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2" r:id="rId2"/>
    <p:sldId id="260" r:id="rId3"/>
    <p:sldId id="274" r:id="rId4"/>
    <p:sldId id="289" r:id="rId5"/>
    <p:sldId id="283" r:id="rId6"/>
    <p:sldId id="284" r:id="rId7"/>
    <p:sldId id="285" r:id="rId8"/>
    <p:sldId id="286" r:id="rId9"/>
    <p:sldId id="287" r:id="rId10"/>
    <p:sldId id="256" r:id="rId11"/>
    <p:sldId id="257" r:id="rId12"/>
    <p:sldId id="258" r:id="rId13"/>
    <p:sldId id="275" r:id="rId14"/>
    <p:sldId id="276" r:id="rId15"/>
    <p:sldId id="259" r:id="rId16"/>
    <p:sldId id="261" r:id="rId17"/>
    <p:sldId id="262" r:id="rId18"/>
    <p:sldId id="277" r:id="rId19"/>
    <p:sldId id="278" r:id="rId20"/>
    <p:sldId id="279" r:id="rId21"/>
    <p:sldId id="280" r:id="rId22"/>
    <p:sldId id="268" r:id="rId23"/>
    <p:sldId id="269" r:id="rId2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6" autoAdjust="0"/>
    <p:restoredTop sz="94660"/>
  </p:normalViewPr>
  <p:slideViewPr>
    <p:cSldViewPr snapToGrid="0">
      <p:cViewPr>
        <p:scale>
          <a:sx n="100" d="100"/>
          <a:sy n="100" d="100"/>
        </p:scale>
        <p:origin x="64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185E43-DE08-BF51-C808-4AA5A925D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E73E6-09BF-17CD-D287-BDE1FC25C5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EA7F-784D-4D97-B81C-05F6174BFE8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EC9C3-FCF9-B261-F9EF-C7CC31C472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6D4E4-4FD9-3786-EC6A-98EC4FA32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04FE-BC2C-46A8-ACDA-8333F5831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7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0678-1D6A-488D-B3CD-A2E2339D862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DE662-7DC5-4A1D-A2C6-A3E1CBD9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83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0663-D288-44B3-8223-B443B56137CB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8306-F9EC-4402-BA55-8AEDBB75DE63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ABF2-0FE1-4637-AA1B-1B3D4400E0B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4DAB-3536-4F4A-8991-C2478250B102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FE82-473D-4EA8-B7FC-98E9364F9498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6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668D-EE7A-454F-A166-83EEFCF5936C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0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CF2-83CB-416A-B8EB-82D741EFCF0D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EB444-2281-4587-8740-6650C3BE99B8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3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12458-605C-4ACB-8FDF-643C0B610B9B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78C5-BF6C-42B4-AC61-75AE608759D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B5C2-683D-4A9C-AB92-C1024C73779C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09DF0-F9C3-41C0-97A1-6292A034C07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C60DB-E5D5-4475-B77F-D7F8DAAB8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5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9.png"/><Relationship Id="rId5" Type="http://schemas.openxmlformats.org/officeDocument/2006/relationships/image" Target="../media/image3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6.png"/><Relationship Id="rId5" Type="http://schemas.openxmlformats.org/officeDocument/2006/relationships/image" Target="../media/image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netlif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CB14-DB97-5B23-61B4-3B5574C8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042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Inventory Management System</a:t>
            </a:r>
            <a:br>
              <a:rPr lang="en-US" sz="2000" b="1" dirty="0"/>
            </a:br>
            <a:r>
              <a:rPr lang="en-US" sz="2000" b="1" dirty="0"/>
              <a:t>User’s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D03B-2DF0-5F67-901E-E5FC01DD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722614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1.0	Introduction</a:t>
            </a:r>
          </a:p>
          <a:p>
            <a:pPr marL="0" indent="0">
              <a:buNone/>
            </a:pPr>
            <a:r>
              <a:rPr lang="en-US" dirty="0"/>
              <a:t>2.0	Setup</a:t>
            </a:r>
          </a:p>
          <a:p>
            <a:pPr marL="0" indent="0">
              <a:buNone/>
            </a:pPr>
            <a:r>
              <a:rPr lang="en-US" dirty="0"/>
              <a:t>3.0	Sign In</a:t>
            </a:r>
          </a:p>
          <a:p>
            <a:pPr marL="0" indent="0">
              <a:buNone/>
            </a:pPr>
            <a:r>
              <a:rPr lang="en-US" dirty="0"/>
              <a:t>4.0	Dashboard</a:t>
            </a:r>
          </a:p>
          <a:p>
            <a:pPr marL="0" indent="0">
              <a:buNone/>
            </a:pPr>
            <a:r>
              <a:rPr lang="en-US" dirty="0"/>
              <a:t>5.0	Inventory</a:t>
            </a:r>
          </a:p>
          <a:p>
            <a:pPr marL="0" indent="0">
              <a:buNone/>
            </a:pPr>
            <a:r>
              <a:rPr lang="en-US" dirty="0"/>
              <a:t>6.0	Transactions</a:t>
            </a:r>
          </a:p>
          <a:p>
            <a:pPr marL="0" indent="0">
              <a:buNone/>
            </a:pPr>
            <a:r>
              <a:rPr lang="en-US" dirty="0"/>
              <a:t>7.0	Tables</a:t>
            </a:r>
          </a:p>
          <a:p>
            <a:pPr marL="0" indent="0">
              <a:buNone/>
            </a:pPr>
            <a:r>
              <a:rPr lang="en-US" dirty="0"/>
              <a:t>8.0	Audit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1267-717C-A511-B6F7-82A5D101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0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4C19B7-0629-6E25-20F9-43AABC791DFE}"/>
              </a:ext>
            </a:extLst>
          </p:cNvPr>
          <p:cNvSpPr txBox="1"/>
          <p:nvPr/>
        </p:nvSpPr>
        <p:spPr>
          <a:xfrm>
            <a:off x="381305" y="535771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3.0 Sign 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572AC-34EB-4947-34DF-D6F50A34D45B}"/>
              </a:ext>
            </a:extLst>
          </p:cNvPr>
          <p:cNvSpPr txBox="1"/>
          <p:nvPr/>
        </p:nvSpPr>
        <p:spPr>
          <a:xfrm>
            <a:off x="691854" y="3532227"/>
            <a:ext cx="4470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your login id and password given by your administrator and click “Sign In” button to login.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33EF4-5745-AE08-F2B8-0EED15A1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59" y="755620"/>
            <a:ext cx="2203516" cy="2662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306E1-A573-3F25-A951-C279BE4B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559" y="4107690"/>
            <a:ext cx="2260666" cy="34542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9226C5-6022-7143-FA73-277FA0DE709E}"/>
              </a:ext>
            </a:extLst>
          </p:cNvPr>
          <p:cNvSpPr txBox="1"/>
          <p:nvPr/>
        </p:nvSpPr>
        <p:spPr>
          <a:xfrm>
            <a:off x="720428" y="7875015"/>
            <a:ext cx="499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Password will allow user to change their current password.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F35F49-9520-9E5F-6BCC-005C64B3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37C063-7D94-B2D0-D526-60ECADB7F5EC}"/>
              </a:ext>
            </a:extLst>
          </p:cNvPr>
          <p:cNvSpPr txBox="1"/>
          <p:nvPr/>
        </p:nvSpPr>
        <p:spPr>
          <a:xfrm>
            <a:off x="390830" y="652198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4.0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6ED62-75A8-D940-F54A-85120B0B2C1C}"/>
              </a:ext>
            </a:extLst>
          </p:cNvPr>
          <p:cNvSpPr txBox="1"/>
          <p:nvPr/>
        </p:nvSpPr>
        <p:spPr>
          <a:xfrm>
            <a:off x="609601" y="4244246"/>
            <a:ext cx="5979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Dashboard will show the summary of all items including active items, inactive items, items below minimum level and out of stock items.</a:t>
            </a:r>
          </a:p>
          <a:p>
            <a:endParaRPr lang="en-US" sz="1200" dirty="0"/>
          </a:p>
          <a:p>
            <a:r>
              <a:rPr lang="en-US" sz="1200" dirty="0"/>
              <a:t>It also shows those items below minimum level in table form.</a:t>
            </a:r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8D6F2-E0C0-B9AB-C14F-E83B7B33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929197"/>
            <a:ext cx="4824413" cy="31435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5A92E-66E4-27C1-D84C-6DEF6631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038CD-BFBE-F5A5-79E4-8877B4BDCA0D}"/>
              </a:ext>
            </a:extLst>
          </p:cNvPr>
          <p:cNvSpPr txBox="1"/>
          <p:nvPr/>
        </p:nvSpPr>
        <p:spPr>
          <a:xfrm>
            <a:off x="390830" y="652198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5.0 Inventory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A042D-CDC5-67CF-9FE4-B4FE6B76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929198"/>
            <a:ext cx="6038850" cy="2140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AC6CE-6C5E-0721-FD76-6F17ECDD9FC4}"/>
              </a:ext>
            </a:extLst>
          </p:cNvPr>
          <p:cNvSpPr txBox="1"/>
          <p:nvPr/>
        </p:nvSpPr>
        <p:spPr>
          <a:xfrm>
            <a:off x="647700" y="3234905"/>
            <a:ext cx="550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add new record, click on         to add new record.</a:t>
            </a:r>
          </a:p>
          <a:p>
            <a:endParaRPr lang="en-US" sz="1200" dirty="0"/>
          </a:p>
          <a:p>
            <a:r>
              <a:rPr lang="en-US" sz="1200" dirty="0"/>
              <a:t>To edit an existing record, click on respective           to edit an existing record.</a:t>
            </a:r>
          </a:p>
          <a:p>
            <a:endParaRPr lang="en-US" sz="1200" dirty="0"/>
          </a:p>
          <a:p>
            <a:r>
              <a:rPr lang="en-US" sz="1200" dirty="0"/>
              <a:t>To delete an existing record, click on respective            to delete an existing record.</a:t>
            </a:r>
          </a:p>
          <a:p>
            <a:r>
              <a:rPr lang="en-US" sz="1200" dirty="0"/>
              <a:t>          </a:t>
            </a:r>
          </a:p>
          <a:p>
            <a:r>
              <a:rPr lang="en-US" sz="1200" dirty="0"/>
              <a:t>To export the data table to PDF file, click on          to export.</a:t>
            </a:r>
          </a:p>
          <a:p>
            <a:endParaRPr lang="en-US" sz="1200" dirty="0"/>
          </a:p>
          <a:p>
            <a:r>
              <a:rPr lang="en-US" sz="1200" dirty="0"/>
              <a:t>To export the data table to Excel file, click on           to export.</a:t>
            </a:r>
          </a:p>
          <a:p>
            <a:endParaRPr lang="en-US" sz="1200" dirty="0"/>
          </a:p>
          <a:p>
            <a:r>
              <a:rPr lang="en-US" sz="1200" dirty="0"/>
              <a:t>To export the data table to Text file, click on          to export.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To filter the records inside the table, click on           at right-hand corner and enter the search string.</a:t>
            </a:r>
          </a:p>
          <a:p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69227-F38B-0CEE-BE70-F5E90DF9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25" y="3196805"/>
            <a:ext cx="330202" cy="355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C5C53A-6FC8-6F00-FBE3-60A491DB6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3552408"/>
            <a:ext cx="298017" cy="314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80CB23-6C6E-B489-CE61-E2D6A482A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090" y="3884844"/>
            <a:ext cx="292104" cy="355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FF5B18-6511-BD6F-7903-764FAC3AF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546" y="4994899"/>
            <a:ext cx="282357" cy="356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EC7720C-03FB-305F-4468-4B0B53F759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0747" y="4227441"/>
            <a:ext cx="270258" cy="3556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62D126-CAD5-D290-2528-5199075D0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2725" y="4620811"/>
            <a:ext cx="282357" cy="322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A2CF5B-617D-2F09-D01D-45983A96BF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8587" y="5308016"/>
            <a:ext cx="360373" cy="4118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D7F70D-988C-DE21-8D16-5F68AC92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508F5-41BC-4F72-0AE0-A9A2CABF0D85}"/>
              </a:ext>
            </a:extLst>
          </p:cNvPr>
          <p:cNvSpPr txBox="1"/>
          <p:nvPr/>
        </p:nvSpPr>
        <p:spPr>
          <a:xfrm>
            <a:off x="138281" y="249170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5.1 Item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1A9A7-872F-AEDC-687A-11C95BC6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3" y="605935"/>
            <a:ext cx="6054556" cy="2947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B36BA-A28A-C9C6-6743-5692989DD48E}"/>
              </a:ext>
            </a:extLst>
          </p:cNvPr>
          <p:cNvSpPr txBox="1"/>
          <p:nvPr/>
        </p:nvSpPr>
        <p:spPr>
          <a:xfrm>
            <a:off x="138281" y="3675993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5.2 Item History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7617D-1D2D-1104-355A-F94C8B7BB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4" y="4176100"/>
            <a:ext cx="5848686" cy="2457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F232B-F24A-EDBB-CCFC-28259EBB37CA}"/>
              </a:ext>
            </a:extLst>
          </p:cNvPr>
          <p:cNvSpPr txBox="1"/>
          <p:nvPr/>
        </p:nvSpPr>
        <p:spPr>
          <a:xfrm>
            <a:off x="138281" y="6825817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5.3 Item On Order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6398BB-1F8B-8733-4C9F-728B9025E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04" y="7294719"/>
            <a:ext cx="5848686" cy="1295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C72A7-E077-61B3-5BB0-56163DB7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5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0FFDE4-B1B3-6F3B-4FDA-17B4D1745718}"/>
              </a:ext>
            </a:extLst>
          </p:cNvPr>
          <p:cNvSpPr txBox="1"/>
          <p:nvPr/>
        </p:nvSpPr>
        <p:spPr>
          <a:xfrm>
            <a:off x="138281" y="249170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5.4 Item Expiry Lot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E5774-F41B-2DF3-2805-E15A32D9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4" y="606928"/>
            <a:ext cx="4299171" cy="1568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E2CEE-2F03-670D-8E37-EC15516F8413}"/>
              </a:ext>
            </a:extLst>
          </p:cNvPr>
          <p:cNvSpPr txBox="1"/>
          <p:nvPr/>
        </p:nvSpPr>
        <p:spPr>
          <a:xfrm>
            <a:off x="365014" y="2546075"/>
            <a:ext cx="5979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Item Expiry Lot Table will only be shown when the selected item is enabled on Track Expiry Date field in Item form as follows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B9C302-1822-961E-0475-FF3ACBED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15" y="3059812"/>
            <a:ext cx="1245107" cy="2474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839506-5EC6-B8D4-3F5B-25D5135D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8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315B84-0C02-AF8D-B189-6FA87D2D3DB6}"/>
              </a:ext>
            </a:extLst>
          </p:cNvPr>
          <p:cNvSpPr txBox="1"/>
          <p:nvPr/>
        </p:nvSpPr>
        <p:spPr>
          <a:xfrm>
            <a:off x="390830" y="373516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6.0 Transactions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FD945-060B-4A0F-52B9-DF00916F15A3}"/>
              </a:ext>
            </a:extLst>
          </p:cNvPr>
          <p:cNvSpPr txBox="1"/>
          <p:nvPr/>
        </p:nvSpPr>
        <p:spPr>
          <a:xfrm>
            <a:off x="637382" y="669566"/>
            <a:ext cx="59798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Under Transaction module, there are three selection as follows: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Purchases</a:t>
            </a:r>
          </a:p>
          <a:p>
            <a:r>
              <a:rPr lang="en-US" sz="1200" dirty="0"/>
              <a:t>	In purchases, the user will be able to issue the purchase order and purchase returns.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Sales</a:t>
            </a:r>
          </a:p>
          <a:p>
            <a:r>
              <a:rPr lang="en-US" sz="1200" dirty="0"/>
              <a:t>	In sales, the user will be able to issue sales invoices and sales returns.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Adjustments</a:t>
            </a:r>
          </a:p>
          <a:p>
            <a:r>
              <a:rPr lang="en-US" sz="1200" dirty="0"/>
              <a:t>	In adjustments, the user will be able to create and  enter physical stock count</a:t>
            </a:r>
          </a:p>
          <a:p>
            <a:r>
              <a:rPr lang="en-US" sz="1200" dirty="0"/>
              <a:t>	and adjustments to the existing stock on-hand quantity for individual items.</a:t>
            </a:r>
          </a:p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720D0-9C34-A0FB-00FC-69A2F4F6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3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7E22E-791B-1E0D-F6FB-33CAAEA1BE70}"/>
              </a:ext>
            </a:extLst>
          </p:cNvPr>
          <p:cNvSpPr txBox="1"/>
          <p:nvPr/>
        </p:nvSpPr>
        <p:spPr>
          <a:xfrm>
            <a:off x="355996" y="462906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6.1 Purchases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D2669-D151-CEBB-1DEC-1F5AB717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836423"/>
            <a:ext cx="5974080" cy="1421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85E706-1E13-AAEC-70F9-2153B4266E47}"/>
              </a:ext>
            </a:extLst>
          </p:cNvPr>
          <p:cNvSpPr txBox="1"/>
          <p:nvPr/>
        </p:nvSpPr>
        <p:spPr>
          <a:xfrm>
            <a:off x="593839" y="2267559"/>
            <a:ext cx="5979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purchases have been classified into ‘Open’ and ‘Posted’ section. </a:t>
            </a:r>
          </a:p>
          <a:p>
            <a:endParaRPr lang="en-US" sz="1200" dirty="0"/>
          </a:p>
          <a:p>
            <a:r>
              <a:rPr lang="en-US" sz="1200" dirty="0"/>
              <a:t>The ‘Open’ section will show all the unposted purchase transactions. The purchase details will be shown as quantity on-order in individual item history table. </a:t>
            </a:r>
          </a:p>
          <a:p>
            <a:endParaRPr lang="en-US" sz="1200" dirty="0"/>
          </a:p>
          <a:p>
            <a:r>
              <a:rPr lang="en-US" sz="1200" dirty="0"/>
              <a:t>The ‘Posted’ section will show all the posted purchase transactions which mean these purchases have been posted and updated to item history table and item </a:t>
            </a:r>
            <a:r>
              <a:rPr lang="en-US" sz="1200" dirty="0" err="1"/>
              <a:t>onhand</a:t>
            </a:r>
            <a:r>
              <a:rPr lang="en-US" sz="1200" dirty="0"/>
              <a:t> quantity.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C286D-EF7F-312B-2066-57251F03D77D}"/>
              </a:ext>
            </a:extLst>
          </p:cNvPr>
          <p:cNvSpPr txBox="1"/>
          <p:nvPr/>
        </p:nvSpPr>
        <p:spPr>
          <a:xfrm>
            <a:off x="585130" y="3940296"/>
            <a:ext cx="550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add new record, click on         to add new record.</a:t>
            </a:r>
          </a:p>
          <a:p>
            <a:endParaRPr lang="en-US" sz="1200" dirty="0"/>
          </a:p>
          <a:p>
            <a:r>
              <a:rPr lang="en-US" sz="1200" dirty="0"/>
              <a:t>To edit an existing record, click on respective           to edit an existing record.</a:t>
            </a:r>
          </a:p>
          <a:p>
            <a:endParaRPr lang="en-US" sz="1200" dirty="0"/>
          </a:p>
          <a:p>
            <a:r>
              <a:rPr lang="en-US" sz="1200" dirty="0"/>
              <a:t>To delete an existing record, click on respective            to delete an existing record.</a:t>
            </a:r>
          </a:p>
          <a:p>
            <a:r>
              <a:rPr lang="en-US" sz="1200" dirty="0"/>
              <a:t>          </a:t>
            </a:r>
          </a:p>
          <a:p>
            <a:r>
              <a:rPr lang="en-US" sz="1200" dirty="0"/>
              <a:t>To export the data table to PDF file, click on          to export.</a:t>
            </a:r>
          </a:p>
          <a:p>
            <a:endParaRPr lang="en-US" sz="1200" dirty="0"/>
          </a:p>
          <a:p>
            <a:r>
              <a:rPr lang="en-US" sz="1200" dirty="0"/>
              <a:t>To export the data table to Excel file, click on           to export.</a:t>
            </a:r>
          </a:p>
          <a:p>
            <a:endParaRPr lang="en-US" sz="1200" dirty="0"/>
          </a:p>
          <a:p>
            <a:r>
              <a:rPr lang="en-US" sz="1200" dirty="0"/>
              <a:t>To export the data table to Text file, click on          to export.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To filter the records inside the table, click on               at right-hand corner and enter the search string.</a:t>
            </a:r>
          </a:p>
          <a:p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726158-7AF1-F95B-F24C-9D0AA546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355" y="3910903"/>
            <a:ext cx="330202" cy="355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94550-3FA5-FDC2-3BF4-A2384EE12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555" y="4249093"/>
            <a:ext cx="298017" cy="314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38E569-CCA7-21B3-3DE7-B8FA19BEF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356" y="4581526"/>
            <a:ext cx="292104" cy="35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A55AF9-F749-9066-F6D5-1BA0CED2A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6394" y="5691583"/>
            <a:ext cx="282357" cy="356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EF86D9-187F-CD9F-FC80-A414E65F6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177" y="4924124"/>
            <a:ext cx="270258" cy="355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96A65E-DAA6-A92B-4276-7BA933B8F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435" y="6004700"/>
            <a:ext cx="403367" cy="46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AF5F51-9D81-8060-7506-E41934E72F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1405" y="5370750"/>
            <a:ext cx="282357" cy="3226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7CD9C9-AE96-7BF0-618E-A4E6653152C4}"/>
              </a:ext>
            </a:extLst>
          </p:cNvPr>
          <p:cNvSpPr txBox="1"/>
          <p:nvPr/>
        </p:nvSpPr>
        <p:spPr>
          <a:xfrm>
            <a:off x="575971" y="6759073"/>
            <a:ext cx="6067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the right-hand top corner of the form, click on :</a:t>
            </a:r>
          </a:p>
          <a:p>
            <a:endParaRPr lang="en-US" sz="1200" dirty="0"/>
          </a:p>
          <a:p>
            <a:r>
              <a:rPr lang="en-US" sz="1200" dirty="0"/>
              <a:t>                        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‘Submit’ to save and exist the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‘Print’ to print the current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‘Post’ to post the transaction to item history table.</a:t>
            </a:r>
          </a:p>
          <a:p>
            <a:r>
              <a:rPr lang="en-US" sz="1200" dirty="0"/>
              <a:t>     Once posted, the transaction will not be able to edit. </a:t>
            </a:r>
          </a:p>
          <a:p>
            <a:r>
              <a:rPr lang="en-US" sz="1200" dirty="0"/>
              <a:t>     An           icon will be shown on the top to indicate this transaction has been posted.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‘Close’ to exit without saving the form.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A3119A-5101-DAB7-EDBB-37C4A927BB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250" y="7145216"/>
            <a:ext cx="3179512" cy="3793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9CA8FC-8890-E348-0F80-AB07288E9B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217" y="8452921"/>
            <a:ext cx="228612" cy="2413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997F9A-9CAC-7C3B-D737-F5595FE6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D9158E-0C3F-E4B7-86FB-4416359A5132}"/>
              </a:ext>
            </a:extLst>
          </p:cNvPr>
          <p:cNvSpPr txBox="1"/>
          <p:nvPr/>
        </p:nvSpPr>
        <p:spPr>
          <a:xfrm>
            <a:off x="507547" y="3025461"/>
            <a:ext cx="606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add new item in the details form, click on             icon to add new details.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BC0AA-D01E-E457-A15D-F22A16516D11}"/>
              </a:ext>
            </a:extLst>
          </p:cNvPr>
          <p:cNvSpPr txBox="1"/>
          <p:nvPr/>
        </p:nvSpPr>
        <p:spPr>
          <a:xfrm>
            <a:off x="329871" y="384529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6.1.1 Purchase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4AE30-F8BC-A5CE-BB37-04AC4189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6" y="700609"/>
            <a:ext cx="5939245" cy="22156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71774-56E1-AF4F-B7AF-3722DFC9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379" y="2981917"/>
            <a:ext cx="330202" cy="3556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71A265-5387-7A85-C4D8-EC5877FF408E}"/>
              </a:ext>
            </a:extLst>
          </p:cNvPr>
          <p:cNvSpPr txBox="1"/>
          <p:nvPr/>
        </p:nvSpPr>
        <p:spPr>
          <a:xfrm>
            <a:off x="507547" y="6966093"/>
            <a:ext cx="606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Lot No and Expiry Date will only be shown if the selected item is enabled to track the expiry date.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2DF78A-F257-D0B0-D9DA-9BCC56A31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951" y="3346229"/>
            <a:ext cx="3270418" cy="35053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153C65-81F0-34B5-8B53-F2AFC623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C1649-D910-0E21-2562-FA375AD7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A9E201-CA7B-AD83-D349-4F1EF9926DC8}"/>
              </a:ext>
            </a:extLst>
          </p:cNvPr>
          <p:cNvSpPr txBox="1"/>
          <p:nvPr/>
        </p:nvSpPr>
        <p:spPr>
          <a:xfrm>
            <a:off x="355996" y="462906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6.2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893B3-1601-BB43-4B01-320DA9320484}"/>
              </a:ext>
            </a:extLst>
          </p:cNvPr>
          <p:cNvSpPr txBox="1"/>
          <p:nvPr/>
        </p:nvSpPr>
        <p:spPr>
          <a:xfrm>
            <a:off x="593493" y="2010178"/>
            <a:ext cx="597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sales have been classified into ‘Open’ and ‘Posted’ section. </a:t>
            </a:r>
          </a:p>
          <a:p>
            <a:endParaRPr lang="en-US" sz="1200" dirty="0"/>
          </a:p>
          <a:p>
            <a:r>
              <a:rPr lang="en-US" sz="1200" dirty="0"/>
              <a:t>The ‘Open’ section will show all the unposted sales transactions. </a:t>
            </a:r>
          </a:p>
          <a:p>
            <a:endParaRPr lang="en-US" sz="1200" dirty="0"/>
          </a:p>
          <a:p>
            <a:r>
              <a:rPr lang="en-US" sz="1200" dirty="0"/>
              <a:t>The ‘Posted’ section will show all the posted sales transactions which mean these sales have been posted and updated to item history table and item on-hand quantity.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E983D-B6AF-9FD7-00CC-A24D8DBD00FC}"/>
              </a:ext>
            </a:extLst>
          </p:cNvPr>
          <p:cNvSpPr txBox="1"/>
          <p:nvPr/>
        </p:nvSpPr>
        <p:spPr>
          <a:xfrm>
            <a:off x="585130" y="3356816"/>
            <a:ext cx="550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add new record, click on         to add new record.</a:t>
            </a:r>
          </a:p>
          <a:p>
            <a:endParaRPr lang="en-US" sz="1200" dirty="0"/>
          </a:p>
          <a:p>
            <a:r>
              <a:rPr lang="en-US" sz="1200" dirty="0"/>
              <a:t>To edit an existing record, click on respective           to edit an existing record.</a:t>
            </a:r>
          </a:p>
          <a:p>
            <a:endParaRPr lang="en-US" sz="1200" dirty="0"/>
          </a:p>
          <a:p>
            <a:r>
              <a:rPr lang="en-US" sz="1200" dirty="0"/>
              <a:t>To delete an existing record, click on respective            to delete an existing record.</a:t>
            </a:r>
          </a:p>
          <a:p>
            <a:r>
              <a:rPr lang="en-US" sz="1200" dirty="0"/>
              <a:t>          </a:t>
            </a:r>
          </a:p>
          <a:p>
            <a:r>
              <a:rPr lang="en-US" sz="1200" dirty="0"/>
              <a:t>To export the data table to PDF file, click on          to export.</a:t>
            </a:r>
          </a:p>
          <a:p>
            <a:endParaRPr lang="en-US" sz="1200" dirty="0"/>
          </a:p>
          <a:p>
            <a:r>
              <a:rPr lang="en-US" sz="1200" dirty="0"/>
              <a:t>To export the data table to Excel file, click on           to export.</a:t>
            </a:r>
          </a:p>
          <a:p>
            <a:endParaRPr lang="en-US" sz="1200" dirty="0"/>
          </a:p>
          <a:p>
            <a:r>
              <a:rPr lang="en-US" sz="1200" dirty="0"/>
              <a:t>To export the data table to Text file, click on          to export.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To filter the records inside the table, click on               at right-hand corner and enter the search string.</a:t>
            </a:r>
          </a:p>
          <a:p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8A67EE-9458-81B3-CF27-6A17E11C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55" y="3327423"/>
            <a:ext cx="330202" cy="355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3D6AF9-15BD-546F-75F4-DCE04782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55" y="3665613"/>
            <a:ext cx="298017" cy="314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9C7C52-70B2-61B8-C9CE-FE7E4762D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356" y="3998046"/>
            <a:ext cx="292104" cy="35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9E4F2B-5D10-48BD-D307-FF1D63BE6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394" y="5108103"/>
            <a:ext cx="282357" cy="356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57DEF-405E-EDEC-B609-99093DE90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177" y="4340644"/>
            <a:ext cx="270258" cy="355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362A17-1647-5779-F70A-5EC9C37CD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435" y="5421220"/>
            <a:ext cx="403367" cy="46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B99120-62C0-36AC-4216-B7DCA4C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405" y="4787270"/>
            <a:ext cx="282357" cy="3226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BCA0CF-09AF-C9C5-738D-49E1A6CB2492}"/>
              </a:ext>
            </a:extLst>
          </p:cNvPr>
          <p:cNvSpPr txBox="1"/>
          <p:nvPr/>
        </p:nvSpPr>
        <p:spPr>
          <a:xfrm>
            <a:off x="575971" y="6175593"/>
            <a:ext cx="6067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the right-hand top corner of the form, click on :</a:t>
            </a:r>
          </a:p>
          <a:p>
            <a:endParaRPr lang="en-US" sz="1200" dirty="0"/>
          </a:p>
          <a:p>
            <a:r>
              <a:rPr lang="en-US" sz="1200" dirty="0"/>
              <a:t>                        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‘Submit’ to save and exist the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‘Print’ to print the current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‘Post’ to post the transaction to item history table.</a:t>
            </a:r>
          </a:p>
          <a:p>
            <a:r>
              <a:rPr lang="en-US" sz="1200" dirty="0"/>
              <a:t>     Once posted, the transaction will not be able to edit. </a:t>
            </a:r>
          </a:p>
          <a:p>
            <a:r>
              <a:rPr lang="en-US" sz="1200" dirty="0"/>
              <a:t>     An           icon will be shown on the top to indicate this transaction has been posted.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‘Close’ to exit without saving the form.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4714A5-FBF0-7B60-E684-20869D30DB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50" y="6561736"/>
            <a:ext cx="3179512" cy="3793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A84E0E5-DEBA-EA54-0C06-6231DFB9F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217" y="7869441"/>
            <a:ext cx="228612" cy="2413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152626-47D3-EC7E-3116-A4332DA7ED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194" y="796130"/>
            <a:ext cx="5963936" cy="103466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49397C-4172-7E09-87FF-9645860B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5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95784-EA64-5189-81DE-C201FCE4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7B7C4A-50F2-517A-363D-6BDA9A95DD95}"/>
              </a:ext>
            </a:extLst>
          </p:cNvPr>
          <p:cNvSpPr txBox="1"/>
          <p:nvPr/>
        </p:nvSpPr>
        <p:spPr>
          <a:xfrm>
            <a:off x="620764" y="3025461"/>
            <a:ext cx="606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add new item in the details form, click on             icon to add new details.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9646B-7B29-A789-A7C8-82C29245D6F5}"/>
              </a:ext>
            </a:extLst>
          </p:cNvPr>
          <p:cNvSpPr txBox="1"/>
          <p:nvPr/>
        </p:nvSpPr>
        <p:spPr>
          <a:xfrm>
            <a:off x="329871" y="384529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6.2.1 Sales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CBFBD2-4465-1FF2-E9CF-7C968571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594" y="2981917"/>
            <a:ext cx="330202" cy="3556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2F6BC1-6B9B-FA16-6B13-E49387E9785F}"/>
              </a:ext>
            </a:extLst>
          </p:cNvPr>
          <p:cNvSpPr txBox="1"/>
          <p:nvPr/>
        </p:nvSpPr>
        <p:spPr>
          <a:xfrm>
            <a:off x="507548" y="6372708"/>
            <a:ext cx="6067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Lot Expiry Table will only be shown when the selected item is enabled to track expiry date.</a:t>
            </a:r>
          </a:p>
          <a:p>
            <a:endParaRPr lang="en-US" sz="1200" dirty="0"/>
          </a:p>
          <a:p>
            <a:r>
              <a:rPr lang="en-US" sz="1200" dirty="0"/>
              <a:t>Just click on the          icon to enter the sales quantity and click on          icon to save the changes.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A5249-7734-5721-5401-F7C9128A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2" y="661529"/>
            <a:ext cx="5852160" cy="2164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200431-DE65-4146-DE14-949C4D85D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94" y="3346004"/>
            <a:ext cx="5886753" cy="2781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627C4-DE07-3E53-28D5-F9912D5C5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418" y="6834015"/>
            <a:ext cx="298017" cy="314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98FD27-CB41-F253-5D6B-034BF3785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419" y="6838467"/>
            <a:ext cx="323604" cy="3101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28352-6C85-38F4-3541-6C493053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2DDA8-4358-4CB9-25EE-162B4DAF5A16}"/>
              </a:ext>
            </a:extLst>
          </p:cNvPr>
          <p:cNvSpPr txBox="1"/>
          <p:nvPr/>
        </p:nvSpPr>
        <p:spPr>
          <a:xfrm>
            <a:off x="609905" y="727705"/>
            <a:ext cx="59798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Inventory Management System is consisting of the following modules:</a:t>
            </a:r>
          </a:p>
          <a:p>
            <a:endParaRPr lang="en-US" sz="1200" dirty="0"/>
          </a:p>
          <a:p>
            <a:r>
              <a:rPr lang="en-US" sz="1200" dirty="0"/>
              <a:t>a.    Dashboard</a:t>
            </a:r>
          </a:p>
          <a:p>
            <a:r>
              <a:rPr lang="en-US" sz="1200" dirty="0"/>
              <a:t>	The main screen to show the summary of the items overviews statistics and also </a:t>
            </a:r>
          </a:p>
          <a:p>
            <a:r>
              <a:rPr lang="en-US" sz="1200" dirty="0"/>
              <a:t>	also show the items below minimum level.</a:t>
            </a:r>
          </a:p>
          <a:p>
            <a:endParaRPr lang="en-US" sz="1200" dirty="0"/>
          </a:p>
          <a:p>
            <a:pPr marL="228600" indent="-228600">
              <a:buAutoNum type="alphaLcPeriod" startAt="2"/>
            </a:pPr>
            <a:r>
              <a:rPr lang="en-US" sz="1200" dirty="0"/>
              <a:t>Inventory</a:t>
            </a:r>
          </a:p>
          <a:p>
            <a:r>
              <a:rPr lang="en-US" sz="1200" dirty="0"/>
              <a:t>	The inventory module allows add / edit  / delete of item. It also keep track of :</a:t>
            </a:r>
          </a:p>
          <a:p>
            <a:r>
              <a:rPr lang="en-US" sz="1200" dirty="0"/>
              <a:t>	* item details</a:t>
            </a:r>
          </a:p>
          <a:p>
            <a:r>
              <a:rPr lang="en-US" sz="1200" dirty="0"/>
              <a:t>	* item history record including in , out and adjust transactions.</a:t>
            </a:r>
          </a:p>
          <a:p>
            <a:r>
              <a:rPr lang="en-US" sz="1200" dirty="0"/>
              <a:t>	* item </a:t>
            </a:r>
            <a:r>
              <a:rPr lang="en-US" sz="1200" dirty="0" err="1"/>
              <a:t>onorder</a:t>
            </a:r>
            <a:r>
              <a:rPr lang="en-US" sz="1200" dirty="0"/>
              <a:t> history</a:t>
            </a:r>
          </a:p>
          <a:p>
            <a:r>
              <a:rPr lang="en-US" sz="1200" dirty="0"/>
              <a:t>	* item expiry lot details</a:t>
            </a:r>
          </a:p>
          <a:p>
            <a:r>
              <a:rPr lang="en-US" sz="1200" dirty="0"/>
              <a:t>	</a:t>
            </a:r>
          </a:p>
          <a:p>
            <a:pPr marL="228600" indent="-228600">
              <a:buAutoNum type="alphaLcPeriod" startAt="3"/>
            </a:pPr>
            <a:r>
              <a:rPr lang="en-US" sz="1200" dirty="0"/>
              <a:t>Transactions</a:t>
            </a:r>
          </a:p>
          <a:p>
            <a:r>
              <a:rPr lang="en-US" sz="1200" dirty="0"/>
              <a:t>	The transaction modules consist of :</a:t>
            </a:r>
          </a:p>
          <a:p>
            <a:r>
              <a:rPr lang="en-US" sz="1200" dirty="0"/>
              <a:t>	* Purchase</a:t>
            </a:r>
          </a:p>
          <a:p>
            <a:r>
              <a:rPr lang="en-US" sz="1200" dirty="0"/>
              <a:t>	   - record all purchases and returns.</a:t>
            </a:r>
          </a:p>
          <a:p>
            <a:r>
              <a:rPr lang="en-US" sz="1200" dirty="0"/>
              <a:t>	* Sales</a:t>
            </a:r>
          </a:p>
          <a:p>
            <a:r>
              <a:rPr lang="en-US" sz="1200" dirty="0"/>
              <a:t>	  - record all sales and returns</a:t>
            </a:r>
          </a:p>
          <a:p>
            <a:r>
              <a:rPr lang="en-US" sz="1200" dirty="0"/>
              <a:t>	* Adjustment</a:t>
            </a:r>
          </a:p>
          <a:p>
            <a:r>
              <a:rPr lang="en-US" sz="1200" dirty="0"/>
              <a:t>	  - record all stock adjustment transactions</a:t>
            </a:r>
          </a:p>
          <a:p>
            <a:endParaRPr lang="en-US" sz="1200" dirty="0"/>
          </a:p>
          <a:p>
            <a:pPr marL="228600" indent="-228600">
              <a:buAutoNum type="alphaLcPeriod" startAt="4"/>
            </a:pPr>
            <a:r>
              <a:rPr lang="en-US" sz="1200" dirty="0"/>
              <a:t>Reports</a:t>
            </a:r>
          </a:p>
          <a:p>
            <a:r>
              <a:rPr lang="en-US" sz="1200" dirty="0"/>
              <a:t>	List of reports such as item listing, item </a:t>
            </a:r>
            <a:r>
              <a:rPr lang="en-US" sz="1200" dirty="0" err="1"/>
              <a:t>onhand</a:t>
            </a:r>
            <a:r>
              <a:rPr lang="en-US" sz="1200" dirty="0"/>
              <a:t> , etc. </a:t>
            </a:r>
          </a:p>
          <a:p>
            <a:endParaRPr lang="en-US" sz="1200" dirty="0"/>
          </a:p>
          <a:p>
            <a:pPr marL="228600" indent="-228600">
              <a:buAutoNum type="alphaLcPeriod" startAt="5"/>
            </a:pPr>
            <a:r>
              <a:rPr lang="en-US" sz="1200" dirty="0"/>
              <a:t>Tables</a:t>
            </a:r>
          </a:p>
          <a:p>
            <a:r>
              <a:rPr lang="en-US" sz="1200" dirty="0"/>
              <a:t>	The tables show the maintenance of group tables, user tables.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94415-2F8D-C1BF-E158-CB1A974580F6}"/>
              </a:ext>
            </a:extLst>
          </p:cNvPr>
          <p:cNvSpPr txBox="1"/>
          <p:nvPr/>
        </p:nvSpPr>
        <p:spPr>
          <a:xfrm>
            <a:off x="371780" y="450706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1.0 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2C6D3-FEFA-EC11-367E-CA25FABA1FBB}"/>
              </a:ext>
            </a:extLst>
          </p:cNvPr>
          <p:cNvSpPr txBox="1"/>
          <p:nvPr/>
        </p:nvSpPr>
        <p:spPr>
          <a:xfrm>
            <a:off x="609905" y="6032077"/>
            <a:ext cx="55054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Under all data tables, the following functions are available as follows:</a:t>
            </a:r>
          </a:p>
          <a:p>
            <a:endParaRPr lang="en-US" sz="1200" dirty="0"/>
          </a:p>
          <a:p>
            <a:r>
              <a:rPr lang="en-US" sz="1200" dirty="0"/>
              <a:t>          	To add new record</a:t>
            </a:r>
          </a:p>
          <a:p>
            <a:endParaRPr lang="en-US" sz="1200" dirty="0"/>
          </a:p>
          <a:p>
            <a:r>
              <a:rPr lang="en-US" sz="1200" dirty="0"/>
              <a:t>          	To edit existing record</a:t>
            </a:r>
          </a:p>
          <a:p>
            <a:endParaRPr lang="en-US" sz="1200" dirty="0"/>
          </a:p>
          <a:p>
            <a:r>
              <a:rPr lang="en-US" sz="1200" dirty="0"/>
              <a:t>	To delete existing record.</a:t>
            </a:r>
          </a:p>
          <a:p>
            <a:endParaRPr lang="en-US" sz="1200" dirty="0"/>
          </a:p>
          <a:p>
            <a:r>
              <a:rPr lang="en-US" sz="1200" dirty="0"/>
              <a:t>	To export to text file.</a:t>
            </a:r>
          </a:p>
          <a:p>
            <a:endParaRPr lang="en-US" sz="1200" dirty="0"/>
          </a:p>
          <a:p>
            <a:r>
              <a:rPr lang="en-US" sz="1200" dirty="0"/>
              <a:t>	To export to PDF file.</a:t>
            </a:r>
          </a:p>
          <a:p>
            <a:endParaRPr lang="en-US" sz="1200" dirty="0"/>
          </a:p>
          <a:p>
            <a:r>
              <a:rPr lang="en-US" sz="1200" dirty="0"/>
              <a:t>	To export to Excel file.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4E069-F952-3013-95B3-DD69195A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2" y="6363128"/>
            <a:ext cx="330202" cy="35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7F626-C71B-8DEA-A11B-C42A4054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9" y="6763427"/>
            <a:ext cx="298017" cy="314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1FD4C-5D70-D30C-6ACB-F1AF6373E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52" y="7106666"/>
            <a:ext cx="292104" cy="355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ADE76-440C-EB17-CD5E-8761B1E27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52" y="7475630"/>
            <a:ext cx="282357" cy="3566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BC9C6F-BAF7-60C5-BE1B-94C16A8AC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56" y="7784945"/>
            <a:ext cx="270258" cy="355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E15E77-815F-4B8E-C507-C79362721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99" y="8219739"/>
            <a:ext cx="282357" cy="32269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94F1-784B-5DCF-A6C3-F9546DF4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992DF-1031-38F8-C842-CD8899B1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C2CAEB-8793-D49D-965E-857F6B5D62AE}"/>
              </a:ext>
            </a:extLst>
          </p:cNvPr>
          <p:cNvSpPr txBox="1"/>
          <p:nvPr/>
        </p:nvSpPr>
        <p:spPr>
          <a:xfrm>
            <a:off x="355996" y="462906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6.3 Adjustments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AC648-AE93-4EB9-B953-1B805D350D7E}"/>
              </a:ext>
            </a:extLst>
          </p:cNvPr>
          <p:cNvSpPr txBox="1"/>
          <p:nvPr/>
        </p:nvSpPr>
        <p:spPr>
          <a:xfrm>
            <a:off x="593493" y="2010178"/>
            <a:ext cx="597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adjustments have been classified into ‘Open’ and ‘Posted’ section. </a:t>
            </a:r>
          </a:p>
          <a:p>
            <a:endParaRPr lang="en-US" sz="1200" dirty="0"/>
          </a:p>
          <a:p>
            <a:r>
              <a:rPr lang="en-US" sz="1200" dirty="0"/>
              <a:t>The ‘Open’ section will show all the unposted adjustment transactions. </a:t>
            </a:r>
          </a:p>
          <a:p>
            <a:endParaRPr lang="en-US" sz="1200" dirty="0"/>
          </a:p>
          <a:p>
            <a:r>
              <a:rPr lang="en-US" sz="1200" dirty="0"/>
              <a:t>The ‘Posted’ section will show all the posted adjustment transactions which mean these sales have been posted and updated to item history table and item on-hand quantity.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3F586-3F43-3DEC-6F08-B2475685543B}"/>
              </a:ext>
            </a:extLst>
          </p:cNvPr>
          <p:cNvSpPr txBox="1"/>
          <p:nvPr/>
        </p:nvSpPr>
        <p:spPr>
          <a:xfrm>
            <a:off x="585130" y="3356816"/>
            <a:ext cx="5505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add new record, click on         to add new record.</a:t>
            </a:r>
          </a:p>
          <a:p>
            <a:endParaRPr lang="en-US" sz="1200" dirty="0"/>
          </a:p>
          <a:p>
            <a:r>
              <a:rPr lang="en-US" sz="1200" dirty="0"/>
              <a:t>To edit an existing record, click on respective           to edit an existing record.</a:t>
            </a:r>
          </a:p>
          <a:p>
            <a:endParaRPr lang="en-US" sz="1200" dirty="0"/>
          </a:p>
          <a:p>
            <a:r>
              <a:rPr lang="en-US" sz="1200" dirty="0"/>
              <a:t>To delete an existing record, click on respective            to delete an existing record.</a:t>
            </a:r>
          </a:p>
          <a:p>
            <a:r>
              <a:rPr lang="en-US" sz="1200" dirty="0"/>
              <a:t>          </a:t>
            </a:r>
          </a:p>
          <a:p>
            <a:r>
              <a:rPr lang="en-US" sz="1200" dirty="0"/>
              <a:t>To export the data table to PDF file, click on          to export.</a:t>
            </a:r>
          </a:p>
          <a:p>
            <a:endParaRPr lang="en-US" sz="1200" dirty="0"/>
          </a:p>
          <a:p>
            <a:r>
              <a:rPr lang="en-US" sz="1200" dirty="0"/>
              <a:t>To export the data table to Excel file, click on           to export.</a:t>
            </a:r>
          </a:p>
          <a:p>
            <a:endParaRPr lang="en-US" sz="1200" dirty="0"/>
          </a:p>
          <a:p>
            <a:r>
              <a:rPr lang="en-US" sz="1200" dirty="0"/>
              <a:t>To export the data table to Text file, click on          to export.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To filter the records inside the table, click on               at right-hand corner and enter the search string.</a:t>
            </a:r>
          </a:p>
          <a:p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DC022C-4D65-C18C-26EA-A63A05E0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55" y="3327423"/>
            <a:ext cx="330202" cy="355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9E8B6-2485-D70C-5184-30AEE0E0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55" y="3665613"/>
            <a:ext cx="298017" cy="314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59ADD-AF75-5402-59AE-6D0C31D97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356" y="3998046"/>
            <a:ext cx="292104" cy="35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BB02C5-BC11-052C-CDB1-3914EC45F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394" y="5108103"/>
            <a:ext cx="282357" cy="3566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0CCE33-9B43-E6E0-E85B-18C7BFFEF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177" y="4340644"/>
            <a:ext cx="270258" cy="3556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F3E204-5FBF-6917-C3F4-206E2BA01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435" y="5421220"/>
            <a:ext cx="403367" cy="4609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A8680F-61E1-F275-A624-5A44F0B3F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405" y="4787270"/>
            <a:ext cx="282357" cy="3226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59412A-FE29-8282-4BC6-CC0030DCCE23}"/>
              </a:ext>
            </a:extLst>
          </p:cNvPr>
          <p:cNvSpPr txBox="1"/>
          <p:nvPr/>
        </p:nvSpPr>
        <p:spPr>
          <a:xfrm>
            <a:off x="575971" y="6175593"/>
            <a:ext cx="6067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the right-hand top corner of the form, click on :</a:t>
            </a:r>
          </a:p>
          <a:p>
            <a:endParaRPr lang="en-US" sz="1200" dirty="0"/>
          </a:p>
          <a:p>
            <a:r>
              <a:rPr lang="en-US" sz="1200" dirty="0"/>
              <a:t>                        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‘Submit’ to save and exist the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‘Print’ to print the current 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‘Post’ to post the transaction to item history table.</a:t>
            </a:r>
          </a:p>
          <a:p>
            <a:r>
              <a:rPr lang="en-US" sz="1200" dirty="0"/>
              <a:t>     Once posted, the transaction will not be able to edit. </a:t>
            </a:r>
          </a:p>
          <a:p>
            <a:r>
              <a:rPr lang="en-US" sz="1200" dirty="0"/>
              <a:t>     An           icon will be shown on the top to indicate this transaction has been posted.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Click on ‘Close’ to exit without saving the form.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96E30A-175D-860B-BD82-7FA27717D1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250" y="6561736"/>
            <a:ext cx="3179512" cy="3793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DFE2B9-1D2B-559F-1706-1CEEB99DB6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217" y="7869441"/>
            <a:ext cx="228612" cy="241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9164F2-C509-B8D4-3652-28C65A1185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60" y="801704"/>
            <a:ext cx="6036090" cy="10199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EDE5A-0789-2744-AD6D-8D9FDA3E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6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B1273-78B8-32AA-926A-8E7FFD07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6E66D8-E526-0D70-1CCA-5D701E41E2C6}"/>
              </a:ext>
            </a:extLst>
          </p:cNvPr>
          <p:cNvSpPr txBox="1"/>
          <p:nvPr/>
        </p:nvSpPr>
        <p:spPr>
          <a:xfrm>
            <a:off x="620764" y="2799038"/>
            <a:ext cx="6067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add new item in the details form, click on             icon to add new details.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5DBA1-673C-B45A-A853-719881639087}"/>
              </a:ext>
            </a:extLst>
          </p:cNvPr>
          <p:cNvSpPr txBox="1"/>
          <p:nvPr/>
        </p:nvSpPr>
        <p:spPr>
          <a:xfrm>
            <a:off x="329871" y="384529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6.3.1 Adjustment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6C291D-ABC2-C35F-62C7-FC7BE756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640" y="2759735"/>
            <a:ext cx="330202" cy="3556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0A746-876F-D25B-C084-8E7188EF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418" y="6834015"/>
            <a:ext cx="298017" cy="3145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BA812E-BD3A-FB3A-CD02-FEFA55B15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419" y="6838467"/>
            <a:ext cx="323604" cy="310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D0EB4-4D32-107C-D19C-38E8A502E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03" y="686995"/>
            <a:ext cx="5974085" cy="2037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7959E9-3F36-4140-1AEC-BB04E780E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418" y="3258916"/>
            <a:ext cx="3219615" cy="24512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8AA58-0D58-E0AB-94FE-82090922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0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7313C-7B04-021E-9BCF-A1BED34602DA}"/>
              </a:ext>
            </a:extLst>
          </p:cNvPr>
          <p:cNvSpPr txBox="1"/>
          <p:nvPr/>
        </p:nvSpPr>
        <p:spPr>
          <a:xfrm>
            <a:off x="390830" y="408354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7.0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954BD-3F9C-E292-ED4A-4E25CBF180C2}"/>
              </a:ext>
            </a:extLst>
          </p:cNvPr>
          <p:cNvSpPr txBox="1"/>
          <p:nvPr/>
        </p:nvSpPr>
        <p:spPr>
          <a:xfrm>
            <a:off x="638480" y="685353"/>
            <a:ext cx="606742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Under Tables, the user will be able to maintain and update the following tables.</a:t>
            </a:r>
          </a:p>
          <a:p>
            <a:endParaRPr lang="en-US" sz="1200" dirty="0"/>
          </a:p>
          <a:p>
            <a:pPr marL="228600" indent="-228600">
              <a:buAutoNum type="alphaLcPeriod"/>
            </a:pPr>
            <a:r>
              <a:rPr lang="en-US" sz="1200" dirty="0"/>
              <a:t>Suppliers Tables</a:t>
            </a:r>
          </a:p>
          <a:p>
            <a:pPr marL="228600" indent="-228600">
              <a:buAutoNum type="alphaLcPeriod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228600" indent="-228600">
              <a:buAutoNum type="alphaLcPeriod" startAt="2"/>
            </a:pPr>
            <a:r>
              <a:rPr lang="en-US" sz="1200" dirty="0"/>
              <a:t>Customers Table</a:t>
            </a:r>
          </a:p>
          <a:p>
            <a:pPr marL="228600" indent="-228600">
              <a:buAutoNum type="alphaLcPeriod" startAt="2"/>
            </a:pPr>
            <a:endParaRPr lang="en-US" sz="1200" dirty="0"/>
          </a:p>
          <a:p>
            <a:pPr marL="228600" indent="-228600">
              <a:buAutoNum type="alphaLcPeriod" startAt="2"/>
            </a:pPr>
            <a:endParaRPr lang="en-US" sz="1200" dirty="0"/>
          </a:p>
          <a:p>
            <a:pPr marL="228600" indent="-228600">
              <a:buAutoNum type="alphaLcPeriod" startAt="2"/>
            </a:pPr>
            <a:endParaRPr lang="en-US" sz="1200" dirty="0"/>
          </a:p>
          <a:p>
            <a:pPr marL="228600" indent="-228600">
              <a:buAutoNum type="alphaLcPeriod" startAt="2"/>
            </a:pPr>
            <a:endParaRPr lang="en-US" sz="1200" dirty="0"/>
          </a:p>
          <a:p>
            <a:pPr marL="228600" indent="-228600">
              <a:buAutoNum type="alphaLcPeriod" startAt="2"/>
            </a:pPr>
            <a:endParaRPr lang="en-US" sz="1200" dirty="0"/>
          </a:p>
          <a:p>
            <a:pPr marL="228600" indent="-228600">
              <a:buAutoNum type="alphaLcPeriod" startAt="2"/>
            </a:pPr>
            <a:endParaRPr lang="en-US" sz="1200" dirty="0"/>
          </a:p>
          <a:p>
            <a:pPr marL="228600" indent="-228600">
              <a:buAutoNum type="alphaLcPeriod" startAt="2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228600" indent="-228600">
              <a:buAutoNum type="alphaLcPeriod" startAt="3"/>
            </a:pPr>
            <a:r>
              <a:rPr lang="en-US" sz="1200" dirty="0"/>
              <a:t>Group Tables</a:t>
            </a:r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pPr marL="228600" indent="-228600">
              <a:buAutoNum type="alphaLcPeriod" startAt="3"/>
            </a:pP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d.   Users Table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FC723-CA34-BAF7-C764-AA1DD5788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39" y="3396349"/>
            <a:ext cx="5695377" cy="1471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52698-C980-EC89-0AAC-BFB57883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39" y="1358719"/>
            <a:ext cx="5810731" cy="14717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009C53-4D54-8955-B7F5-5BF967FE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39" y="5390438"/>
            <a:ext cx="5698070" cy="1637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8D3014-A3A4-7678-637D-28BD079B8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39" y="7550169"/>
            <a:ext cx="5695377" cy="128484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6DE33-43BB-EB95-9C2D-7CEDAC80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48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924FF-5836-311D-4830-B0CF92483605}"/>
              </a:ext>
            </a:extLst>
          </p:cNvPr>
          <p:cNvSpPr txBox="1"/>
          <p:nvPr/>
        </p:nvSpPr>
        <p:spPr>
          <a:xfrm>
            <a:off x="390830" y="652198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8.0 Audit Log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19B2C-E265-AD5E-B781-DA4295CC61F1}"/>
              </a:ext>
            </a:extLst>
          </p:cNvPr>
          <p:cNvSpPr txBox="1"/>
          <p:nvPr/>
        </p:nvSpPr>
        <p:spPr>
          <a:xfrm>
            <a:off x="609905" y="929197"/>
            <a:ext cx="528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Audit log will keep track of all the activities recorded in the system. User will be able to filter and search by date range and user id. 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5D0022-207C-0C8D-1B32-4F64423F2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5" y="1485143"/>
            <a:ext cx="5670579" cy="25350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8776A1-5FE2-8B57-85DA-562149CC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9E480D-3128-F243-9E1A-AC6F57513380}"/>
              </a:ext>
            </a:extLst>
          </p:cNvPr>
          <p:cNvSpPr txBox="1"/>
          <p:nvPr/>
        </p:nvSpPr>
        <p:spPr>
          <a:xfrm>
            <a:off x="396899" y="364702"/>
            <a:ext cx="5957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 the right-hand upper corner of all data tables, you will  see these functions in below:</a:t>
            </a:r>
          </a:p>
          <a:p>
            <a:endParaRPr lang="en-US" sz="1200" dirty="0"/>
          </a:p>
          <a:p>
            <a:r>
              <a:rPr lang="en-US" sz="1200" dirty="0"/>
              <a:t>          	To search for any string found in all fields inside the table.</a:t>
            </a:r>
          </a:p>
          <a:p>
            <a:endParaRPr lang="en-US" sz="1200" dirty="0"/>
          </a:p>
          <a:p>
            <a:r>
              <a:rPr lang="en-US" sz="1200" dirty="0"/>
              <a:t>          	To show / hide filters for each fields</a:t>
            </a:r>
          </a:p>
          <a:p>
            <a:endParaRPr lang="en-US" sz="1200" dirty="0"/>
          </a:p>
          <a:p>
            <a:r>
              <a:rPr lang="en-US" sz="1200" dirty="0"/>
              <a:t>	To show / hide columns inside the table</a:t>
            </a:r>
          </a:p>
          <a:p>
            <a:endParaRPr lang="en-US" sz="1200" dirty="0"/>
          </a:p>
          <a:p>
            <a:r>
              <a:rPr lang="en-US" sz="1200" dirty="0"/>
              <a:t>	To toggle density of the table</a:t>
            </a:r>
          </a:p>
          <a:p>
            <a:endParaRPr lang="en-US" sz="1200" dirty="0"/>
          </a:p>
          <a:p>
            <a:r>
              <a:rPr lang="en-US" sz="1200" dirty="0"/>
              <a:t>	To toggle full screen</a:t>
            </a:r>
          </a:p>
          <a:p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CA005-CD4B-5821-0650-E3F265349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0" y="669920"/>
            <a:ext cx="336555" cy="384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FDD289-A0E6-1203-E913-C1A1939E8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1" y="987879"/>
            <a:ext cx="393704" cy="3937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0BDCDB-42E8-9F39-D4AB-A40C02349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1" y="1359772"/>
            <a:ext cx="485779" cy="4476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B0E6B-C169-C954-D361-6441F297D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3" y="1736548"/>
            <a:ext cx="349254" cy="3761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34B5C3-D7E1-A963-7AC7-D011B4875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33" y="2179344"/>
            <a:ext cx="361811" cy="3460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D75C99-0A49-24D2-785C-D6886EC1DEE7}"/>
              </a:ext>
            </a:extLst>
          </p:cNvPr>
          <p:cNvSpPr txBox="1"/>
          <p:nvPr/>
        </p:nvSpPr>
        <p:spPr>
          <a:xfrm>
            <a:off x="473070" y="3565697"/>
            <a:ext cx="5957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Inside the form, if there is selection field, the            beside the selection field will allow the user to enter new selection as below: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The new selection will show in the drop-down box.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CE62B-38D0-2505-4756-5579CC3D7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691" y="3516042"/>
            <a:ext cx="296267" cy="31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8E3D1-124F-5C67-544C-D170F465B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6043" y="4109586"/>
            <a:ext cx="2578233" cy="10033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DDA2D1-2036-B2C1-58F4-673514CFEC7C}"/>
              </a:ext>
            </a:extLst>
          </p:cNvPr>
          <p:cNvSpPr txBox="1"/>
          <p:nvPr/>
        </p:nvSpPr>
        <p:spPr>
          <a:xfrm>
            <a:off x="473070" y="2759924"/>
            <a:ext cx="59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Inside the form, , the            search icon beside the field will allow the user to select a particular record from the pop-up search table. The selected record will automatically show in the respective fields.   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FCC37F-2131-A10C-3530-A00563D82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9588" y="2686710"/>
            <a:ext cx="334049" cy="3438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08A0A-8455-38B3-14A3-C0F8A42A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CE63-067A-7F12-DA56-B760B022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CB668-3C7B-A4C7-4B8D-B191411BA63C}"/>
              </a:ext>
            </a:extLst>
          </p:cNvPr>
          <p:cNvSpPr txBox="1"/>
          <p:nvPr/>
        </p:nvSpPr>
        <p:spPr>
          <a:xfrm>
            <a:off x="371780" y="450706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2.0 Setup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CB06C-7D7C-5EFF-FF1D-0317DF0A429E}"/>
              </a:ext>
            </a:extLst>
          </p:cNvPr>
          <p:cNvSpPr txBox="1"/>
          <p:nvPr/>
        </p:nvSpPr>
        <p:spPr>
          <a:xfrm>
            <a:off x="606420" y="727705"/>
            <a:ext cx="5957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Copy and unzip the imssource.zip to your local folder called </a:t>
            </a:r>
            <a:r>
              <a:rPr lang="en-US" sz="1200" b="1" dirty="0" err="1"/>
              <a:t>ims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Make sure you have Node.js v18 installed. If not, please </a:t>
            </a:r>
            <a:r>
              <a:rPr lang="en-US" sz="1200" dirty="0" err="1"/>
              <a:t>goto</a:t>
            </a:r>
            <a:r>
              <a:rPr lang="en-US" sz="1200" dirty="0"/>
              <a:t> Nodejs download and install. To check your current version, just type node –v at your command prompt.</a:t>
            </a:r>
          </a:p>
          <a:p>
            <a:endParaRPr lang="en-US" sz="1200" dirty="0"/>
          </a:p>
          <a:p>
            <a:r>
              <a:rPr lang="en-US" sz="1200" dirty="0"/>
              <a:t>Goto command prompt. Change to </a:t>
            </a:r>
            <a:r>
              <a:rPr lang="en-US" sz="1200" b="1" dirty="0" err="1"/>
              <a:t>ims</a:t>
            </a:r>
            <a:r>
              <a:rPr lang="en-US" sz="1200" dirty="0"/>
              <a:t> folder and type </a:t>
            </a:r>
            <a:r>
              <a:rPr lang="en-US" sz="1200" b="1" dirty="0" err="1"/>
              <a:t>npm</a:t>
            </a:r>
            <a:r>
              <a:rPr lang="en-US" sz="1200" b="1" dirty="0"/>
              <a:t> install</a:t>
            </a:r>
            <a:r>
              <a:rPr lang="en-US" sz="1200" dirty="0"/>
              <a:t> to install the respective libraries.</a:t>
            </a:r>
          </a:p>
          <a:p>
            <a:endParaRPr lang="en-US" sz="1200" dirty="0"/>
          </a:p>
          <a:p>
            <a:r>
              <a:rPr lang="en-US" sz="1200" dirty="0"/>
              <a:t>Before you could run the inventory management system, you need to sign up with </a:t>
            </a:r>
            <a:r>
              <a:rPr lang="en-US" sz="1200" b="1" dirty="0"/>
              <a:t>Netlify </a:t>
            </a:r>
            <a:r>
              <a:rPr lang="en-US" sz="1200" dirty="0"/>
              <a:t>and </a:t>
            </a:r>
            <a:r>
              <a:rPr lang="en-US" sz="1200" b="1" dirty="0" err="1"/>
              <a:t>Airtable</a:t>
            </a:r>
            <a:r>
              <a:rPr lang="en-US" sz="1200" b="1" dirty="0"/>
              <a:t>.  </a:t>
            </a:r>
            <a:r>
              <a:rPr lang="en-US" sz="1200" dirty="0"/>
              <a:t>Please refer to the below sections on how to sign up with them.</a:t>
            </a:r>
            <a:r>
              <a:rPr lang="en-US" sz="1200" b="1" dirty="0"/>
              <a:t> </a:t>
            </a:r>
            <a:r>
              <a:rPr lang="en-US" sz="1200" dirty="0"/>
              <a:t>Once you have the </a:t>
            </a:r>
            <a:r>
              <a:rPr lang="en-US" sz="1200" b="1" dirty="0" err="1"/>
              <a:t>airtable</a:t>
            </a:r>
            <a:r>
              <a:rPr lang="en-US" sz="1200" b="1" dirty="0"/>
              <a:t> id key </a:t>
            </a:r>
            <a:r>
              <a:rPr lang="en-US" sz="1200" dirty="0"/>
              <a:t>and</a:t>
            </a:r>
            <a:r>
              <a:rPr lang="en-US" sz="1200" b="1" dirty="0"/>
              <a:t> base id key</a:t>
            </a:r>
            <a:r>
              <a:rPr lang="en-US" sz="1200" dirty="0"/>
              <a:t>, you will need to update .env file</a:t>
            </a:r>
          </a:p>
          <a:p>
            <a:endParaRPr lang="en-US" sz="1200" dirty="0"/>
          </a:p>
          <a:p>
            <a:r>
              <a:rPr lang="en-US" sz="1200" dirty="0"/>
              <a:t>Once done, you can run from your local folder by typing </a:t>
            </a:r>
            <a:r>
              <a:rPr lang="en-US" sz="1200" b="1" dirty="0" err="1"/>
              <a:t>npm</a:t>
            </a:r>
            <a:r>
              <a:rPr lang="en-US" sz="1200" b="1" dirty="0"/>
              <a:t> run </a:t>
            </a:r>
            <a:r>
              <a:rPr lang="en-US" sz="1200" b="1" dirty="0" err="1"/>
              <a:t>netlify</a:t>
            </a:r>
            <a:r>
              <a:rPr lang="en-US" sz="1200" dirty="0"/>
              <a:t>, 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11905-55D2-B742-DB42-4C25F8BEC89D}"/>
              </a:ext>
            </a:extLst>
          </p:cNvPr>
          <p:cNvSpPr txBox="1"/>
          <p:nvPr/>
        </p:nvSpPr>
        <p:spPr>
          <a:xfrm>
            <a:off x="371780" y="3398406"/>
            <a:ext cx="230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2.1 </a:t>
            </a:r>
            <a:r>
              <a:rPr lang="en-US" sz="1200" b="1" dirty="0" err="1"/>
              <a:t>Airtable</a:t>
            </a:r>
            <a:r>
              <a:rPr lang="en-US" sz="12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CE298-E6CE-EB30-6446-702895EF4140}"/>
              </a:ext>
            </a:extLst>
          </p:cNvPr>
          <p:cNvSpPr txBox="1"/>
          <p:nvPr/>
        </p:nvSpPr>
        <p:spPr>
          <a:xfrm>
            <a:off x="606420" y="3715256"/>
            <a:ext cx="595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you have signed up with </a:t>
            </a:r>
            <a:r>
              <a:rPr lang="en-US" sz="1200" dirty="0" err="1"/>
              <a:t>Airtable</a:t>
            </a:r>
            <a:r>
              <a:rPr lang="en-US" sz="1200" dirty="0"/>
              <a:t>, you will need to create a new base and just name your base such as </a:t>
            </a:r>
            <a:r>
              <a:rPr lang="en-US" sz="1200" dirty="0" err="1"/>
              <a:t>imsdata</a:t>
            </a:r>
            <a:r>
              <a:rPr lang="en-US" sz="1200" dirty="0"/>
              <a:t>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EDC835-C42C-FC80-4526-216F3E54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0" y="4792339"/>
            <a:ext cx="5957867" cy="188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FE8E-77DC-844A-D552-2280ED4B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C232F-C2F9-09B7-A6DB-11B377188712}"/>
              </a:ext>
            </a:extLst>
          </p:cNvPr>
          <p:cNvSpPr txBox="1"/>
          <p:nvPr/>
        </p:nvSpPr>
        <p:spPr>
          <a:xfrm>
            <a:off x="574522" y="437246"/>
            <a:ext cx="595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Unzip the </a:t>
            </a:r>
            <a:r>
              <a:rPr lang="en-US" sz="1200" b="1" dirty="0"/>
              <a:t>data.zip </a:t>
            </a:r>
            <a:r>
              <a:rPr lang="en-US" sz="1200" dirty="0"/>
              <a:t>file in your download attachment. The zip file is consisting of the following tables: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E0809D-D133-A870-267E-01D3415E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80914"/>
              </p:ext>
            </p:extLst>
          </p:nvPr>
        </p:nvGraphicFramePr>
        <p:xfrm>
          <a:off x="1434952" y="1027794"/>
          <a:ext cx="3781424" cy="313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093">
                  <a:extLst>
                    <a:ext uri="{9D8B030D-6E8A-4147-A177-3AD203B41FA5}">
                      <a16:colId xmlns:a16="http://schemas.microsoft.com/office/drawing/2014/main" val="3835133614"/>
                    </a:ext>
                  </a:extLst>
                </a:gridCol>
                <a:gridCol w="2387350">
                  <a:extLst>
                    <a:ext uri="{9D8B030D-6E8A-4147-A177-3AD203B41FA5}">
                      <a16:colId xmlns:a16="http://schemas.microsoft.com/office/drawing/2014/main" val="1898586741"/>
                    </a:ext>
                  </a:extLst>
                </a:gridCol>
                <a:gridCol w="1062981">
                  <a:extLst>
                    <a:ext uri="{9D8B030D-6E8A-4147-A177-3AD203B41FA5}">
                      <a16:colId xmlns:a16="http://schemas.microsoft.com/office/drawing/2014/main" val="473256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CSV files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Table 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7618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auditlog</a:t>
                      </a:r>
                      <a:r>
                        <a:rPr lang="en-US" sz="1100" u="none" strike="noStrike" dirty="0">
                          <a:effectLst/>
                        </a:rPr>
                        <a:t>-Grid view.csv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auditlog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04778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customers-Grid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64824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documentno-Grid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documentno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0188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groups-Grid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4017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items_expiry-Grid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items_expiry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96077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items_history-Grid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items_history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4552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items-Grid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9759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setup-Grid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98686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stocktake-Grid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stocktake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89933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suppliers-Grid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suppliers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49916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tranadjdetls</a:t>
                      </a:r>
                      <a:r>
                        <a:rPr lang="en-US" sz="1100" u="none" strike="noStrike" dirty="0">
                          <a:effectLst/>
                        </a:rPr>
                        <a:t>-Grid view.csv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tranadjdetls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45652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tranadj-Grid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tranadj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38791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076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transitems-Grid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transitems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29396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translots-Grid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translots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59844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users-Grid view.csv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users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155276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5117F62-3AAA-3E47-77EC-DCBD86B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7" y="4953000"/>
            <a:ext cx="5559596" cy="2718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CD2F66-C7AB-9A09-575A-1358BA3E0431}"/>
              </a:ext>
            </a:extLst>
          </p:cNvPr>
          <p:cNvSpPr txBox="1"/>
          <p:nvPr/>
        </p:nvSpPr>
        <p:spPr>
          <a:xfrm>
            <a:off x="574522" y="4420013"/>
            <a:ext cx="59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on the </a:t>
            </a:r>
            <a:r>
              <a:rPr lang="en-US" sz="1600" b="1" dirty="0"/>
              <a:t>+</a:t>
            </a:r>
            <a:r>
              <a:rPr lang="en-US" sz="1200" dirty="0"/>
              <a:t> sign and select CSV file. </a:t>
            </a:r>
          </a:p>
        </p:txBody>
      </p:sp>
    </p:spTree>
    <p:extLst>
      <p:ext uri="{BB962C8B-B14F-4D97-AF65-F5344CB8AC3E}">
        <p14:creationId xmlns:p14="http://schemas.microsoft.com/office/powerpoint/2010/main" val="25834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90ABD-0CD6-AEC4-2CE2-841CF0B4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7C8A4-433C-A983-AC13-ADB69EBA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63" y="361447"/>
            <a:ext cx="3892674" cy="2516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FEDF43-5E4C-8986-A568-9409C6C6734B}"/>
              </a:ext>
            </a:extLst>
          </p:cNvPr>
          <p:cNvSpPr txBox="1"/>
          <p:nvPr/>
        </p:nvSpPr>
        <p:spPr>
          <a:xfrm>
            <a:off x="670311" y="3096205"/>
            <a:ext cx="595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</a:t>
            </a:r>
            <a:r>
              <a:rPr lang="en-US" sz="1200" b="1" dirty="0"/>
              <a:t>on Upload 1 file </a:t>
            </a:r>
            <a:r>
              <a:rPr lang="en-US" sz="1200" dirty="0"/>
              <a:t>button to upload and select </a:t>
            </a:r>
            <a:r>
              <a:rPr lang="en-US" sz="1200" b="1" dirty="0"/>
              <a:t>“+ Create a new table” </a:t>
            </a:r>
            <a:r>
              <a:rPr lang="en-US" sz="1200" dirty="0"/>
              <a:t>and click </a:t>
            </a:r>
            <a:r>
              <a:rPr lang="en-US" sz="1200" b="1" dirty="0"/>
              <a:t>Next</a:t>
            </a:r>
            <a:r>
              <a:rPr lang="en-US" sz="1200" dirty="0"/>
              <a:t> button. Then click on </a:t>
            </a:r>
            <a:r>
              <a:rPr lang="en-US" sz="1200" b="1" dirty="0"/>
              <a:t>Import</a:t>
            </a:r>
            <a:r>
              <a:rPr lang="en-US" sz="1200" dirty="0"/>
              <a:t> button to import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212A0-AB8D-4451-5A77-82C35C70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96" y="3739683"/>
            <a:ext cx="5964382" cy="2733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FF7E1D-D87F-1780-D79B-08CE5F4FC0A0}"/>
              </a:ext>
            </a:extLst>
          </p:cNvPr>
          <p:cNvSpPr txBox="1"/>
          <p:nvPr/>
        </p:nvSpPr>
        <p:spPr>
          <a:xfrm>
            <a:off x="670311" y="6749874"/>
            <a:ext cx="5957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Please refer to the </a:t>
            </a:r>
            <a:r>
              <a:rPr lang="en-US" sz="1200" b="1" dirty="0"/>
              <a:t>Table Structure.xlsx </a:t>
            </a:r>
            <a:r>
              <a:rPr lang="en-US" sz="1200" dirty="0"/>
              <a:t>file to check and update the fields type accordingly.</a:t>
            </a:r>
          </a:p>
          <a:p>
            <a:endParaRPr lang="en-US" sz="1200" dirty="0"/>
          </a:p>
          <a:p>
            <a:r>
              <a:rPr lang="en-US" sz="1200" dirty="0"/>
              <a:t>Once imported, change the imported table name by double click and change to the respective table name as shown in the table. Example for </a:t>
            </a:r>
            <a:r>
              <a:rPr lang="en-US" sz="1200" b="1" dirty="0"/>
              <a:t>items-Grid view.csv</a:t>
            </a:r>
            <a:r>
              <a:rPr lang="en-US" sz="1200" dirty="0"/>
              <a:t>, the table name is </a:t>
            </a:r>
            <a:r>
              <a:rPr lang="en-US" sz="1200" b="1" dirty="0"/>
              <a:t>items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Import all the CSV files and name the table accordingly.</a:t>
            </a:r>
          </a:p>
        </p:txBody>
      </p:sp>
    </p:spTree>
    <p:extLst>
      <p:ext uri="{BB962C8B-B14F-4D97-AF65-F5344CB8AC3E}">
        <p14:creationId xmlns:p14="http://schemas.microsoft.com/office/powerpoint/2010/main" val="210271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93FC4-8D96-535A-2DD6-485F604D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01CFA-D72C-67DA-EA70-F1F6E943A732}"/>
              </a:ext>
            </a:extLst>
          </p:cNvPr>
          <p:cNvSpPr txBox="1"/>
          <p:nvPr/>
        </p:nvSpPr>
        <p:spPr>
          <a:xfrm>
            <a:off x="371780" y="251924"/>
            <a:ext cx="404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2.1.1 </a:t>
            </a:r>
            <a:r>
              <a:rPr lang="en-US" sz="1200" b="1" dirty="0" err="1"/>
              <a:t>Airtable</a:t>
            </a:r>
            <a:r>
              <a:rPr lang="en-US" sz="1200" b="1" dirty="0"/>
              <a:t> – Personal Access Token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7F7BF-91AB-6DDB-ADD6-AB94F70F6FAC}"/>
              </a:ext>
            </a:extLst>
          </p:cNvPr>
          <p:cNvSpPr txBox="1"/>
          <p:nvPr/>
        </p:nvSpPr>
        <p:spPr>
          <a:xfrm>
            <a:off x="745757" y="595819"/>
            <a:ext cx="5957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order to </a:t>
            </a:r>
            <a:r>
              <a:rPr lang="en-US" sz="1200" dirty="0" err="1"/>
              <a:t>inregrate</a:t>
            </a:r>
            <a:r>
              <a:rPr lang="en-US" sz="1200" dirty="0"/>
              <a:t> </a:t>
            </a:r>
            <a:r>
              <a:rPr lang="en-US" sz="1200" dirty="0" err="1"/>
              <a:t>Airtable</a:t>
            </a:r>
            <a:r>
              <a:rPr lang="en-US" sz="1200" dirty="0"/>
              <a:t> into React application, you will need to create a personal access token.</a:t>
            </a:r>
          </a:p>
          <a:p>
            <a:endParaRPr lang="en-US" sz="1200" dirty="0"/>
          </a:p>
          <a:p>
            <a:r>
              <a:rPr lang="en-US" sz="1200" dirty="0"/>
              <a:t>With </a:t>
            </a:r>
            <a:r>
              <a:rPr lang="en-US" sz="1200" dirty="0" err="1"/>
              <a:t>Airtable</a:t>
            </a:r>
            <a:r>
              <a:rPr lang="en-US" sz="1200" dirty="0"/>
              <a:t> open, click on your account in the </a:t>
            </a:r>
            <a:r>
              <a:rPr lang="en-US" sz="1200" dirty="0" err="1"/>
              <a:t>uppder</a:t>
            </a:r>
            <a:r>
              <a:rPr lang="en-US" sz="1200" dirty="0"/>
              <a:t> right corner of the screen. From the dropdown menu, click on </a:t>
            </a:r>
            <a:r>
              <a:rPr lang="en-US" sz="1200" b="1" dirty="0"/>
              <a:t>Builder hub</a:t>
            </a:r>
            <a:r>
              <a:rPr lang="en-US" sz="1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66E2B8-9ACB-8242-FA72-19B38AEC0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92" y="1678378"/>
            <a:ext cx="4235016" cy="2053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C8B13F-90E9-3A47-6B93-343FD0753D30}"/>
              </a:ext>
            </a:extLst>
          </p:cNvPr>
          <p:cNvSpPr txBox="1"/>
          <p:nvPr/>
        </p:nvSpPr>
        <p:spPr>
          <a:xfrm>
            <a:off x="745756" y="3856355"/>
            <a:ext cx="59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Under API key, click on </a:t>
            </a:r>
            <a:r>
              <a:rPr lang="en-US" sz="1200" b="1" dirty="0"/>
              <a:t>Create Token </a:t>
            </a:r>
            <a:r>
              <a:rPr lang="en-US" sz="1200" dirty="0"/>
              <a:t>button. Make sure you have included all the scopes as listed in below under </a:t>
            </a:r>
            <a:r>
              <a:rPr lang="en-US" sz="1200" b="1" dirty="0"/>
              <a:t>Scope</a:t>
            </a:r>
            <a:r>
              <a:rPr lang="en-US" sz="1200" dirty="0"/>
              <a:t> settings. Add your base under the </a:t>
            </a:r>
            <a:r>
              <a:rPr lang="en-US" sz="1200" b="1" dirty="0"/>
              <a:t>Access</a:t>
            </a:r>
            <a:r>
              <a:rPr lang="en-US" sz="1200" dirty="0"/>
              <a:t> section.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5D4D5E-0106-47AF-C1F4-B83F0A37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08" y="4582741"/>
            <a:ext cx="4993339" cy="43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88E0D-E557-916E-4C62-6C033EF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9DE4B0-4F22-2CC8-2538-4904D09BF76B}"/>
              </a:ext>
            </a:extLst>
          </p:cNvPr>
          <p:cNvSpPr txBox="1"/>
          <p:nvPr/>
        </p:nvSpPr>
        <p:spPr>
          <a:xfrm>
            <a:off x="371780" y="3313175"/>
            <a:ext cx="4043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2.1.1 </a:t>
            </a:r>
            <a:r>
              <a:rPr lang="en-US" sz="1200" b="1" dirty="0" err="1"/>
              <a:t>Airtable</a:t>
            </a:r>
            <a:r>
              <a:rPr lang="en-US" sz="1200" b="1" dirty="0"/>
              <a:t> – Base Id key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2A7A2-3507-A860-72E7-0D5F208527DC}"/>
              </a:ext>
            </a:extLst>
          </p:cNvPr>
          <p:cNvSpPr txBox="1"/>
          <p:nvPr/>
        </p:nvSpPr>
        <p:spPr>
          <a:xfrm>
            <a:off x="716029" y="3590174"/>
            <a:ext cx="595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Open your base for example </a:t>
            </a:r>
            <a:r>
              <a:rPr lang="en-US" sz="1200" dirty="0" err="1"/>
              <a:t>imsdata</a:t>
            </a:r>
            <a:r>
              <a:rPr lang="en-US" sz="1200" dirty="0"/>
              <a:t> in </a:t>
            </a:r>
            <a:r>
              <a:rPr lang="en-US" sz="1200" dirty="0" err="1"/>
              <a:t>Airtable</a:t>
            </a:r>
            <a:r>
              <a:rPr lang="en-US" sz="1200" dirty="0"/>
              <a:t>. Goto </a:t>
            </a:r>
            <a:r>
              <a:rPr lang="en-US" sz="1200" b="1" dirty="0"/>
              <a:t>Help </a:t>
            </a:r>
            <a:r>
              <a:rPr lang="en-US" sz="1200" dirty="0"/>
              <a:t>and select </a:t>
            </a:r>
            <a:r>
              <a:rPr lang="en-US" sz="1200" b="1" dirty="0"/>
              <a:t>API documentation </a:t>
            </a:r>
            <a:r>
              <a:rPr lang="en-US" sz="1200" dirty="0"/>
              <a:t>from the dropdown menu.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8A93B6-4791-E51D-30C3-0E5BB4E6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4" y="4150509"/>
            <a:ext cx="2860557" cy="20737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7FAF9B-852C-69F9-9609-B2681BB72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75" y="6926606"/>
            <a:ext cx="3918857" cy="193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799B86-ED9B-9B85-9D27-C5FFBBB7F43F}"/>
              </a:ext>
            </a:extLst>
          </p:cNvPr>
          <p:cNvSpPr txBox="1"/>
          <p:nvPr/>
        </p:nvSpPr>
        <p:spPr>
          <a:xfrm>
            <a:off x="716029" y="6353065"/>
            <a:ext cx="595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Copy and save your base id key highlighted inside the box in below. You will need this base id key in your React application.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3F773-2E71-D3EA-32F9-32CD8E6385B6}"/>
              </a:ext>
            </a:extLst>
          </p:cNvPr>
          <p:cNvSpPr txBox="1"/>
          <p:nvPr/>
        </p:nvSpPr>
        <p:spPr>
          <a:xfrm>
            <a:off x="745756" y="376846"/>
            <a:ext cx="59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 the respective selection under Scopes and Access and then click on </a:t>
            </a:r>
            <a:r>
              <a:rPr lang="en-US" sz="1200" b="1" dirty="0"/>
              <a:t>Create Token</a:t>
            </a:r>
            <a:r>
              <a:rPr lang="en-US" sz="1200" dirty="0"/>
              <a:t> button. Copy and save your personal access token which will need to be used in your React application.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85FFB5-C650-B893-FAAC-B993E2257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587" y="1576556"/>
            <a:ext cx="2282275" cy="13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4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26FCB-041B-C365-8B39-FF581744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8200-1A47-7F83-032D-E90E3F11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60DB-E5D5-4475-B77F-D7F8DAAB851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C5A20-9FB9-4840-EB8B-0828F2781303}"/>
              </a:ext>
            </a:extLst>
          </p:cNvPr>
          <p:cNvSpPr txBox="1"/>
          <p:nvPr/>
        </p:nvSpPr>
        <p:spPr>
          <a:xfrm>
            <a:off x="371780" y="450706"/>
            <a:ext cx="3057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2.2 Deploy to Netlify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41E76-BA25-B922-7EE9-2DE7FDF60399}"/>
              </a:ext>
            </a:extLst>
          </p:cNvPr>
          <p:cNvSpPr txBox="1"/>
          <p:nvPr/>
        </p:nvSpPr>
        <p:spPr>
          <a:xfrm>
            <a:off x="611526" y="727705"/>
            <a:ext cx="595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 up a new Netlify account under </a:t>
            </a:r>
            <a:r>
              <a:rPr lang="en-US" sz="1200" dirty="0">
                <a:hlinkClick r:id="rId2"/>
              </a:rPr>
              <a:t>www.Netlify.com</a:t>
            </a:r>
            <a:r>
              <a:rPr lang="en-US" sz="1200" dirty="0"/>
              <a:t>. To create your first project, choose </a:t>
            </a:r>
            <a:r>
              <a:rPr lang="en-US" sz="1200" b="1" dirty="0"/>
              <a:t>Try Netlify Drop </a:t>
            </a:r>
            <a:r>
              <a:rPr lang="en-US" sz="1200" dirty="0"/>
              <a:t>method.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12775-F8DB-D970-ED82-0CB36317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26" y="1184055"/>
            <a:ext cx="2944900" cy="1990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BB1461-805A-4B5E-4D3C-1AA01005A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26" y="3282604"/>
            <a:ext cx="2812197" cy="1481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F937DE-2E40-B327-F71D-8133286F694A}"/>
              </a:ext>
            </a:extLst>
          </p:cNvPr>
          <p:cNvSpPr txBox="1"/>
          <p:nvPr/>
        </p:nvSpPr>
        <p:spPr>
          <a:xfrm>
            <a:off x="783300" y="4947484"/>
            <a:ext cx="59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Drop your </a:t>
            </a:r>
            <a:r>
              <a:rPr lang="en-US" sz="1200" b="1" dirty="0"/>
              <a:t>Build folder </a:t>
            </a:r>
            <a:r>
              <a:rPr lang="en-US" sz="1200" dirty="0"/>
              <a:t>from your React application into here. Netlify will automatically assign an </a:t>
            </a:r>
            <a:r>
              <a:rPr lang="en-US" sz="1200" dirty="0" err="1"/>
              <a:t>Netlify.app</a:t>
            </a:r>
            <a:r>
              <a:rPr lang="en-US" sz="1200" dirty="0"/>
              <a:t> which you can change the name by clicking on </a:t>
            </a:r>
            <a:r>
              <a:rPr lang="en-US" sz="1200" b="1" dirty="0"/>
              <a:t>Site Configuration </a:t>
            </a:r>
            <a:r>
              <a:rPr lang="en-US" sz="1200" dirty="0"/>
              <a:t>and then </a:t>
            </a:r>
            <a:r>
              <a:rPr lang="en-US" sz="1200" dirty="0" err="1"/>
              <a:t>goto</a:t>
            </a:r>
            <a:r>
              <a:rPr lang="en-US" sz="1200" dirty="0"/>
              <a:t> </a:t>
            </a:r>
            <a:r>
              <a:rPr lang="en-US" sz="1200" b="1" dirty="0"/>
              <a:t>Change site name </a:t>
            </a:r>
            <a:r>
              <a:rPr lang="en-US" sz="1200" dirty="0"/>
              <a:t>to change to your own name.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83402-FD33-F2FD-E1AC-6B26D5A68022}"/>
              </a:ext>
            </a:extLst>
          </p:cNvPr>
          <p:cNvSpPr txBox="1"/>
          <p:nvPr/>
        </p:nvSpPr>
        <p:spPr>
          <a:xfrm>
            <a:off x="783299" y="5645046"/>
            <a:ext cx="59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will need to add on your environment variables for </a:t>
            </a:r>
            <a:r>
              <a:rPr lang="en-US" sz="1200" dirty="0" err="1"/>
              <a:t>Airtable</a:t>
            </a:r>
            <a:r>
              <a:rPr lang="en-US" sz="1200" dirty="0"/>
              <a:t> integration. Just click on </a:t>
            </a:r>
            <a:r>
              <a:rPr lang="en-US" sz="1200" b="1" dirty="0"/>
              <a:t>Deploy settings </a:t>
            </a:r>
            <a:r>
              <a:rPr lang="en-US" sz="1200" dirty="0"/>
              <a:t>and select </a:t>
            </a:r>
            <a:r>
              <a:rPr lang="en-US" sz="1200" b="1" dirty="0"/>
              <a:t>Environment variables</a:t>
            </a:r>
            <a:r>
              <a:rPr lang="en-US" sz="1200" dirty="0"/>
              <a:t>. Click on </a:t>
            </a:r>
            <a:r>
              <a:rPr lang="en-US" sz="1200" b="1" dirty="0"/>
              <a:t>Add a variable </a:t>
            </a:r>
            <a:r>
              <a:rPr lang="en-US" sz="1200" dirty="0"/>
              <a:t>button to enter the following variables with your own </a:t>
            </a:r>
            <a:r>
              <a:rPr lang="en-US" sz="1200" dirty="0" err="1"/>
              <a:t>Airtable</a:t>
            </a:r>
            <a:r>
              <a:rPr lang="en-US" sz="1200" dirty="0"/>
              <a:t> Api key and Base Id key: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DE0D95-CFC4-B669-E37C-4FC28C75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61" y="6407859"/>
            <a:ext cx="2375204" cy="26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40E0C4A-36B9-7D6F-EE07-18D4358A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448" y="6439663"/>
            <a:ext cx="2258740" cy="258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4F77D7-CCB2-158E-63A1-7B8A65CE18B9}"/>
              </a:ext>
            </a:extLst>
          </p:cNvPr>
          <p:cNvSpPr txBox="1"/>
          <p:nvPr/>
        </p:nvSpPr>
        <p:spPr>
          <a:xfrm>
            <a:off x="900133" y="9028413"/>
            <a:ext cx="595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Make sure your </a:t>
            </a:r>
            <a:r>
              <a:rPr lang="en-US" sz="1200" dirty="0" err="1"/>
              <a:t>Airtable</a:t>
            </a:r>
            <a:r>
              <a:rPr lang="en-US" sz="1200" dirty="0"/>
              <a:t> Api Key and Base Id Key are the same as your .env file inside your React application before running </a:t>
            </a:r>
            <a:r>
              <a:rPr lang="en-US" sz="1200" b="1" dirty="0" err="1"/>
              <a:t>Npm</a:t>
            </a:r>
            <a:r>
              <a:rPr lang="en-US" sz="1200" b="1" dirty="0"/>
              <a:t> Run Build</a:t>
            </a:r>
            <a:r>
              <a:rPr lang="en-US" sz="1200" dirty="0"/>
              <a:t>. Then you can access to your Netlify app on your Google Chrome browser.</a:t>
            </a:r>
          </a:p>
        </p:txBody>
      </p:sp>
    </p:spTree>
    <p:extLst>
      <p:ext uri="{BB962C8B-B14F-4D97-AF65-F5344CB8AC3E}">
        <p14:creationId xmlns:p14="http://schemas.microsoft.com/office/powerpoint/2010/main" val="285636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2407</Words>
  <Application>Microsoft Office PowerPoint</Application>
  <PresentationFormat>A4 Paper (210x297 mm)</PresentationFormat>
  <Paragraphs>372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Inventory Management System User’s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PV Chin</dc:creator>
  <cp:lastModifiedBy>PV Chin</cp:lastModifiedBy>
  <cp:revision>21</cp:revision>
  <dcterms:created xsi:type="dcterms:W3CDTF">2025-03-19T07:21:59Z</dcterms:created>
  <dcterms:modified xsi:type="dcterms:W3CDTF">2025-04-16T13:59:19Z</dcterms:modified>
</cp:coreProperties>
</file>