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Average"/>
      <p:regular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Average-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9.png"/><Relationship Id="rId4" Type="http://schemas.openxmlformats.org/officeDocument/2006/relationships/image" Target="../media/image0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gif"/><Relationship Id="rId4" Type="http://schemas.openxmlformats.org/officeDocument/2006/relationships/image" Target="../media/image02.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7.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1.png"/><Relationship Id="rId4"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t>Gamification of Computational Problems</a:t>
            </a:r>
          </a:p>
        </p:txBody>
      </p:sp>
      <p:sp>
        <p:nvSpPr>
          <p:cNvPr id="60" name="Shape 60"/>
          <p:cNvSpPr txBox="1"/>
          <p:nvPr>
            <p:ph idx="1" type="subTitle"/>
          </p:nvPr>
        </p:nvSpPr>
        <p:spPr>
          <a:xfrm>
            <a:off x="671250" y="3174874"/>
            <a:ext cx="7801500" cy="1562100"/>
          </a:xfrm>
          <a:prstGeom prst="rect">
            <a:avLst/>
          </a:prstGeom>
        </p:spPr>
        <p:txBody>
          <a:bodyPr anchorCtr="0" anchor="t" bIns="91425" lIns="91425" rIns="91425" tIns="91425">
            <a:noAutofit/>
          </a:bodyPr>
          <a:lstStyle/>
          <a:p>
            <a:pPr lvl="0" rtl="0" algn="l">
              <a:spcBef>
                <a:spcPts val="0"/>
              </a:spcBef>
              <a:buNone/>
            </a:pPr>
            <a:r>
              <a:rPr lang="en" sz="1800">
                <a:latin typeface="Courier New"/>
                <a:ea typeface="Courier New"/>
                <a:cs typeface="Courier New"/>
                <a:sym typeface="Courier New"/>
              </a:rPr>
              <a:t>By:										Under:</a:t>
            </a:r>
          </a:p>
          <a:p>
            <a:pPr lvl="0" rtl="0" algn="l">
              <a:spcBef>
                <a:spcPts val="0"/>
              </a:spcBef>
              <a:buNone/>
            </a:pPr>
            <a:r>
              <a:rPr lang="en" sz="1800">
                <a:latin typeface="Courier New"/>
                <a:ea typeface="Courier New"/>
                <a:cs typeface="Courier New"/>
                <a:sym typeface="Courier New"/>
              </a:rPr>
              <a:t>Milind Chauhan(</a:t>
            </a:r>
            <a:r>
              <a:rPr lang="en" sz="1400">
                <a:latin typeface="Courier New"/>
                <a:ea typeface="Courier New"/>
                <a:cs typeface="Courier New"/>
                <a:sym typeface="Courier New"/>
              </a:rPr>
              <a:t>IIT2014117)</a:t>
            </a:r>
            <a:r>
              <a:rPr lang="en" sz="1800">
                <a:latin typeface="Courier New"/>
                <a:ea typeface="Courier New"/>
                <a:cs typeface="Courier New"/>
                <a:sym typeface="Courier New"/>
              </a:rPr>
              <a:t>			Dr Rishi Ranjan Singh</a:t>
            </a:r>
          </a:p>
          <a:p>
            <a:pPr lvl="0" rtl="0" algn="l">
              <a:spcBef>
                <a:spcPts val="0"/>
              </a:spcBef>
              <a:buNone/>
            </a:pPr>
            <a:r>
              <a:rPr lang="en" sz="1800">
                <a:latin typeface="Courier New"/>
                <a:ea typeface="Courier New"/>
                <a:cs typeface="Courier New"/>
                <a:sym typeface="Courier New"/>
              </a:rPr>
              <a:t>Suresh K. Dhayal(</a:t>
            </a:r>
            <a:r>
              <a:rPr lang="en" sz="1400">
                <a:latin typeface="Courier New"/>
                <a:ea typeface="Courier New"/>
                <a:cs typeface="Courier New"/>
                <a:sym typeface="Courier New"/>
              </a:rPr>
              <a:t>IIT2014060)</a:t>
            </a:r>
            <a:r>
              <a:rPr lang="en" sz="1800">
                <a:latin typeface="Courier New"/>
                <a:ea typeface="Courier New"/>
                <a:cs typeface="Courier New"/>
                <a:sym typeface="Courier New"/>
              </a:rPr>
              <a:t>			Asst. Professor.</a:t>
            </a:r>
          </a:p>
          <a:p>
            <a:pPr lvl="0" algn="l">
              <a:spcBef>
                <a:spcPts val="0"/>
              </a:spcBef>
              <a:buNone/>
            </a:pPr>
            <a:r>
              <a:rPr lang="en" sz="1800">
                <a:latin typeface="Courier New"/>
                <a:ea typeface="Courier New"/>
                <a:cs typeface="Courier New"/>
                <a:sym typeface="Courier New"/>
              </a:rPr>
              <a:t>Navratna Sharma</a:t>
            </a:r>
            <a:r>
              <a:rPr lang="en" sz="1400">
                <a:latin typeface="Courier New"/>
                <a:ea typeface="Courier New"/>
                <a:cs typeface="Courier New"/>
                <a:sym typeface="Courier New"/>
              </a:rPr>
              <a:t>(IIT2013148)</a:t>
            </a:r>
            <a:r>
              <a:rPr lang="en" sz="1800">
                <a:latin typeface="Courier New"/>
                <a:ea typeface="Courier New"/>
                <a:cs typeface="Courier New"/>
                <a:sym typeface="Courier New"/>
              </a:rPr>
              <a:t>			IIIT-ALLAHABAD</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Methodological Steps</a:t>
            </a:r>
          </a:p>
          <a:p>
            <a:pPr lvl="0">
              <a:spcBef>
                <a:spcPts val="0"/>
              </a:spcBef>
              <a:buNone/>
            </a:pPr>
            <a:r>
              <a:t/>
            </a:r>
            <a:endParaRPr/>
          </a:p>
        </p:txBody>
      </p:sp>
      <p:sp>
        <p:nvSpPr>
          <p:cNvPr id="120" name="Shape 12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SzPct val="100000"/>
            </a:pPr>
            <a:r>
              <a:rPr lang="en" sz="2400"/>
              <a:t>Displacer</a:t>
            </a:r>
            <a:br>
              <a:rPr lang="en" sz="2400"/>
            </a:br>
            <a:r>
              <a:rPr lang="en" sz="1400"/>
              <a:t>Its construction is quite simple. Once activated with the proper</a:t>
            </a:r>
            <a:br>
              <a:rPr lang="en" sz="1400"/>
            </a:br>
            <a:r>
              <a:rPr lang="en" sz="1400"/>
              <a:t>sequencer record, a chain of pops will ensure that even columns </a:t>
            </a:r>
            <a:br>
              <a:rPr lang="en" sz="1400"/>
            </a:br>
            <a:r>
              <a:rPr lang="en" sz="1400"/>
              <a:t>fall by 3 cells while odd columns fall by 6 cells.</a:t>
            </a:r>
            <a:br>
              <a:rPr lang="en" sz="1400"/>
            </a:br>
            <a:br>
              <a:rPr lang="en" sz="1400"/>
            </a:br>
            <a:r>
              <a:rPr lang="en" sz="1400"/>
              <a:t>Displacer in order to guarantee that the total number of gems </a:t>
            </a:r>
            <a:br>
              <a:rPr lang="en" sz="1400"/>
            </a:br>
            <a:r>
              <a:rPr lang="en" sz="1400"/>
              <a:t>popped in each column during the whole process will be a multiple </a:t>
            </a:r>
            <a:br>
              <a:rPr lang="en" sz="1400"/>
            </a:br>
            <a:r>
              <a:rPr lang="en" sz="1400"/>
              <a:t>of 6.</a:t>
            </a:r>
            <a:br>
              <a:rPr lang="en" sz="1400"/>
            </a:br>
            <a:br>
              <a:rPr lang="en" sz="2400"/>
            </a:br>
          </a:p>
        </p:txBody>
      </p:sp>
      <p:pic>
        <p:nvPicPr>
          <p:cNvPr descr="displacer.PNG" id="121" name="Shape 121"/>
          <p:cNvPicPr preferRelativeResize="0"/>
          <p:nvPr/>
        </p:nvPicPr>
        <p:blipFill>
          <a:blip r:embed="rId3">
            <a:alphaModFix/>
          </a:blip>
          <a:stretch>
            <a:fillRect/>
          </a:stretch>
        </p:blipFill>
        <p:spPr>
          <a:xfrm>
            <a:off x="6387962" y="1155700"/>
            <a:ext cx="1933575" cy="3409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Methodological Steps</a:t>
            </a:r>
          </a:p>
          <a:p>
            <a:pPr lvl="0">
              <a:spcBef>
                <a:spcPts val="0"/>
              </a:spcBef>
              <a:buNone/>
            </a:pPr>
            <a:r>
              <a:t/>
            </a:r>
            <a:endParaRPr/>
          </a:p>
          <a:p>
            <a:pPr lvl="0">
              <a:spcBef>
                <a:spcPts val="0"/>
              </a:spcBef>
              <a:buNone/>
            </a:pPr>
            <a:r>
              <a:t/>
            </a:r>
            <a:endParaRPr/>
          </a:p>
        </p:txBody>
      </p:sp>
      <p:sp>
        <p:nvSpPr>
          <p:cNvPr id="127" name="Shape 12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sz="2400"/>
              <a:t> Automatic wire </a:t>
            </a:r>
            <a:br>
              <a:rPr lang="en" sz="2400"/>
            </a:br>
            <a:r>
              <a:rPr lang="en" sz="1400"/>
              <a:t>An automatic wire is very similar to the choice wire </a:t>
            </a:r>
            <a:br>
              <a:rPr lang="en" sz="1400"/>
            </a:br>
            <a:r>
              <a:rPr lang="en" sz="1400"/>
              <a:t>Except  it has no additional gems on the columns </a:t>
            </a:r>
            <a:br>
              <a:rPr lang="en" sz="1400"/>
            </a:br>
            <a:r>
              <a:rPr lang="en" sz="1400"/>
              <a:t>corresponding to the clauses .</a:t>
            </a:r>
            <a:br>
              <a:rPr lang="en" sz="1400"/>
            </a:br>
            <a:br>
              <a:rPr lang="en" sz="1400"/>
            </a:br>
            <a:r>
              <a:rPr lang="en" sz="1400"/>
              <a:t>The automatic activator is a very simple gadget that </a:t>
            </a:r>
            <a:br>
              <a:rPr lang="en" sz="1400"/>
            </a:br>
            <a:r>
              <a:rPr lang="en" sz="1400"/>
              <a:t>has the sole purpose of automatically activating a </a:t>
            </a:r>
            <a:br>
              <a:rPr lang="en" sz="1400"/>
            </a:br>
            <a:r>
              <a:rPr lang="en" sz="1400"/>
              <a:t>wire whenever its sequencer record falls in place. </a:t>
            </a:r>
            <a:br>
              <a:rPr lang="en" sz="1400"/>
            </a:br>
            <a:br>
              <a:rPr lang="en"/>
            </a:br>
            <a:br>
              <a:rPr lang="en"/>
            </a:br>
            <a:br>
              <a:rPr lang="en"/>
            </a:br>
          </a:p>
        </p:txBody>
      </p:sp>
      <p:pic>
        <p:nvPicPr>
          <p:cNvPr descr="Automatic wire.PNG" id="128" name="Shape 128"/>
          <p:cNvPicPr preferRelativeResize="0"/>
          <p:nvPr/>
        </p:nvPicPr>
        <p:blipFill>
          <a:blip r:embed="rId3">
            <a:alphaModFix/>
          </a:blip>
          <a:stretch>
            <a:fillRect/>
          </a:stretch>
        </p:blipFill>
        <p:spPr>
          <a:xfrm>
            <a:off x="4933950" y="1721650"/>
            <a:ext cx="4210050" cy="2133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Methodological Steps</a:t>
            </a:r>
          </a:p>
        </p:txBody>
      </p:sp>
      <p:sp>
        <p:nvSpPr>
          <p:cNvPr id="134" name="Shape 13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SzPct val="100000"/>
            </a:pPr>
            <a:r>
              <a:rPr lang="en" sz="2400"/>
              <a:t>Goal wire</a:t>
            </a:r>
            <a:br>
              <a:rPr lang="en" sz="2400"/>
            </a:br>
            <a:r>
              <a:rPr lang="en"/>
              <a:t>The task of the goal zone is to ensure that the truth assignment resulting </a:t>
            </a:r>
            <a:br>
              <a:rPr lang="en"/>
            </a:br>
            <a:r>
              <a:rPr lang="en"/>
              <a:t>from the variable gadget activations is a satisfying assignment. If this is </a:t>
            </a:r>
            <a:br>
              <a:rPr lang="en"/>
            </a:br>
            <a:r>
              <a:rPr lang="en"/>
              <a:t>the case, it will result in the possibility to reach the goal gem from the </a:t>
            </a:r>
            <a:br>
              <a:rPr lang="en"/>
            </a:br>
            <a:r>
              <a:rPr lang="en"/>
              <a:t>check point .</a:t>
            </a:r>
            <a:br>
              <a:rPr lang="en"/>
            </a:b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Methodological Steps</a:t>
            </a:r>
          </a:p>
        </p:txBody>
      </p:sp>
      <p:sp>
        <p:nvSpPr>
          <p:cNvPr id="140" name="Shape 14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goal wire1.PNG" id="141" name="Shape 141"/>
          <p:cNvPicPr preferRelativeResize="0"/>
          <p:nvPr/>
        </p:nvPicPr>
        <p:blipFill>
          <a:blip r:embed="rId3">
            <a:alphaModFix/>
          </a:blip>
          <a:stretch>
            <a:fillRect/>
          </a:stretch>
        </p:blipFill>
        <p:spPr>
          <a:xfrm>
            <a:off x="391512" y="1220887"/>
            <a:ext cx="4010025" cy="2867025"/>
          </a:xfrm>
          <a:prstGeom prst="rect">
            <a:avLst/>
          </a:prstGeom>
          <a:noFill/>
          <a:ln>
            <a:noFill/>
          </a:ln>
        </p:spPr>
      </p:pic>
      <p:pic>
        <p:nvPicPr>
          <p:cNvPr descr="goal wire2.PNG" id="142" name="Shape 142"/>
          <p:cNvPicPr preferRelativeResize="0"/>
          <p:nvPr/>
        </p:nvPicPr>
        <p:blipFill>
          <a:blip r:embed="rId4">
            <a:alphaModFix/>
          </a:blip>
          <a:stretch>
            <a:fillRect/>
          </a:stretch>
        </p:blipFill>
        <p:spPr>
          <a:xfrm>
            <a:off x="4737775" y="1220900"/>
            <a:ext cx="3933825" cy="2867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Methodological Steps</a:t>
            </a:r>
          </a:p>
        </p:txBody>
      </p:sp>
      <p:pic>
        <p:nvPicPr>
          <p:cNvPr id="148" name="Shape 148"/>
          <p:cNvPicPr preferRelativeResize="0"/>
          <p:nvPr/>
        </p:nvPicPr>
        <p:blipFill rotWithShape="1">
          <a:blip r:embed="rId3">
            <a:alphaModFix/>
          </a:blip>
          <a:srcRect b="0" l="0" r="0" t="0"/>
          <a:stretch/>
        </p:blipFill>
        <p:spPr>
          <a:xfrm>
            <a:off x="668485" y="1427016"/>
            <a:ext cx="3204300" cy="3534000"/>
          </a:xfrm>
          <a:prstGeom prst="rect">
            <a:avLst/>
          </a:prstGeom>
          <a:noFill/>
          <a:ln>
            <a:noFill/>
          </a:ln>
        </p:spPr>
      </p:pic>
      <p:pic>
        <p:nvPicPr>
          <p:cNvPr id="149" name="Shape 149"/>
          <p:cNvPicPr preferRelativeResize="0"/>
          <p:nvPr/>
        </p:nvPicPr>
        <p:blipFill rotWithShape="1">
          <a:blip r:embed="rId4">
            <a:alphaModFix/>
          </a:blip>
          <a:srcRect b="0" l="0" r="0" t="0"/>
          <a:stretch/>
        </p:blipFill>
        <p:spPr>
          <a:xfrm>
            <a:off x="5302125" y="1427016"/>
            <a:ext cx="3204300" cy="353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Methodological Steps</a:t>
            </a:r>
          </a:p>
          <a:p>
            <a:pPr lvl="0">
              <a:spcBef>
                <a:spcPts val="0"/>
              </a:spcBef>
              <a:buNone/>
            </a:pPr>
            <a:r>
              <a:t/>
            </a:r>
            <a:endParaRPr/>
          </a:p>
        </p:txBody>
      </p:sp>
      <p:sp>
        <p:nvSpPr>
          <p:cNvPr id="155" name="Shape 15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We then decided to develop a game based on an NP-Hard problem.</a:t>
            </a:r>
            <a:br>
              <a:rPr lang="en"/>
            </a:br>
          </a:p>
          <a:p>
            <a:pPr indent="-228600" lvl="0" marL="457200">
              <a:spcBef>
                <a:spcPts val="0"/>
              </a:spcBef>
            </a:pPr>
            <a:r>
              <a:rPr lang="en"/>
              <a:t>Following are the candidates for the problems that we would build a game on:</a:t>
            </a:r>
          </a:p>
          <a:p>
            <a:pPr indent="-228600" lvl="1" marL="914400">
              <a:spcBef>
                <a:spcPts val="0"/>
              </a:spcBef>
            </a:pPr>
            <a:r>
              <a:rPr lang="en"/>
              <a:t>The Clique Problem</a:t>
            </a:r>
          </a:p>
          <a:p>
            <a:pPr indent="-228600" lvl="1" marL="914400">
              <a:spcBef>
                <a:spcPts val="0"/>
              </a:spcBef>
            </a:pPr>
            <a:r>
              <a:rPr lang="en"/>
              <a:t>The Graph Coloring Problem</a:t>
            </a:r>
          </a:p>
          <a:p>
            <a:pPr indent="-228600" lvl="1" marL="914400">
              <a:spcBef>
                <a:spcPts val="0"/>
              </a:spcBef>
            </a:pPr>
            <a:r>
              <a:rPr lang="en"/>
              <a:t>The Travelling Salesman Problem</a:t>
            </a: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Methodological Steps</a:t>
            </a:r>
          </a:p>
        </p:txBody>
      </p:sp>
      <p:sp>
        <p:nvSpPr>
          <p:cNvPr id="161" name="Shape 16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We decided to go forward with the graph coloring problem.</a:t>
            </a:r>
            <a:br>
              <a:rPr lang="en"/>
            </a:br>
          </a:p>
          <a:p>
            <a:pPr indent="-228600" lvl="0" marL="457200" rtl="0">
              <a:spcBef>
                <a:spcPts val="0"/>
              </a:spcBef>
            </a:pPr>
            <a:r>
              <a:rPr lang="en"/>
              <a:t>The Graph Coloring Problem: Given an undirected connected graph G(V,E), and a number </a:t>
            </a:r>
            <a:r>
              <a:rPr i="1" lang="en"/>
              <a:t>k </a:t>
            </a:r>
            <a:r>
              <a:rPr lang="en"/>
              <a:t>(except 0,1 and 2)</a:t>
            </a:r>
            <a:r>
              <a:rPr i="1" lang="en"/>
              <a:t>, </a:t>
            </a:r>
            <a:r>
              <a:rPr lang="en"/>
              <a:t>is it possible to assign colors to vertices such that no adjacent(connected) vertices have the same color and the total no. of colors used is equal to or less than k.</a:t>
            </a:r>
            <a:br>
              <a:rPr lang="en"/>
            </a:br>
          </a:p>
          <a:p>
            <a:pPr indent="-228600" lvl="0" marL="457200" rtl="0">
              <a:spcBef>
                <a:spcPts val="0"/>
              </a:spcBef>
            </a:pPr>
            <a:r>
              <a:rPr lang="en"/>
              <a:t>We then implemented a game in the form of a web app. So we had to utilise, html, css, and javascript.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Result</a:t>
            </a:r>
          </a:p>
        </p:txBody>
      </p:sp>
      <p:sp>
        <p:nvSpPr>
          <p:cNvPr id="167" name="Shape 16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The Finished Game: FillUP</a:t>
            </a:r>
          </a:p>
          <a:p>
            <a:pPr indent="-228600" lvl="1" marL="914400" rtl="0">
              <a:spcBef>
                <a:spcPts val="0"/>
              </a:spcBef>
            </a:pPr>
            <a:r>
              <a:rPr lang="en"/>
              <a:t>The player is started off with a randomly generated graph and five colors which they then have to use to color the vertices of the graph.</a:t>
            </a:r>
          </a:p>
          <a:p>
            <a:pPr indent="-228600" lvl="1" marL="914400" rtl="0">
              <a:spcBef>
                <a:spcPts val="0"/>
              </a:spcBef>
            </a:pPr>
            <a:r>
              <a:rPr lang="en"/>
              <a:t>The player cannot assign a color to a vertex if any adjacent vertex has the same color.</a:t>
            </a:r>
          </a:p>
          <a:p>
            <a:pPr indent="-228600" lvl="1" marL="914400" rtl="0">
              <a:spcBef>
                <a:spcPts val="0"/>
              </a:spcBef>
            </a:pPr>
            <a:r>
              <a:rPr lang="en"/>
              <a:t>The player has to fill all the vertices with the color within the given time.</a:t>
            </a:r>
          </a:p>
          <a:p>
            <a:pPr indent="-228600" lvl="1" marL="914400" rtl="0">
              <a:spcBef>
                <a:spcPts val="0"/>
              </a:spcBef>
            </a:pPr>
            <a:r>
              <a:rPr lang="en"/>
              <a:t>If the player succeeds in doing so, they may advance to the next level.</a:t>
            </a:r>
          </a:p>
          <a:p>
            <a:pPr indent="-228600" lvl="1" marL="914400" rtl="0">
              <a:spcBef>
                <a:spcPts val="0"/>
              </a:spcBef>
            </a:pPr>
            <a:r>
              <a:rPr lang="en"/>
              <a:t>The score of the player depends on the amount of colors they use, with usage of 3 colors resulting in the highest score and usage of 5 resulting in the lowest</a:t>
            </a:r>
          </a:p>
          <a:p>
            <a:pPr indent="-228600" lvl="1" marL="914400" rtl="0">
              <a:spcBef>
                <a:spcPts val="0"/>
              </a:spcBef>
            </a:pPr>
            <a:r>
              <a:rPr lang="en"/>
              <a:t>Each successive level adds more vertices and edges to the graph to make the level harder.</a:t>
            </a:r>
          </a:p>
          <a:p>
            <a:pPr indent="-228600" lvl="1" marL="914400" rtl="0">
              <a:spcBef>
                <a:spcPts val="0"/>
              </a:spcBef>
            </a:pPr>
            <a:r>
              <a:rPr lang="en"/>
              <a:t>The objective of the user is to reach the highest level.</a:t>
            </a:r>
            <a:br>
              <a:rPr lang="en"/>
            </a:b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Result</a:t>
            </a:r>
          </a:p>
        </p:txBody>
      </p:sp>
      <p:sp>
        <p:nvSpPr>
          <p:cNvPr id="173" name="Shape 1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ca1.PNG" id="174" name="Shape 174"/>
          <p:cNvPicPr preferRelativeResize="0"/>
          <p:nvPr/>
        </p:nvPicPr>
        <p:blipFill>
          <a:blip r:embed="rId3">
            <a:alphaModFix/>
          </a:blip>
          <a:stretch>
            <a:fillRect/>
          </a:stretch>
        </p:blipFill>
        <p:spPr>
          <a:xfrm>
            <a:off x="363700" y="1152475"/>
            <a:ext cx="4278000" cy="2364225"/>
          </a:xfrm>
          <a:prstGeom prst="rect">
            <a:avLst/>
          </a:prstGeom>
          <a:noFill/>
          <a:ln>
            <a:noFill/>
          </a:ln>
        </p:spPr>
      </p:pic>
      <p:pic>
        <p:nvPicPr>
          <p:cNvPr descr="Snap.PNG" id="175" name="Shape 175"/>
          <p:cNvPicPr preferRelativeResize="0"/>
          <p:nvPr/>
        </p:nvPicPr>
        <p:blipFill>
          <a:blip r:embed="rId4">
            <a:alphaModFix/>
          </a:blip>
          <a:stretch>
            <a:fillRect/>
          </a:stretch>
        </p:blipFill>
        <p:spPr>
          <a:xfrm>
            <a:off x="4674450" y="1152475"/>
            <a:ext cx="4278000" cy="23642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Conclusion And Future Work</a:t>
            </a:r>
          </a:p>
        </p:txBody>
      </p:sp>
      <p:sp>
        <p:nvSpPr>
          <p:cNvPr id="181" name="Shape 18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Successfully developed the game on a computational problem.</a:t>
            </a:r>
            <a:br>
              <a:rPr lang="en"/>
            </a:br>
          </a:p>
          <a:p>
            <a:pPr indent="-228600" lvl="0" marL="457200" rtl="0">
              <a:spcBef>
                <a:spcPts val="0"/>
              </a:spcBef>
            </a:pPr>
            <a:r>
              <a:rPr lang="en"/>
              <a:t>Future work:</a:t>
            </a:r>
          </a:p>
          <a:p>
            <a:pPr indent="-228600" lvl="1" marL="914400" rtl="0">
              <a:spcBef>
                <a:spcPts val="0"/>
              </a:spcBef>
            </a:pPr>
            <a:r>
              <a:rPr lang="en"/>
              <a:t>Porting the game to mobile platforms like android, ios.</a:t>
            </a:r>
          </a:p>
          <a:p>
            <a:pPr indent="-228600" lvl="1" marL="914400" rtl="0">
              <a:spcBef>
                <a:spcPts val="0"/>
              </a:spcBef>
            </a:pPr>
            <a:r>
              <a:rPr lang="en"/>
              <a:t>Adding a harder difficulty mode for the game where the no. of colors available is limited to the chromatic no. of the graph.</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Motivation</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Puzzle games generally have a simple premise. </a:t>
            </a:r>
          </a:p>
          <a:p>
            <a:pPr indent="-228600" lvl="0" marL="457200" rtl="0">
              <a:spcBef>
                <a:spcPts val="0"/>
              </a:spcBef>
            </a:pPr>
            <a:r>
              <a:rPr lang="en"/>
              <a:t>swap tiles to form matches (candy crush)</a:t>
            </a:r>
          </a:p>
          <a:p>
            <a:pPr indent="-228600" lvl="0" marL="457200" rtl="0">
              <a:spcBef>
                <a:spcPts val="0"/>
              </a:spcBef>
            </a:pPr>
            <a:r>
              <a:rPr lang="en"/>
              <a:t>combine tiles with the same number on it to form tiles with a greater number (2048) etc. </a:t>
            </a:r>
          </a:p>
          <a:p>
            <a:pPr indent="-228600" lvl="0" marL="457200" rtl="0">
              <a:spcBef>
                <a:spcPts val="0"/>
              </a:spcBef>
            </a:pPr>
            <a:r>
              <a:rPr lang="en"/>
              <a:t>The premise is simple so the game is easy to pick up, but the goal is hard. </a:t>
            </a:r>
          </a:p>
          <a:p>
            <a:pPr indent="-228600" lvl="0" marL="457200" rtl="0">
              <a:spcBef>
                <a:spcPts val="0"/>
              </a:spcBef>
            </a:pPr>
            <a:r>
              <a:rPr lang="en"/>
              <a:t>For eg: Can you match enough tiles to reach a particular score in candy crush? </a:t>
            </a:r>
          </a:p>
          <a:p>
            <a:pPr indent="-228600" lvl="0" marL="457200">
              <a:spcBef>
                <a:spcPts val="0"/>
              </a:spcBef>
            </a:pPr>
            <a:r>
              <a:rPr lang="en"/>
              <a:t>Can you combine enough tiles of same number to finally get the tile with the number 2048 on it?</a:t>
            </a:r>
            <a:br>
              <a:rPr lang="en"/>
            </a:b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Motivation</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It turns out that many of the questions that can be asked about the goals of these games are also NP-Complete (also NP-hard). </a:t>
            </a:r>
          </a:p>
          <a:p>
            <a:pPr indent="-228600" lvl="0" marL="457200" rtl="0">
              <a:spcBef>
                <a:spcPts val="0"/>
              </a:spcBef>
            </a:pPr>
            <a:r>
              <a:rPr lang="en"/>
              <a:t>For eg: In 2048, given an m x n board, is it possible to obtain a tile of value 2048 is NP-Complete [4],</a:t>
            </a:r>
            <a:r>
              <a:rPr lang="en"/>
              <a:t> </a:t>
            </a:r>
          </a:p>
          <a:p>
            <a:pPr indent="-228600" lvl="0" marL="457200" rtl="0">
              <a:spcBef>
                <a:spcPts val="0"/>
              </a:spcBef>
            </a:pPr>
            <a:r>
              <a:rPr lang="en"/>
              <a:t>In candy crush, can a score of ‘s’ or more be achieved in some ‘k’ swaps is NP-Complete [3] and so on.</a:t>
            </a:r>
          </a:p>
          <a:p>
            <a:pPr indent="-228600" lvl="0" marL="457200" rtl="0">
              <a:spcBef>
                <a:spcPts val="0"/>
              </a:spcBef>
            </a:pPr>
            <a:r>
              <a:rPr lang="en"/>
              <a:t>This makes the study of NP-Hard games interesting. How many more games out there are NP-Hard? </a:t>
            </a:r>
          </a:p>
          <a:p>
            <a:pPr indent="-228600" lvl="0" marL="457200">
              <a:spcBef>
                <a:spcPts val="0"/>
              </a:spcBef>
            </a:pPr>
            <a:r>
              <a:rPr lang="en"/>
              <a:t>Can a new game be developed based on an NP-Hard problem? These are the question that we wish to seek the answers to in this project</a:t>
            </a:r>
            <a:br>
              <a:rPr lang="en"/>
            </a:b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Objectives And Targets	</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To analyze already existing games that are NP-Hard.</a:t>
            </a:r>
            <a:br>
              <a:rPr lang="en"/>
            </a:br>
            <a:r>
              <a:rPr lang="en"/>
              <a:t>There are many games that are already proven to be NP-Hard. So we already analyzed a few games like Bejeweled, Candy Crush Saga. </a:t>
            </a:r>
          </a:p>
          <a:p>
            <a:pPr indent="-228600" lvl="0" marL="457200" rtl="0">
              <a:spcBef>
                <a:spcPts val="0"/>
              </a:spcBef>
            </a:pPr>
            <a:r>
              <a:rPr lang="en"/>
              <a:t>To study and learn the process of proving games to be NP-Hard.</a:t>
            </a:r>
            <a:br>
              <a:rPr lang="en"/>
            </a:br>
            <a:r>
              <a:rPr lang="en"/>
              <a:t>To prove that a problem is NP-Hard, you need to have a polynomial time algorithm that reduces an instance of a known NP-Hard problem into an instance of your NP-Hard problem. How is it done in games is special constructs are designed called ‘gadgets’ that help in reducing an instance of an NP-Hard problem into an instance of the game.</a:t>
            </a:r>
          </a:p>
          <a:p>
            <a:pPr indent="-228600" lvl="0" marL="457200" rtl="0">
              <a:spcBef>
                <a:spcPts val="0"/>
              </a:spcBef>
            </a:pPr>
            <a:r>
              <a:rPr lang="en"/>
              <a:t>To finally propose and build a new game based on an NP-Hard Problem.</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Methodological Steps</a:t>
            </a:r>
          </a:p>
        </p:txBody>
      </p:sp>
      <p:sp>
        <p:nvSpPr>
          <p:cNvPr id="84" name="Shape 8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Analyzed the proof that tile matching match-3 type games are NP-Hard. For eg: Bejeweled and Candy Crush Saga.</a:t>
            </a:r>
            <a:br>
              <a:rPr lang="en"/>
            </a:br>
            <a:br>
              <a:rPr lang="en"/>
            </a:br>
            <a:r>
              <a:rPr lang="en"/>
              <a:t>Bejeweled Game:</a:t>
            </a:r>
            <a:br>
              <a:rPr lang="en"/>
            </a:br>
            <a:r>
              <a:rPr lang="en"/>
              <a:t>The Reduction is of an instance of 1in3 Positive 3Sat (1in3PSAT) which is NP-Hard problem  with ‘n’ literals and ‘m’ clauses into with the goal of satisfying the clauses such that each clause has exactly one literal set to the value of TRUE into an instance of a generalized case of Bejeweled with a board of w x h with goal of popping out a specific gem ( goal gem ).</a:t>
            </a:r>
            <a:br>
              <a:rPr lang="en"/>
            </a:br>
            <a:br>
              <a:rPr lang="en"/>
            </a:br>
            <a:br>
              <a:rPr lang="en"/>
            </a:b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Methodological Steps</a:t>
            </a:r>
          </a:p>
          <a:p>
            <a:pPr lvl="0">
              <a:spcBef>
                <a:spcPts val="0"/>
              </a:spcBef>
              <a:buNone/>
            </a:pPr>
            <a:r>
              <a:t/>
            </a:r>
            <a:endParaRPr/>
          </a:p>
        </p:txBody>
      </p:sp>
      <p:sp>
        <p:nvSpPr>
          <p:cNvPr id="90" name="Shape 9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br>
              <a:rPr lang="en"/>
            </a:br>
          </a:p>
        </p:txBody>
      </p:sp>
      <p:pic>
        <p:nvPicPr>
          <p:cNvPr descr="Capture.PNG" id="91" name="Shape 91"/>
          <p:cNvPicPr preferRelativeResize="0"/>
          <p:nvPr/>
        </p:nvPicPr>
        <p:blipFill>
          <a:blip r:embed="rId3">
            <a:alphaModFix/>
          </a:blip>
          <a:stretch>
            <a:fillRect/>
          </a:stretch>
        </p:blipFill>
        <p:spPr>
          <a:xfrm>
            <a:off x="4508350" y="125450"/>
            <a:ext cx="3936450" cy="5018049"/>
          </a:xfrm>
          <a:prstGeom prst="rect">
            <a:avLst/>
          </a:prstGeom>
          <a:noFill/>
          <a:ln>
            <a:noFill/>
          </a:ln>
        </p:spPr>
      </p:pic>
      <p:sp>
        <p:nvSpPr>
          <p:cNvPr id="92" name="Shape 92"/>
          <p:cNvSpPr txBox="1"/>
          <p:nvPr/>
        </p:nvSpPr>
        <p:spPr>
          <a:xfrm>
            <a:off x="399175" y="1231700"/>
            <a:ext cx="4037100" cy="3717900"/>
          </a:xfrm>
          <a:prstGeom prst="rect">
            <a:avLst/>
          </a:prstGeom>
          <a:noFill/>
          <a:ln>
            <a:noFill/>
          </a:ln>
        </p:spPr>
        <p:txBody>
          <a:bodyPr anchorCtr="0" anchor="t" bIns="91425" lIns="91425" rIns="91425" tIns="91425">
            <a:noAutofit/>
          </a:bodyPr>
          <a:lstStyle/>
          <a:p>
            <a:pPr indent="-381000" lvl="0" marL="457200" rtl="0">
              <a:spcBef>
                <a:spcPts val="0"/>
              </a:spcBef>
              <a:buClr>
                <a:srgbClr val="B7B7B7"/>
              </a:buClr>
              <a:buSzPct val="100000"/>
              <a:buFont typeface="Average"/>
              <a:buChar char="●"/>
            </a:pPr>
            <a:r>
              <a:rPr lang="en" sz="2400">
                <a:solidFill>
                  <a:srgbClr val="B7B7B7"/>
                </a:solidFill>
                <a:latin typeface="Average"/>
                <a:ea typeface="Average"/>
                <a:cs typeface="Average"/>
                <a:sym typeface="Average"/>
              </a:rPr>
              <a:t>There are a total of six gadgets:</a:t>
            </a:r>
          </a:p>
          <a:p>
            <a:pPr indent="-228600" lvl="0" marL="457200" rtl="0">
              <a:spcBef>
                <a:spcPts val="0"/>
              </a:spcBef>
              <a:buClr>
                <a:srgbClr val="B7B7B7"/>
              </a:buClr>
              <a:buFont typeface="Average"/>
              <a:buChar char="●"/>
            </a:pPr>
            <a:r>
              <a:rPr lang="en">
                <a:solidFill>
                  <a:srgbClr val="B7B7B7"/>
                </a:solidFill>
                <a:latin typeface="Average"/>
                <a:ea typeface="Average"/>
                <a:cs typeface="Average"/>
                <a:sym typeface="Average"/>
              </a:rPr>
              <a:t>The Sequencer</a:t>
            </a:r>
          </a:p>
          <a:p>
            <a:pPr indent="-228600" lvl="0" marL="457200" rtl="0">
              <a:spcBef>
                <a:spcPts val="0"/>
              </a:spcBef>
              <a:buClr>
                <a:srgbClr val="B7B7B7"/>
              </a:buClr>
              <a:buFont typeface="Average"/>
              <a:buChar char="●"/>
            </a:pPr>
            <a:r>
              <a:rPr lang="en">
                <a:solidFill>
                  <a:srgbClr val="B7B7B7"/>
                </a:solidFill>
                <a:latin typeface="Average"/>
                <a:ea typeface="Average"/>
                <a:cs typeface="Average"/>
                <a:sym typeface="Average"/>
              </a:rPr>
              <a:t>The Choice Activator</a:t>
            </a:r>
          </a:p>
          <a:p>
            <a:pPr indent="-228600" lvl="0" marL="457200" rtl="0">
              <a:spcBef>
                <a:spcPts val="0"/>
              </a:spcBef>
              <a:buClr>
                <a:srgbClr val="B7B7B7"/>
              </a:buClr>
              <a:buFont typeface="Average"/>
              <a:buChar char="●"/>
            </a:pPr>
            <a:r>
              <a:rPr lang="en">
                <a:solidFill>
                  <a:srgbClr val="B7B7B7"/>
                </a:solidFill>
                <a:latin typeface="Average"/>
                <a:ea typeface="Average"/>
                <a:cs typeface="Average"/>
                <a:sym typeface="Average"/>
              </a:rPr>
              <a:t>The Choice Wire</a:t>
            </a:r>
          </a:p>
          <a:p>
            <a:pPr indent="-228600" lvl="0" marL="457200" rtl="0">
              <a:spcBef>
                <a:spcPts val="0"/>
              </a:spcBef>
              <a:buClr>
                <a:srgbClr val="B7B7B7"/>
              </a:buClr>
              <a:buFont typeface="Average"/>
              <a:buChar char="●"/>
            </a:pPr>
            <a:r>
              <a:rPr lang="en">
                <a:solidFill>
                  <a:srgbClr val="B7B7B7"/>
                </a:solidFill>
                <a:latin typeface="Average"/>
                <a:ea typeface="Average"/>
                <a:cs typeface="Average"/>
                <a:sym typeface="Average"/>
              </a:rPr>
              <a:t>The Displacer</a:t>
            </a:r>
          </a:p>
          <a:p>
            <a:pPr indent="-228600" lvl="0" marL="457200" rtl="0">
              <a:spcBef>
                <a:spcPts val="0"/>
              </a:spcBef>
              <a:buClr>
                <a:srgbClr val="B7B7B7"/>
              </a:buClr>
              <a:buFont typeface="Average"/>
              <a:buChar char="●"/>
            </a:pPr>
            <a:r>
              <a:rPr lang="en">
                <a:solidFill>
                  <a:srgbClr val="B7B7B7"/>
                </a:solidFill>
                <a:latin typeface="Average"/>
                <a:ea typeface="Average"/>
                <a:cs typeface="Average"/>
                <a:sym typeface="Average"/>
              </a:rPr>
              <a:t>The Automatic Wires</a:t>
            </a:r>
          </a:p>
          <a:p>
            <a:pPr indent="-228600" lvl="0" marL="457200">
              <a:spcBef>
                <a:spcPts val="0"/>
              </a:spcBef>
              <a:buClr>
                <a:srgbClr val="F3F3F3"/>
              </a:buClr>
              <a:buFont typeface="Average"/>
              <a:buChar char="●"/>
            </a:pPr>
            <a:r>
              <a:rPr lang="en">
                <a:solidFill>
                  <a:srgbClr val="B7B7B7"/>
                </a:solidFill>
                <a:latin typeface="Average"/>
                <a:ea typeface="Average"/>
                <a:cs typeface="Average"/>
                <a:sym typeface="Average"/>
              </a:rPr>
              <a:t>The Goal Wire</a:t>
            </a:r>
            <a:br>
              <a:rPr lang="en" sz="1800">
                <a:solidFill>
                  <a:srgbClr val="B7B7B7"/>
                </a:solidFill>
                <a:latin typeface="Average"/>
                <a:ea typeface="Average"/>
                <a:cs typeface="Average"/>
                <a:sym typeface="Average"/>
              </a:rPr>
            </a:br>
            <a:br>
              <a:rPr lang="en" sz="1800">
                <a:solidFill>
                  <a:srgbClr val="F3F3F3"/>
                </a:solidFill>
                <a:latin typeface="Average"/>
                <a:ea typeface="Average"/>
                <a:cs typeface="Average"/>
                <a:sym typeface="Average"/>
              </a:rPr>
            </a:br>
            <a:br>
              <a:rPr lang="en">
                <a:solidFill>
                  <a:srgbClr val="F3F3F3"/>
                </a:solidFill>
                <a:latin typeface="Average"/>
                <a:ea typeface="Average"/>
                <a:cs typeface="Average"/>
                <a:sym typeface="Average"/>
              </a:rPr>
            </a:b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Methodological Steps</a:t>
            </a:r>
          </a:p>
          <a:p>
            <a:pPr lvl="0">
              <a:spcBef>
                <a:spcPts val="0"/>
              </a:spcBef>
              <a:buNone/>
            </a:pPr>
            <a:r>
              <a:t/>
            </a:r>
            <a:endParaRPr/>
          </a:p>
          <a:p>
            <a:pPr lvl="0">
              <a:spcBef>
                <a:spcPts val="0"/>
              </a:spcBef>
              <a:buNone/>
            </a:pPr>
            <a:r>
              <a:t/>
            </a:r>
            <a:endParaRPr/>
          </a:p>
        </p:txBody>
      </p:sp>
      <p:sp>
        <p:nvSpPr>
          <p:cNvPr id="98" name="Shape 9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SzPct val="100000"/>
            </a:pPr>
            <a:r>
              <a:rPr lang="en" sz="2400"/>
              <a:t>Sequencer</a:t>
            </a:r>
            <a:br>
              <a:rPr lang="en" sz="2400"/>
            </a:br>
            <a:r>
              <a:rPr lang="en" sz="1400"/>
              <a:t>The first column in its entirety is the sequencer gadget. </a:t>
            </a:r>
            <a:br>
              <a:rPr lang="en" sz="1400"/>
            </a:br>
            <a:r>
              <a:rPr lang="en" sz="1400"/>
              <a:t>It has two main functions:</a:t>
            </a:r>
            <a:br>
              <a:rPr lang="en" sz="1400"/>
            </a:br>
            <a:r>
              <a:rPr lang="en" sz="1400"/>
              <a:t>Passing the control from one variable to next.</a:t>
            </a:r>
            <a:br>
              <a:rPr lang="en" sz="1400"/>
            </a:br>
            <a:r>
              <a:rPr lang="en" sz="1400"/>
              <a:t>Activating the displacers and the automatic wires.</a:t>
            </a:r>
            <a:br>
              <a:rPr lang="en" sz="1400"/>
            </a:br>
            <a:r>
              <a:rPr lang="en" sz="1400"/>
              <a:t>In the figure, the parts in red are the parts that will activate </a:t>
            </a:r>
            <a:br>
              <a:rPr lang="en" sz="1400"/>
            </a:br>
            <a:r>
              <a:rPr lang="en" sz="1400"/>
              <a:t>the wires by coming in contact with them and forming a </a:t>
            </a:r>
            <a:br>
              <a:rPr lang="en" sz="1400"/>
            </a:br>
            <a:r>
              <a:rPr lang="en" sz="1400"/>
              <a:t>match and thus popping out. The parts in grey are example </a:t>
            </a:r>
            <a:br>
              <a:rPr lang="en" sz="1400"/>
            </a:br>
            <a:r>
              <a:rPr lang="en" sz="1400"/>
              <a:t>gadgets that do nothing except interact with the sequencer</a:t>
            </a:r>
            <a:br>
              <a:rPr lang="en" sz="2400"/>
            </a:br>
            <a:br>
              <a:rPr lang="en" sz="2400"/>
            </a:br>
            <a:br>
              <a:rPr lang="en" sz="2400"/>
            </a:br>
          </a:p>
        </p:txBody>
      </p:sp>
      <p:pic>
        <p:nvPicPr>
          <p:cNvPr id="99" name="Shape 99"/>
          <p:cNvPicPr preferRelativeResize="0"/>
          <p:nvPr/>
        </p:nvPicPr>
        <p:blipFill rotWithShape="1">
          <a:blip r:embed="rId3">
            <a:alphaModFix/>
          </a:blip>
          <a:srcRect b="0" l="0" r="0" t="0"/>
          <a:stretch/>
        </p:blipFill>
        <p:spPr>
          <a:xfrm>
            <a:off x="7100750" y="1104925"/>
            <a:ext cx="1013700" cy="3511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Methodological Steps</a:t>
            </a:r>
          </a:p>
          <a:p>
            <a:pPr lvl="0">
              <a:spcBef>
                <a:spcPts val="0"/>
              </a:spcBef>
              <a:buNone/>
            </a:pPr>
            <a:r>
              <a:t/>
            </a:r>
            <a:endParaRPr/>
          </a:p>
          <a:p>
            <a:pPr lvl="0">
              <a:spcBef>
                <a:spcPts val="0"/>
              </a:spcBef>
              <a:buNone/>
            </a:pPr>
            <a:r>
              <a:t/>
            </a:r>
            <a:endParaRPr/>
          </a:p>
          <a:p>
            <a:pPr lvl="0">
              <a:spcBef>
                <a:spcPts val="0"/>
              </a:spcBef>
              <a:buNone/>
            </a:pPr>
            <a:r>
              <a:t/>
            </a:r>
            <a:endParaRPr/>
          </a:p>
        </p:txBody>
      </p:sp>
      <p:sp>
        <p:nvSpPr>
          <p:cNvPr id="105" name="Shape 10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sz="2400"/>
              <a:t>The Choice Wire (And Activator)</a:t>
            </a:r>
            <a:br>
              <a:rPr lang="en"/>
            </a:br>
          </a:p>
        </p:txBody>
      </p:sp>
      <p:pic>
        <p:nvPicPr>
          <p:cNvPr id="106" name="Shape 106"/>
          <p:cNvPicPr preferRelativeResize="0"/>
          <p:nvPr/>
        </p:nvPicPr>
        <p:blipFill rotWithShape="1">
          <a:blip r:embed="rId3">
            <a:alphaModFix/>
          </a:blip>
          <a:srcRect b="0" l="0" r="0" t="0"/>
          <a:stretch/>
        </p:blipFill>
        <p:spPr>
          <a:xfrm>
            <a:off x="4373340" y="1727040"/>
            <a:ext cx="1987500" cy="3273900"/>
          </a:xfrm>
          <a:prstGeom prst="rect">
            <a:avLst/>
          </a:prstGeom>
          <a:noFill/>
          <a:ln>
            <a:noFill/>
          </a:ln>
        </p:spPr>
      </p:pic>
      <p:pic>
        <p:nvPicPr>
          <p:cNvPr id="107" name="Shape 107"/>
          <p:cNvPicPr preferRelativeResize="0"/>
          <p:nvPr/>
        </p:nvPicPr>
        <p:blipFill rotWithShape="1">
          <a:blip r:embed="rId4">
            <a:alphaModFix/>
          </a:blip>
          <a:srcRect b="0" l="0" r="0" t="0"/>
          <a:stretch/>
        </p:blipFill>
        <p:spPr>
          <a:xfrm>
            <a:off x="6679295" y="711623"/>
            <a:ext cx="2091000" cy="4298100"/>
          </a:xfrm>
          <a:prstGeom prst="rect">
            <a:avLst/>
          </a:prstGeom>
          <a:noFill/>
          <a:ln>
            <a:noFill/>
          </a:ln>
        </p:spPr>
      </p:pic>
      <p:sp>
        <p:nvSpPr>
          <p:cNvPr id="108" name="Shape 108"/>
          <p:cNvSpPr txBox="1"/>
          <p:nvPr/>
        </p:nvSpPr>
        <p:spPr>
          <a:xfrm>
            <a:off x="764100" y="1727050"/>
            <a:ext cx="3683700" cy="2789100"/>
          </a:xfrm>
          <a:prstGeom prst="rect">
            <a:avLst/>
          </a:prstGeom>
          <a:noFill/>
          <a:ln>
            <a:noFill/>
          </a:ln>
        </p:spPr>
        <p:txBody>
          <a:bodyPr anchorCtr="0" anchor="t" bIns="91425" lIns="91425" rIns="91425" tIns="91425">
            <a:noAutofit/>
          </a:bodyPr>
          <a:lstStyle/>
          <a:p>
            <a:pPr lvl="0">
              <a:spcBef>
                <a:spcPts val="0"/>
              </a:spcBef>
              <a:buNone/>
            </a:pPr>
            <a:r>
              <a:rPr lang="en">
                <a:solidFill>
                  <a:srgbClr val="CCCCCC"/>
                </a:solidFill>
                <a:latin typeface="Average"/>
                <a:ea typeface="Average"/>
                <a:cs typeface="Average"/>
                <a:sym typeface="Average"/>
              </a:rPr>
              <a:t>Whenever you set the choice activator for a variable to TRUE, the choice wire is set in such a way that it get it’s popped out in its entirety via a set of consecutive matches.</a:t>
            </a:r>
          </a:p>
          <a:p>
            <a:pPr lvl="0">
              <a:spcBef>
                <a:spcPts val="0"/>
              </a:spcBef>
              <a:buNone/>
            </a:pPr>
            <a:br>
              <a:rPr lang="en">
                <a:solidFill>
                  <a:srgbClr val="CCCCCC"/>
                </a:solidFill>
                <a:latin typeface="Average"/>
                <a:ea typeface="Average"/>
                <a:cs typeface="Average"/>
                <a:sym typeface="Average"/>
              </a:rPr>
            </a:br>
            <a:r>
              <a:rPr lang="en">
                <a:solidFill>
                  <a:srgbClr val="CCCCCC"/>
                </a:solidFill>
                <a:latin typeface="Average"/>
                <a:ea typeface="Average"/>
                <a:cs typeface="Average"/>
                <a:sym typeface="Average"/>
              </a:rPr>
              <a:t>Each clause is represented by a set of three consecutive columns the locations of which are represented by the formula: (2*j + 6, 2*j + 8), where j = 1 for the first clause and so on.</a:t>
            </a:r>
            <a:br>
              <a:rPr lang="en">
                <a:solidFill>
                  <a:srgbClr val="F3F3F3"/>
                </a:solidFill>
                <a:latin typeface="Average"/>
                <a:ea typeface="Average"/>
                <a:cs typeface="Average"/>
                <a:sym typeface="Average"/>
              </a:rPr>
            </a:b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Methodological Steps</a:t>
            </a:r>
          </a:p>
        </p:txBody>
      </p:sp>
      <p:sp>
        <p:nvSpPr>
          <p:cNvPr id="114" name="Shape 11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17500" lvl="0" marL="457200" rtl="0">
              <a:spcBef>
                <a:spcPts val="0"/>
              </a:spcBef>
              <a:buSzPct val="58333"/>
            </a:pPr>
            <a:r>
              <a:rPr lang="en" sz="2400"/>
              <a:t>The Choice Wire (And Activator)</a:t>
            </a:r>
            <a:br>
              <a:rPr lang="en" sz="2400"/>
            </a:br>
            <a:br>
              <a:rPr lang="en" sz="1400"/>
            </a:br>
            <a:r>
              <a:rPr lang="en" sz="1400"/>
              <a:t>The gadgets ensure that all rows fall by a number that is a multiple of six, while the clauses columns have extra gems for the literals they contain. If the clause is satisfied by the assignment of its literals, those extra gems match up to make the clause columns fall by 2 extra rows and line up with the goal line.</a:t>
            </a:r>
            <a:br>
              <a:rPr lang="en" sz="1400"/>
            </a:br>
            <a:br>
              <a:rPr lang="en" sz="1400"/>
            </a:br>
            <a:r>
              <a:rPr lang="en" sz="1400"/>
              <a:t>If all the clauses are satisfied then the goal line becomes complete and then it is easy to pop the goal gem.</a:t>
            </a:r>
            <a:br>
              <a:rPr lang="en" sz="1400"/>
            </a:br>
            <a:br>
              <a:rPr lang="en" sz="1400"/>
            </a:br>
            <a:r>
              <a:rPr lang="en" sz="1400"/>
              <a:t>Hence an instance of 1-in-3 positive SAT problem is reduced to an instance of the bejeweled problem of popping a specific gem.</a:t>
            </a:r>
            <a:br>
              <a:rPr lang="en" sz="1400"/>
            </a:br>
          </a:p>
          <a:p>
            <a:pPr lvl="0">
              <a:spcBef>
                <a:spcPts val="0"/>
              </a:spcBef>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