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6"/>
  </p:notesMasterIdLst>
  <p:sldIdLst>
    <p:sldId id="256" r:id="rId2"/>
    <p:sldId id="257" r:id="rId3"/>
    <p:sldId id="285" r:id="rId4"/>
    <p:sldId id="281" r:id="rId5"/>
    <p:sldId id="282" r:id="rId6"/>
    <p:sldId id="287" r:id="rId7"/>
    <p:sldId id="288" r:id="rId8"/>
    <p:sldId id="286" r:id="rId9"/>
    <p:sldId id="276" r:id="rId10"/>
    <p:sldId id="263" r:id="rId11"/>
    <p:sldId id="289" r:id="rId12"/>
    <p:sldId id="290" r:id="rId13"/>
    <p:sldId id="291" r:id="rId14"/>
    <p:sldId id="292"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7FE79-2ED4-4A54-BABE-B0A46355624B}" type="datetimeFigureOut">
              <a:rPr lang="en-US" smtClean="0"/>
              <a:pPr/>
              <a:t>1/25/2019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80DCC-863B-4744-BF23-B646AF815D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1" y="0"/>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2516886"/>
            <a:ext cx="8077200" cy="1255014"/>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BEAD35D-6716-454E-BA7A-F7F0C152AA1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
        <p:nvSpPr>
          <p:cNvPr id="10" name="Rectangle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EAD35D-6716-454E-BA7A-F7F0C152AA1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8"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05980"/>
            <a:ext cx="19050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600"/>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EAD35D-6716-454E-BA7A-F7F0C152AA1F}" type="datetimeFigureOut">
              <a:rPr lang="en-US" smtClean="0"/>
              <a:pPr/>
              <a:t>1/25/2019</a:t>
            </a:fld>
            <a:endParaRPr lang="en-US"/>
          </a:p>
        </p:txBody>
      </p:sp>
      <p:sp>
        <p:nvSpPr>
          <p:cNvPr id="5" name="Footer Placeholder 4"/>
          <p:cNvSpPr>
            <a:spLocks noGrp="1"/>
          </p:cNvSpPr>
          <p:nvPr>
            <p:ph type="ftr" sz="quarter" idx="11"/>
          </p:nvPr>
        </p:nvSpPr>
        <p:spPr>
          <a:xfrm>
            <a:off x="2640597" y="4783095"/>
            <a:ext cx="3836404" cy="273844"/>
          </a:xfrm>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EAD35D-6716-454E-BA7A-F7F0C152AA1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89154"/>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EAD35D-6716-454E-BA7A-F7F0C152AA1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EAD35D-6716-454E-BA7A-F7F0C152AA1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EAD35D-6716-454E-BA7A-F7F0C152AA1F}"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EAD35D-6716-454E-BA7A-F7F0C152AA1F}"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AD35D-6716-454E-BA7A-F7F0C152AA1F}"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EAD35D-6716-454E-BA7A-F7F0C152AA1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91D8-9F80-4C73-A1CF-77CA9B7AFF9F}" type="slidenum">
              <a:rPr lang="en-US" smtClean="0"/>
              <a:pPr/>
              <a:t>‹#›</a:t>
            </a:fld>
            <a:endParaRPr lang="en-US"/>
          </a:p>
        </p:txBody>
      </p:sp>
      <p:sp>
        <p:nvSpPr>
          <p:cNvPr id="12" name="Rectangle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877824"/>
            <a:ext cx="2523744" cy="150876"/>
          </a:xfrm>
        </p:spPr>
        <p:txBody>
          <a:bodyPr/>
          <a:lstStyle/>
          <a:p>
            <a:fld id="{ABEAD35D-6716-454E-BA7A-F7F0C152AA1F}" type="datetimeFigureOut">
              <a:rPr lang="en-US" smtClean="0"/>
              <a:pPr/>
              <a:t>1/25/2019</a:t>
            </a:fld>
            <a:endParaRPr lang="en-US"/>
          </a:p>
        </p:txBody>
      </p:sp>
      <p:sp>
        <p:nvSpPr>
          <p:cNvPr id="11" name="Rectangle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877824"/>
            <a:ext cx="733864" cy="150876"/>
          </a:xfrm>
        </p:spPr>
        <p:txBody>
          <a:bodyPr/>
          <a:lstStyle/>
          <a:p>
            <a:fld id="{0DB191D8-9F80-4C73-A1CF-77CA9B7AFF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14300"/>
            <a:ext cx="8229600" cy="93829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31394"/>
            <a:ext cx="8229600" cy="3469207"/>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BEAD35D-6716-454E-BA7A-F7F0C152AA1F}" type="datetimeFigureOut">
              <a:rPr lang="en-US" smtClean="0"/>
              <a:pPr/>
              <a:t>1/25/2019</a:t>
            </a:fld>
            <a:endParaRPr lang="en-US"/>
          </a:p>
        </p:txBody>
      </p:sp>
      <p:sp>
        <p:nvSpPr>
          <p:cNvPr id="5" name="Footer Placeholder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DB191D8-9F80-4C73-A1CF-77CA9B7AFF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com/security/resources/ransomware-whatis.aspx" TargetMode="External"/><Relationship Id="rId7" Type="http://schemas.openxmlformats.org/officeDocument/2006/relationships/hyperlink" Target="http://en.wikipedia.org/wiki/Ransomware" TargetMode="External"/><Relationship Id="rId2" Type="http://schemas.openxmlformats.org/officeDocument/2006/relationships/hyperlink" Target="https://image.slidesharecdn.com/ransomware-140312224520-phpapp02/95/ransomware-23-638.jpg?cb=1394664680" TargetMode="External"/><Relationship Id="rId1" Type="http://schemas.openxmlformats.org/officeDocument/2006/relationships/slideLayout" Target="../slideLayouts/slideLayout2.xml"/><Relationship Id="rId6" Type="http://schemas.openxmlformats.org/officeDocument/2006/relationships/hyperlink" Target="http://us.norton.com/ransomware" TargetMode="External"/><Relationship Id="rId5" Type="http://schemas.openxmlformats.org/officeDocument/2006/relationships/hyperlink" Target="http://www.sophos.com/en-us/support/knowledgebase/119006.aspx" TargetMode="External"/><Relationship Id="rId4" Type="http://schemas.openxmlformats.org/officeDocument/2006/relationships/hyperlink" Target="http://www.microsoft.com/security/portal/mmpc/shared/ransomware.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0"/>
            <a:ext cx="8077200" cy="1066800"/>
          </a:xfrm>
        </p:spPr>
        <p:txBody>
          <a:bodyPr/>
          <a:lstStyle/>
          <a:p>
            <a:r>
              <a:rPr lang="en-US" dirty="0" smtClean="0"/>
              <a:t>Ransomware</a:t>
            </a:r>
            <a:endParaRPr lang="en-US" dirty="0"/>
          </a:p>
        </p:txBody>
      </p:sp>
      <p:sp>
        <p:nvSpPr>
          <p:cNvPr id="3" name="Subtitle 2"/>
          <p:cNvSpPr>
            <a:spLocks noGrp="1"/>
          </p:cNvSpPr>
          <p:nvPr>
            <p:ph type="subTitle" idx="1"/>
          </p:nvPr>
        </p:nvSpPr>
        <p:spPr>
          <a:xfrm>
            <a:off x="228600" y="1885950"/>
            <a:ext cx="8763000" cy="1828800"/>
          </a:xfrm>
        </p:spPr>
        <p:txBody>
          <a:bodyPr>
            <a:normAutofit/>
          </a:bodyPr>
          <a:lstStyle/>
          <a:p>
            <a:r>
              <a:rPr lang="en-US" b="1" dirty="0" smtClean="0"/>
              <a:t>	</a:t>
            </a:r>
            <a:r>
              <a:rPr lang="en-US" b="1" dirty="0" smtClean="0"/>
              <a:t>		</a:t>
            </a:r>
            <a:endParaRPr lang="en-US" dirty="0" smtClean="0"/>
          </a:p>
        </p:txBody>
      </p:sp>
      <p:sp>
        <p:nvSpPr>
          <p:cNvPr id="4" name="Subtitle 2"/>
          <p:cNvSpPr txBox="1">
            <a:spLocks/>
          </p:cNvSpPr>
          <p:nvPr/>
        </p:nvSpPr>
        <p:spPr>
          <a:xfrm>
            <a:off x="381000" y="971550"/>
            <a:ext cx="8077200" cy="381000"/>
          </a:xfrm>
          <a:prstGeom prst="rect">
            <a:avLst/>
          </a:prstGeom>
        </p:spPr>
        <p:txBody>
          <a:bodyPr vert="horz" lIns="118872" tIns="0" rIns="45720" bIns="0" rtlCol="0" anchor="b">
            <a:normAutofit/>
          </a:bodyPr>
          <a:lstStyle/>
          <a:p>
            <a:pPr lvl="0">
              <a:buClr>
                <a:schemeClr val="accent1"/>
              </a:buClr>
              <a:buSzPct val="80000"/>
            </a:pPr>
            <a:r>
              <a:rPr lang="en-US" sz="2000" b="1" dirty="0" smtClean="0">
                <a:solidFill>
                  <a:schemeClr val="accent2">
                    <a:lumMod val="75000"/>
                  </a:schemeClr>
                </a:solidFill>
              </a:rPr>
              <a:t>What </a:t>
            </a:r>
            <a:r>
              <a:rPr lang="en-US" sz="2000" b="1" dirty="0" smtClean="0">
                <a:solidFill>
                  <a:schemeClr val="accent2">
                    <a:lumMod val="75000"/>
                  </a:schemeClr>
                </a:solidFill>
              </a:rPr>
              <a:t>it is And how to protect </a:t>
            </a:r>
            <a:r>
              <a:rPr lang="en-US" sz="2000" b="1" dirty="0" smtClean="0">
                <a:solidFill>
                  <a:schemeClr val="accent2">
                    <a:lumMod val="75000"/>
                  </a:schemeClr>
                </a:solidFill>
              </a:rPr>
              <a:t>ourselves</a:t>
            </a:r>
            <a:endParaRPr kumimoji="0" lang="en-US" sz="2000" b="0" i="0" u="none" strike="noStrike" kern="1200" cap="none" spc="0" normalizeH="0" baseline="0" noProof="0" dirty="0" smtClean="0">
              <a:ln>
                <a:noFill/>
              </a:ln>
              <a:solidFill>
                <a:schemeClr val="accent2">
                  <a:lumMod val="75000"/>
                </a:schemeClr>
              </a:solidFill>
              <a:effectLst/>
              <a:uLnTx/>
              <a:uFillTx/>
              <a:latin typeface="+mn-lt"/>
              <a:ea typeface="+mn-ea"/>
              <a:cs typeface="+mn-cs"/>
            </a:endParaRPr>
          </a:p>
        </p:txBody>
      </p:sp>
      <p:sp>
        <p:nvSpPr>
          <p:cNvPr id="6" name="TextBox 5"/>
          <p:cNvSpPr txBox="1"/>
          <p:nvPr/>
        </p:nvSpPr>
        <p:spPr>
          <a:xfrm>
            <a:off x="4876800" y="3943171"/>
            <a:ext cx="4267200" cy="923330"/>
          </a:xfrm>
          <a:prstGeom prst="rect">
            <a:avLst/>
          </a:prstGeom>
          <a:noFill/>
        </p:spPr>
        <p:txBody>
          <a:bodyPr wrap="square" rtlCol="0">
            <a:spAutoFit/>
          </a:bodyPr>
          <a:lstStyle/>
          <a:p>
            <a:r>
              <a:rPr lang="en-US" dirty="0" smtClean="0"/>
              <a:t> </a:t>
            </a:r>
            <a:r>
              <a:rPr lang="en-US" b="1" dirty="0" smtClean="0">
                <a:solidFill>
                  <a:srgbClr val="7030A0"/>
                </a:solidFill>
              </a:rPr>
              <a:t>Supervised by</a:t>
            </a:r>
            <a:r>
              <a:rPr lang="en-US" b="1" dirty="0" smtClean="0">
                <a:solidFill>
                  <a:srgbClr val="7030A0"/>
                </a:solidFill>
              </a:rPr>
              <a:t>:</a:t>
            </a:r>
          </a:p>
          <a:p>
            <a:r>
              <a:rPr lang="en-US" dirty="0" smtClean="0"/>
              <a:t> </a:t>
            </a:r>
            <a:r>
              <a:rPr lang="en-US" b="1" dirty="0" err="1" smtClean="0"/>
              <a:t>Vinayak</a:t>
            </a:r>
            <a:r>
              <a:rPr lang="en-US" b="1" dirty="0" smtClean="0"/>
              <a:t> </a:t>
            </a:r>
            <a:r>
              <a:rPr lang="en-US" b="1" dirty="0" err="1" smtClean="0"/>
              <a:t>Wadhwa</a:t>
            </a:r>
            <a:endParaRPr lang="en-US" b="1" dirty="0" smtClean="0"/>
          </a:p>
          <a:p>
            <a:r>
              <a:rPr lang="en-US" dirty="0" smtClean="0"/>
              <a:t>Threat Intelligence </a:t>
            </a:r>
            <a:r>
              <a:rPr lang="en-US" dirty="0" smtClean="0"/>
              <a:t>Team </a:t>
            </a:r>
            <a:r>
              <a:rPr lang="en-US" dirty="0" smtClean="0"/>
              <a:t>(</a:t>
            </a:r>
            <a:r>
              <a:rPr lang="en-US" dirty="0" err="1" smtClean="0"/>
              <a:t>Lucideus</a:t>
            </a:r>
            <a:r>
              <a:rPr lang="en-US" dirty="0" smtClean="0"/>
              <a:t> Tech)</a:t>
            </a:r>
            <a:r>
              <a:rPr lang="en-US" dirty="0" smtClean="0"/>
              <a:t> </a:t>
            </a:r>
            <a:r>
              <a:rPr lang="en-US" b="1" dirty="0" smtClean="0"/>
              <a:t> </a:t>
            </a:r>
            <a:endParaRPr lang="en-US" dirty="0"/>
          </a:p>
        </p:txBody>
      </p:sp>
      <p:sp>
        <p:nvSpPr>
          <p:cNvPr id="7" name="TextBox 6"/>
          <p:cNvSpPr txBox="1"/>
          <p:nvPr/>
        </p:nvSpPr>
        <p:spPr>
          <a:xfrm>
            <a:off x="0" y="4019550"/>
            <a:ext cx="4343400" cy="923330"/>
          </a:xfrm>
          <a:prstGeom prst="rect">
            <a:avLst/>
          </a:prstGeom>
          <a:noFill/>
        </p:spPr>
        <p:txBody>
          <a:bodyPr wrap="square" rtlCol="0">
            <a:spAutoFit/>
          </a:bodyPr>
          <a:lstStyle/>
          <a:p>
            <a:r>
              <a:rPr lang="en-US" dirty="0" smtClean="0"/>
              <a:t> </a:t>
            </a:r>
            <a:r>
              <a:rPr lang="en-US" b="1" dirty="0" smtClean="0">
                <a:solidFill>
                  <a:srgbClr val="7030A0"/>
                </a:solidFill>
              </a:rPr>
              <a:t>Submitted By:</a:t>
            </a:r>
          </a:p>
          <a:p>
            <a:r>
              <a:rPr lang="en-US" dirty="0" smtClean="0"/>
              <a:t> </a:t>
            </a:r>
            <a:r>
              <a:rPr lang="en-US" b="1" dirty="0" err="1" smtClean="0"/>
              <a:t>Shanti</a:t>
            </a:r>
            <a:r>
              <a:rPr lang="en-US" b="1" dirty="0" smtClean="0"/>
              <a:t> Kumar Deepak</a:t>
            </a:r>
          </a:p>
          <a:p>
            <a:r>
              <a:rPr lang="en-US" dirty="0" smtClean="0"/>
              <a:t>PGDCSL(1</a:t>
            </a:r>
            <a:r>
              <a:rPr lang="en-US" baseline="30000" dirty="0" smtClean="0"/>
              <a:t>st</a:t>
            </a:r>
            <a:r>
              <a:rPr lang="en-US" dirty="0" smtClean="0"/>
              <a:t> </a:t>
            </a:r>
            <a:r>
              <a:rPr lang="en-US" dirty="0" err="1" smtClean="0"/>
              <a:t>Sem</a:t>
            </a:r>
            <a:r>
              <a:rPr lang="en-US" dirty="0" smtClean="0"/>
              <a:t>), Roll No - 18704 </a:t>
            </a:r>
            <a:r>
              <a:rPr lang="en-US" b="1" dirty="0" smtClean="0"/>
              <a:t> </a:t>
            </a:r>
            <a:endParaRPr lang="en-US" dirty="0"/>
          </a:p>
        </p:txBody>
      </p:sp>
      <p:pic>
        <p:nvPicPr>
          <p:cNvPr id="8" name="Picture 7" descr="images (1).jpg"/>
          <p:cNvPicPr>
            <a:picLocks noChangeAspect="1"/>
          </p:cNvPicPr>
          <p:nvPr/>
        </p:nvPicPr>
        <p:blipFill>
          <a:blip r:embed="rId2"/>
          <a:stretch>
            <a:fillRect/>
          </a:stretch>
        </p:blipFill>
        <p:spPr>
          <a:xfrm>
            <a:off x="4876800" y="514350"/>
            <a:ext cx="3868616" cy="2590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err="1" smtClean="0"/>
              <a:t>CryptoLocker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dirty="0" smtClean="0"/>
              <a:t>Encrypting ransomware reappeared in 2013</a:t>
            </a:r>
            <a:r>
              <a:rPr lang="en-US" dirty="0" smtClean="0"/>
              <a:t>.</a:t>
            </a:r>
          </a:p>
          <a:p>
            <a:r>
              <a:rPr lang="en-US" dirty="0" smtClean="0"/>
              <a:t>Distributed </a:t>
            </a:r>
            <a:r>
              <a:rPr lang="en-US" dirty="0" smtClean="0"/>
              <a:t>either as an attachment to a malicious e-mail or as a drive-by download</a:t>
            </a:r>
            <a:r>
              <a:rPr lang="en-US" dirty="0" smtClean="0"/>
              <a:t>.</a:t>
            </a:r>
          </a:p>
          <a:p>
            <a:r>
              <a:rPr lang="en-US" dirty="0" smtClean="0"/>
              <a:t>encrypts </a:t>
            </a:r>
            <a:r>
              <a:rPr lang="en-US" dirty="0" smtClean="0"/>
              <a:t>certain types of files stored on local and mounted network drives using RSA public-key cryptography. </a:t>
            </a:r>
            <a:endParaRPr lang="en-US" dirty="0" smtClean="0"/>
          </a:p>
          <a:p>
            <a:r>
              <a:rPr lang="en-US" dirty="0" smtClean="0"/>
              <a:t>The </a:t>
            </a:r>
            <a:r>
              <a:rPr lang="en-US" dirty="0" smtClean="0"/>
              <a:t>private key stored only on the malware's control servers</a:t>
            </a:r>
            <a:r>
              <a:rPr lang="en-US" dirty="0" smtClean="0"/>
              <a:t>.</a:t>
            </a:r>
          </a:p>
          <a:p>
            <a:r>
              <a:rPr lang="en-US" dirty="0" smtClean="0"/>
              <a:t>Offers </a:t>
            </a:r>
            <a:r>
              <a:rPr lang="en-US" dirty="0" smtClean="0"/>
              <a:t>to decrypt the data if a payment (through either Bitcoin or a pre-paid voucher) is made by a stated deadline. </a:t>
            </a:r>
            <a:endParaRPr lang="en-US" dirty="0" smtClean="0"/>
          </a:p>
          <a:p>
            <a:r>
              <a:rPr lang="en-US" dirty="0" smtClean="0"/>
              <a:t>threatens </a:t>
            </a:r>
            <a:r>
              <a:rPr lang="en-US" dirty="0" smtClean="0"/>
              <a:t>to delete the private key if the deadline passes</a:t>
            </a:r>
            <a:r>
              <a:rPr lang="en-US" dirty="0" smtClean="0"/>
              <a:t>.</a:t>
            </a:r>
          </a:p>
          <a:p>
            <a:r>
              <a:rPr lang="en-US" dirty="0" smtClean="0"/>
              <a:t>If </a:t>
            </a:r>
            <a:r>
              <a:rPr lang="en-US" dirty="0" smtClean="0"/>
              <a:t>the deadline is not met, the malware offers to decrypt data via an online service provided by the malware's operators, for a significantly higher price in Bitcoin.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How to prevent ransomware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Keep all of the software on your computer up to date. </a:t>
            </a:r>
            <a:endParaRPr lang="en-US" dirty="0" smtClean="0"/>
          </a:p>
          <a:p>
            <a:r>
              <a:rPr lang="en-US" dirty="0" smtClean="0"/>
              <a:t>Make </a:t>
            </a:r>
            <a:r>
              <a:rPr lang="en-US" dirty="0" smtClean="0"/>
              <a:t>sure automatic updating is turned on to get all the latest Microsoft security updates and browser-related components (Java, Adobe, and the like</a:t>
            </a:r>
            <a:r>
              <a:rPr lang="en-US" dirty="0" smtClean="0"/>
              <a:t>).</a:t>
            </a:r>
          </a:p>
          <a:p>
            <a:r>
              <a:rPr lang="en-US" dirty="0" smtClean="0"/>
              <a:t>Keep </a:t>
            </a:r>
            <a:r>
              <a:rPr lang="en-US" dirty="0" smtClean="0"/>
              <a:t>your firewall turned on. </a:t>
            </a:r>
            <a:endParaRPr lang="en-US" dirty="0" smtClean="0"/>
          </a:p>
          <a:p>
            <a:r>
              <a:rPr lang="en-US" dirty="0" smtClean="0"/>
              <a:t>Don't </a:t>
            </a:r>
            <a:r>
              <a:rPr lang="en-US" dirty="0" smtClean="0"/>
              <a:t>open spam email messages or click links on suspicious websites. (</a:t>
            </a:r>
            <a:r>
              <a:rPr lang="en-US" dirty="0" err="1" smtClean="0"/>
              <a:t>CryptoLocker</a:t>
            </a:r>
            <a:r>
              <a:rPr lang="en-US" dirty="0" smtClean="0"/>
              <a:t> spreads via .zip files sent as email attachments, for example.)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Download </a:t>
            </a:r>
            <a:r>
              <a:rPr lang="en-US" dirty="0" smtClean="0"/>
              <a:t>Microsoft Security Essentials, which is free, or use another reputable antivirus and anti-malware program</a:t>
            </a:r>
            <a:r>
              <a:rPr lang="en-US" dirty="0" smtClean="0"/>
              <a:t>.</a:t>
            </a:r>
          </a:p>
          <a:p>
            <a:r>
              <a:rPr lang="en-US" dirty="0" smtClean="0"/>
              <a:t>If </a:t>
            </a:r>
            <a:r>
              <a:rPr lang="en-US" dirty="0" smtClean="0"/>
              <a:t>you run Windows 8 or Windows RT, you don’t need Microsoft Security Essentials</a:t>
            </a:r>
            <a:r>
              <a:rPr lang="en-US" dirty="0" smtClean="0"/>
              <a:t>.</a:t>
            </a:r>
          </a:p>
          <a:p>
            <a:r>
              <a:rPr lang="en-US" dirty="0" smtClean="0"/>
              <a:t>Scan </a:t>
            </a:r>
            <a:r>
              <a:rPr lang="en-US" dirty="0" smtClean="0"/>
              <a:t>your computer with the Microsoft Safety Scanner</a:t>
            </a:r>
            <a:r>
              <a:rPr lang="en-US" dirty="0" smtClean="0"/>
              <a:t>.</a:t>
            </a:r>
          </a:p>
          <a:p>
            <a:r>
              <a:rPr lang="en-US" dirty="0" smtClean="0"/>
              <a:t>Keep </a:t>
            </a:r>
            <a:r>
              <a:rPr lang="en-US" dirty="0" smtClean="0"/>
              <a:t>your browser clean</a:t>
            </a:r>
            <a:r>
              <a:rPr lang="en-US" dirty="0" smtClean="0"/>
              <a:t>.</a:t>
            </a:r>
          </a:p>
          <a:p>
            <a:r>
              <a:rPr lang="en-US" dirty="0" smtClean="0"/>
              <a:t>Always </a:t>
            </a:r>
            <a:r>
              <a:rPr lang="en-US" dirty="0" smtClean="0"/>
              <a:t>have a good backup system in place, just in case your PC does become infected and you can’t recover your files.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it comes to malware attacks, knowledge is the best possible weapon to prevent them. Be careful what you click!! Preventive measures should be taken before </a:t>
            </a:r>
            <a:r>
              <a:rPr lang="en-US" dirty="0" smtClean="0"/>
              <a:t>ransomware establishes </a:t>
            </a:r>
            <a:r>
              <a:rPr lang="en-US" dirty="0" smtClean="0"/>
              <a:t>strong hold. Keeping all the software updated and getting latest security updates might help to prevent the attacks. Use of antivirus and original software is highly recommended. Creating software restriction policy is the best tool to prevent a </a:t>
            </a:r>
            <a:r>
              <a:rPr lang="en-US" dirty="0" err="1" smtClean="0"/>
              <a:t>Cryptolocker</a:t>
            </a:r>
            <a:r>
              <a:rPr lang="en-US" dirty="0" smtClean="0"/>
              <a:t> infection in the first place in networks.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hlinkClick r:id="rId2" tooltip="References&#10;• http://www.microsoft.com/security/resources/ra..."/>
              </a:rPr>
              <a:t> </a:t>
            </a:r>
            <a:r>
              <a:rPr lang="en-US" b="0"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3"/>
              </a:rPr>
              <a:t>http://</a:t>
            </a:r>
            <a:r>
              <a:rPr lang="en-US" dirty="0" smtClean="0">
                <a:hlinkClick r:id="rId3"/>
              </a:rPr>
              <a:t>www.microsoft.com/security/resources/ransomware-whatis.aspx</a:t>
            </a:r>
            <a:endParaRPr lang="en-US" dirty="0" smtClean="0"/>
          </a:p>
          <a:p>
            <a:r>
              <a:rPr lang="en-US" dirty="0" smtClean="0">
                <a:hlinkClick r:id="rId4"/>
              </a:rPr>
              <a:t>http</a:t>
            </a:r>
            <a:r>
              <a:rPr lang="en-US" dirty="0" smtClean="0">
                <a:hlinkClick r:id="rId4"/>
              </a:rPr>
              <a:t>://</a:t>
            </a:r>
            <a:r>
              <a:rPr lang="en-US" dirty="0" smtClean="0">
                <a:hlinkClick r:id="rId4"/>
              </a:rPr>
              <a:t>www.microsoft.com/security/portal/mmpc/shared/ransomware.aspx</a:t>
            </a:r>
            <a:endParaRPr lang="en-US" dirty="0" smtClean="0"/>
          </a:p>
          <a:p>
            <a:r>
              <a:rPr lang="en-US" dirty="0" smtClean="0">
                <a:hlinkClick r:id="rId5"/>
              </a:rPr>
              <a:t>http</a:t>
            </a:r>
            <a:r>
              <a:rPr lang="en-US" dirty="0" smtClean="0">
                <a:hlinkClick r:id="rId5"/>
              </a:rPr>
              <a:t>://</a:t>
            </a:r>
            <a:r>
              <a:rPr lang="en-US" dirty="0" smtClean="0">
                <a:hlinkClick r:id="rId5"/>
              </a:rPr>
              <a:t>www.sophos.com/en-us/support/knowledgebase/119006.aspx</a:t>
            </a:r>
            <a:endParaRPr lang="en-US" dirty="0" smtClean="0"/>
          </a:p>
          <a:p>
            <a:r>
              <a:rPr lang="en-US" dirty="0" smtClean="0">
                <a:hlinkClick r:id="rId6"/>
              </a:rPr>
              <a:t>http</a:t>
            </a:r>
            <a:r>
              <a:rPr lang="en-US" dirty="0" smtClean="0">
                <a:hlinkClick r:id="rId6"/>
              </a:rPr>
              <a:t>://</a:t>
            </a:r>
            <a:r>
              <a:rPr lang="en-US" dirty="0" smtClean="0">
                <a:hlinkClick r:id="rId6"/>
              </a:rPr>
              <a:t>us.norton.com/ransomware</a:t>
            </a:r>
            <a:endParaRPr lang="en-US" dirty="0" smtClean="0"/>
          </a:p>
          <a:p>
            <a:r>
              <a:rPr lang="en-US" dirty="0" smtClean="0">
                <a:hlinkClick r:id="rId7"/>
              </a:rPr>
              <a:t>http</a:t>
            </a:r>
            <a:r>
              <a:rPr lang="en-US" dirty="0" smtClean="0">
                <a:hlinkClick r:id="rId7"/>
              </a:rPr>
              <a:t>://</a:t>
            </a:r>
            <a:r>
              <a:rPr lang="en-US" dirty="0" smtClean="0">
                <a:hlinkClick r:id="rId7"/>
              </a:rPr>
              <a:t>en.wikipedia.org/wiki/Ransomware</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What is ransomware?</a:t>
            </a:r>
            <a:endParaRPr lang="en-US" dirty="0"/>
          </a:p>
        </p:txBody>
      </p:sp>
      <p:sp>
        <p:nvSpPr>
          <p:cNvPr id="3" name="Content Placeholder 2"/>
          <p:cNvSpPr>
            <a:spLocks noGrp="1"/>
          </p:cNvSpPr>
          <p:nvPr>
            <p:ph idx="1"/>
          </p:nvPr>
        </p:nvSpPr>
        <p:spPr>
          <a:xfrm>
            <a:off x="457200" y="1200150"/>
            <a:ext cx="8534400" cy="3429000"/>
          </a:xfrm>
        </p:spPr>
        <p:txBody>
          <a:bodyPr>
            <a:normAutofit fontScale="92500" lnSpcReduction="10000"/>
          </a:bodyPr>
          <a:lstStyle/>
          <a:p>
            <a:r>
              <a:rPr lang="en-US" dirty="0" smtClean="0"/>
              <a:t> 'Ransomware' is a type of malware that attempts to extort money from a computer user by infecting and taking control of the victim's machine, or the files or documents stored on it. </a:t>
            </a:r>
            <a:endParaRPr lang="en-US" dirty="0" smtClean="0"/>
          </a:p>
          <a:p>
            <a:r>
              <a:rPr lang="en-US" dirty="0" smtClean="0"/>
              <a:t> </a:t>
            </a:r>
            <a:r>
              <a:rPr lang="en-US" dirty="0" smtClean="0"/>
              <a:t>Typically, the ransomware will either 'lock' the computer to prevent normal usage, or encrypt the documents and files on it to prevent access to the saved data.</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History</a:t>
            </a:r>
            <a:endParaRPr lang="en-US" dirty="0"/>
          </a:p>
        </p:txBody>
      </p:sp>
      <p:sp>
        <p:nvSpPr>
          <p:cNvPr id="3" name="Content Placeholder 2"/>
          <p:cNvSpPr>
            <a:spLocks noGrp="1"/>
          </p:cNvSpPr>
          <p:nvPr>
            <p:ph idx="1"/>
          </p:nvPr>
        </p:nvSpPr>
        <p:spPr>
          <a:xfrm>
            <a:off x="457200" y="1200150"/>
            <a:ext cx="8534400" cy="3943350"/>
          </a:xfrm>
        </p:spPr>
        <p:txBody>
          <a:bodyPr>
            <a:normAutofit fontScale="70000" lnSpcReduction="20000"/>
          </a:bodyPr>
          <a:lstStyle/>
          <a:p>
            <a:r>
              <a:rPr lang="en-US" dirty="0" smtClean="0"/>
              <a:t>The first known ransomware was the 1989 "AIDS" </a:t>
            </a:r>
            <a:r>
              <a:rPr lang="en-US" dirty="0" err="1" smtClean="0"/>
              <a:t>trojan</a:t>
            </a:r>
            <a:r>
              <a:rPr lang="en-US" dirty="0" smtClean="0"/>
              <a:t> (also known as "PC </a:t>
            </a:r>
            <a:r>
              <a:rPr lang="en-US" dirty="0" err="1" smtClean="0"/>
              <a:t>Cyborg</a:t>
            </a:r>
            <a:r>
              <a:rPr lang="en-US" dirty="0" smtClean="0"/>
              <a:t>") written by Joseph Popp. </a:t>
            </a:r>
            <a:endParaRPr lang="en-US" dirty="0" smtClean="0"/>
          </a:p>
          <a:p>
            <a:r>
              <a:rPr lang="en-US" dirty="0" smtClean="0"/>
              <a:t> </a:t>
            </a:r>
            <a:r>
              <a:rPr lang="en-US" dirty="0" smtClean="0"/>
              <a:t>Extortionate ransomware became prominent in May 2005. </a:t>
            </a:r>
            <a:endParaRPr lang="en-US" dirty="0" smtClean="0"/>
          </a:p>
          <a:p>
            <a:r>
              <a:rPr lang="en-US" dirty="0" smtClean="0"/>
              <a:t> </a:t>
            </a:r>
            <a:r>
              <a:rPr lang="en-US" dirty="0" smtClean="0"/>
              <a:t>By mid-2006, worms such as </a:t>
            </a:r>
            <a:r>
              <a:rPr lang="en-US" dirty="0" err="1" smtClean="0"/>
              <a:t>Gpcode</a:t>
            </a:r>
            <a:r>
              <a:rPr lang="en-US" dirty="0" smtClean="0"/>
              <a:t>, TROJ.RANSOM.A, </a:t>
            </a:r>
            <a:r>
              <a:rPr lang="en-US" dirty="0" err="1" smtClean="0"/>
              <a:t>Archiveus</a:t>
            </a:r>
            <a:r>
              <a:rPr lang="en-US" dirty="0" smtClean="0"/>
              <a:t>, </a:t>
            </a:r>
            <a:r>
              <a:rPr lang="en-US" dirty="0" err="1" smtClean="0"/>
              <a:t>Krotten</a:t>
            </a:r>
            <a:r>
              <a:rPr lang="en-US" dirty="0" smtClean="0"/>
              <a:t>, </a:t>
            </a:r>
            <a:r>
              <a:rPr lang="en-US" dirty="0" err="1" smtClean="0"/>
              <a:t>Cryzip</a:t>
            </a:r>
            <a:r>
              <a:rPr lang="en-US" dirty="0" smtClean="0"/>
              <a:t>, and </a:t>
            </a:r>
            <a:r>
              <a:rPr lang="en-US" dirty="0" err="1" smtClean="0"/>
              <a:t>MayArchive</a:t>
            </a:r>
            <a:r>
              <a:rPr lang="en-US" dirty="0" smtClean="0"/>
              <a:t> began utilizing more sophisticated RSA encryption schemes, with ever-increasing key-sizes</a:t>
            </a:r>
            <a:r>
              <a:rPr lang="en-US" dirty="0" smtClean="0"/>
              <a:t>.</a:t>
            </a:r>
          </a:p>
          <a:p>
            <a:r>
              <a:rPr lang="en-US" dirty="0" smtClean="0"/>
              <a:t>In </a:t>
            </a:r>
            <a:r>
              <a:rPr lang="en-US" dirty="0" smtClean="0"/>
              <a:t>2011, a ransomware worm imitating the Windows Product Activation notice surfaced. </a:t>
            </a:r>
            <a:endParaRPr lang="en-US" dirty="0" smtClean="0"/>
          </a:p>
          <a:p>
            <a:r>
              <a:rPr lang="en-US" dirty="0" smtClean="0"/>
              <a:t>In </a:t>
            </a:r>
            <a:r>
              <a:rPr lang="en-US" dirty="0" smtClean="0"/>
              <a:t>February 2013, a ransomware worm based off the </a:t>
            </a:r>
            <a:r>
              <a:rPr lang="en-US" dirty="0" err="1" smtClean="0"/>
              <a:t>Stamp.EK</a:t>
            </a:r>
            <a:r>
              <a:rPr lang="en-US" dirty="0" smtClean="0"/>
              <a:t> exploit kit surfaced. </a:t>
            </a:r>
            <a:endParaRPr lang="en-US" dirty="0" smtClean="0"/>
          </a:p>
          <a:p>
            <a:r>
              <a:rPr lang="en-US" dirty="0" smtClean="0"/>
              <a:t>In </a:t>
            </a:r>
            <a:r>
              <a:rPr lang="en-US" dirty="0" smtClean="0"/>
              <a:t>July 2013, an OS X-specific ransomware worm surfaced. </a:t>
            </a:r>
            <a:endParaRPr lang="en-US" dirty="0" smtClean="0"/>
          </a:p>
          <a:p>
            <a:r>
              <a:rPr lang="en-US" dirty="0" err="1" smtClean="0"/>
              <a:t>CryptoLocker</a:t>
            </a:r>
            <a:r>
              <a:rPr lang="en-US" dirty="0" smtClean="0"/>
              <a:t> </a:t>
            </a:r>
            <a:r>
              <a:rPr lang="en-US" dirty="0" smtClean="0"/>
              <a:t>has raked in around 5 million dollars in the last 4 months of 2013.</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smtClean="0"/>
              <a:t>How do criminals install ransomware?</a:t>
            </a:r>
            <a:endParaRPr lang="en-US" sz="4000" dirty="0"/>
          </a:p>
        </p:txBody>
      </p:sp>
      <p:sp>
        <p:nvSpPr>
          <p:cNvPr id="3" name="Content Placeholder 2"/>
          <p:cNvSpPr>
            <a:spLocks noGrp="1"/>
          </p:cNvSpPr>
          <p:nvPr>
            <p:ph idx="1"/>
          </p:nvPr>
        </p:nvSpPr>
        <p:spPr>
          <a:xfrm>
            <a:off x="457200" y="1200150"/>
            <a:ext cx="8534400" cy="3733800"/>
          </a:xfrm>
        </p:spPr>
        <p:txBody>
          <a:bodyPr>
            <a:normAutofit fontScale="85000" lnSpcReduction="20000"/>
          </a:bodyPr>
          <a:lstStyle/>
          <a:p>
            <a:r>
              <a:rPr lang="en-US" dirty="0" smtClean="0"/>
              <a:t>Ransomware generates a pop-up window, webpage, or email warning from what looks like an official authority</a:t>
            </a:r>
            <a:r>
              <a:rPr lang="en-US" dirty="0" smtClean="0"/>
              <a:t>.</a:t>
            </a:r>
          </a:p>
          <a:p>
            <a:r>
              <a:rPr lang="en-US" dirty="0" smtClean="0"/>
              <a:t> </a:t>
            </a:r>
            <a:r>
              <a:rPr lang="en-US" dirty="0" smtClean="0"/>
              <a:t>Ransomware is usually installed when you open </a:t>
            </a:r>
            <a:endParaRPr lang="en-US" dirty="0" smtClean="0"/>
          </a:p>
          <a:p>
            <a:pPr>
              <a:buNone/>
            </a:pPr>
            <a:r>
              <a:rPr lang="en-US" dirty="0" smtClean="0"/>
              <a:t>		</a:t>
            </a:r>
            <a:r>
              <a:rPr lang="en-US" dirty="0" err="1" smtClean="0"/>
              <a:t>i</a:t>
            </a:r>
            <a:r>
              <a:rPr lang="en-US" dirty="0" smtClean="0"/>
              <a:t>).  A </a:t>
            </a:r>
            <a:r>
              <a:rPr lang="en-US" dirty="0" smtClean="0"/>
              <a:t>malicious email attachment </a:t>
            </a:r>
            <a:endParaRPr lang="en-US" dirty="0" smtClean="0"/>
          </a:p>
          <a:p>
            <a:pPr>
              <a:buNone/>
            </a:pPr>
            <a:r>
              <a:rPr lang="en-US" dirty="0" smtClean="0"/>
              <a:t>		ii). Click </a:t>
            </a:r>
            <a:r>
              <a:rPr lang="en-US" dirty="0" smtClean="0"/>
              <a:t>a malicious link </a:t>
            </a:r>
            <a:r>
              <a:rPr lang="en-US" dirty="0" smtClean="0"/>
              <a:t>in</a:t>
            </a:r>
          </a:p>
          <a:p>
            <a:pPr>
              <a:buNone/>
            </a:pPr>
            <a:r>
              <a:rPr lang="en-US" dirty="0" smtClean="0"/>
              <a:t>		iii). an </a:t>
            </a:r>
            <a:r>
              <a:rPr lang="en-US" dirty="0" smtClean="0"/>
              <a:t>email message </a:t>
            </a:r>
            <a:endParaRPr lang="en-US" dirty="0" smtClean="0"/>
          </a:p>
          <a:p>
            <a:pPr>
              <a:buNone/>
            </a:pPr>
            <a:r>
              <a:rPr lang="en-US" dirty="0" smtClean="0"/>
              <a:t>		iv). an </a:t>
            </a:r>
            <a:r>
              <a:rPr lang="en-US" dirty="0" smtClean="0"/>
              <a:t>instant message </a:t>
            </a:r>
            <a:endParaRPr lang="en-US" dirty="0" smtClean="0"/>
          </a:p>
          <a:p>
            <a:pPr>
              <a:buNone/>
            </a:pPr>
            <a:r>
              <a:rPr lang="en-US" dirty="0" smtClean="0"/>
              <a:t>		v). on </a:t>
            </a:r>
            <a:r>
              <a:rPr lang="en-US" dirty="0" smtClean="0"/>
              <a:t>social networking site </a:t>
            </a:r>
            <a:endParaRPr lang="en-US" dirty="0" smtClean="0"/>
          </a:p>
          <a:p>
            <a:pPr>
              <a:buFont typeface="Wingdings" pitchFamily="2" charset="2"/>
              <a:buChar char="§"/>
            </a:pPr>
            <a:r>
              <a:rPr lang="en-US" dirty="0" smtClean="0"/>
              <a:t> Ransomware can even be installed when you visit a malicious website.</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Types of Ransomware</a:t>
            </a:r>
            <a:endParaRPr lang="en-US" dirty="0"/>
          </a:p>
        </p:txBody>
      </p:sp>
      <p:sp>
        <p:nvSpPr>
          <p:cNvPr id="3" name="Content Placeholder 2"/>
          <p:cNvSpPr>
            <a:spLocks noGrp="1"/>
          </p:cNvSpPr>
          <p:nvPr>
            <p:ph idx="1"/>
          </p:nvPr>
        </p:nvSpPr>
        <p:spPr>
          <a:xfrm>
            <a:off x="457200" y="1200150"/>
            <a:ext cx="8534400" cy="3943350"/>
          </a:xfrm>
        </p:spPr>
        <p:txBody>
          <a:bodyPr>
            <a:normAutofit/>
          </a:bodyPr>
          <a:lstStyle/>
          <a:p>
            <a:r>
              <a:rPr lang="en-US" dirty="0" smtClean="0"/>
              <a:t> Encryption </a:t>
            </a:r>
            <a:r>
              <a:rPr lang="en-US" dirty="0" smtClean="0"/>
              <a:t>Ransomware</a:t>
            </a:r>
          </a:p>
          <a:p>
            <a:r>
              <a:rPr lang="en-US" dirty="0" smtClean="0"/>
              <a:t>Lock </a:t>
            </a:r>
            <a:r>
              <a:rPr lang="en-US" dirty="0" smtClean="0"/>
              <a:t>Screen Ransomware </a:t>
            </a:r>
            <a:endParaRPr lang="en-US" dirty="0" smtClean="0"/>
          </a:p>
          <a:p>
            <a:r>
              <a:rPr lang="en-US" dirty="0" smtClean="0"/>
              <a:t>Master </a:t>
            </a:r>
            <a:r>
              <a:rPr lang="en-US" dirty="0" smtClean="0"/>
              <a:t>Boot Record (MBR) Ransomware</a:t>
            </a:r>
            <a:endParaRPr lang="en-US" dirty="0" smtClean="0"/>
          </a:p>
        </p:txBody>
      </p:sp>
      <p:pic>
        <p:nvPicPr>
          <p:cNvPr id="4" name="Picture 3" descr="images (2).jpg"/>
          <p:cNvPicPr>
            <a:picLocks noChangeAspect="1"/>
          </p:cNvPicPr>
          <p:nvPr/>
        </p:nvPicPr>
        <p:blipFill>
          <a:blip r:embed="rId2"/>
          <a:stretch>
            <a:fillRect/>
          </a:stretch>
        </p:blipFill>
        <p:spPr>
          <a:xfrm>
            <a:off x="2743200" y="2876550"/>
            <a:ext cx="3429000" cy="19266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Encryption Ransomware</a:t>
            </a:r>
            <a:endParaRPr lang="en-US" dirty="0"/>
          </a:p>
        </p:txBody>
      </p:sp>
      <p:sp>
        <p:nvSpPr>
          <p:cNvPr id="3" name="Content Placeholder 2"/>
          <p:cNvSpPr>
            <a:spLocks noGrp="1"/>
          </p:cNvSpPr>
          <p:nvPr>
            <p:ph idx="1"/>
          </p:nvPr>
        </p:nvSpPr>
        <p:spPr>
          <a:xfrm>
            <a:off x="457200" y="1200150"/>
            <a:ext cx="8534400" cy="3943350"/>
          </a:xfrm>
        </p:spPr>
        <p:txBody>
          <a:bodyPr>
            <a:normAutofit fontScale="85000" lnSpcReduction="10000"/>
          </a:bodyPr>
          <a:lstStyle/>
          <a:p>
            <a:r>
              <a:rPr lang="en-US" dirty="0" smtClean="0"/>
              <a:t> Encrypts personal files/folders (e.g., the contents of your My Documents folder - documents, spreadsheets, pictures, videos). </a:t>
            </a:r>
            <a:endParaRPr lang="en-US" dirty="0" smtClean="0"/>
          </a:p>
          <a:p>
            <a:r>
              <a:rPr lang="en-US" dirty="0" smtClean="0"/>
              <a:t> Files </a:t>
            </a:r>
            <a:r>
              <a:rPr lang="en-US" dirty="0" smtClean="0"/>
              <a:t>are deleted once they are encrypted and generally there is a text file in the same folder as the now-inaccessible files with instructions for payment. </a:t>
            </a:r>
            <a:endParaRPr lang="en-US" dirty="0" smtClean="0"/>
          </a:p>
          <a:p>
            <a:r>
              <a:rPr lang="en-US" dirty="0" smtClean="0"/>
              <a:t> </a:t>
            </a:r>
            <a:r>
              <a:rPr lang="en-US" dirty="0" smtClean="0"/>
              <a:t>You may see a lock screen but not all variants show one</a:t>
            </a:r>
            <a:r>
              <a:rPr lang="en-US" dirty="0" smtClean="0"/>
              <a:t>.</a:t>
            </a:r>
          </a:p>
          <a:p>
            <a:r>
              <a:rPr lang="en-US" dirty="0" smtClean="0"/>
              <a:t> </a:t>
            </a:r>
            <a:r>
              <a:rPr lang="en-US" dirty="0" smtClean="0"/>
              <a:t>Instead you may only notice a problem when you attempt to open your files. </a:t>
            </a:r>
            <a:endParaRPr lang="en-US" dirty="0" smtClean="0"/>
          </a:p>
          <a:p>
            <a:r>
              <a:rPr lang="en-US" dirty="0" smtClean="0"/>
              <a:t> This </a:t>
            </a:r>
            <a:r>
              <a:rPr lang="en-US" dirty="0" smtClean="0"/>
              <a:t>type is also called '</a:t>
            </a:r>
            <a:r>
              <a:rPr lang="en-US" b="1" dirty="0" smtClean="0"/>
              <a:t>file </a:t>
            </a:r>
            <a:r>
              <a:rPr lang="en-US" b="1" dirty="0" err="1" smtClean="0"/>
              <a:t>encryptor</a:t>
            </a:r>
            <a:r>
              <a:rPr lang="en-US" dirty="0" smtClean="0"/>
              <a:t>' ransomware.</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Lock Screen Ransomware </a:t>
            </a:r>
            <a:endParaRPr lang="en-US" dirty="0"/>
          </a:p>
        </p:txBody>
      </p:sp>
      <p:sp>
        <p:nvSpPr>
          <p:cNvPr id="3" name="Content Placeholder 2"/>
          <p:cNvSpPr>
            <a:spLocks noGrp="1"/>
          </p:cNvSpPr>
          <p:nvPr>
            <p:ph idx="1"/>
          </p:nvPr>
        </p:nvSpPr>
        <p:spPr>
          <a:xfrm>
            <a:off x="457200" y="1200150"/>
            <a:ext cx="8534400" cy="3943350"/>
          </a:xfrm>
        </p:spPr>
        <p:txBody>
          <a:bodyPr>
            <a:normAutofit/>
          </a:bodyPr>
          <a:lstStyle/>
          <a:p>
            <a:r>
              <a:rPr lang="en-US" dirty="0" smtClean="0"/>
              <a:t>'Locks' the screen and demands payment. </a:t>
            </a:r>
            <a:endParaRPr lang="en-US" dirty="0" smtClean="0"/>
          </a:p>
          <a:p>
            <a:r>
              <a:rPr lang="en-US" dirty="0" smtClean="0"/>
              <a:t> </a:t>
            </a:r>
            <a:r>
              <a:rPr lang="en-US" dirty="0" smtClean="0"/>
              <a:t>Presents a full screen image that blocks all other windows</a:t>
            </a:r>
            <a:r>
              <a:rPr lang="en-US" dirty="0" smtClean="0"/>
              <a:t>.</a:t>
            </a:r>
          </a:p>
          <a:p>
            <a:r>
              <a:rPr lang="en-US" dirty="0" smtClean="0"/>
              <a:t> </a:t>
            </a:r>
            <a:r>
              <a:rPr lang="en-US" dirty="0" smtClean="0"/>
              <a:t>This type is called </a:t>
            </a:r>
            <a:r>
              <a:rPr lang="en-US" dirty="0" smtClean="0"/>
              <a:t>'</a:t>
            </a:r>
            <a:r>
              <a:rPr lang="en-US" dirty="0" err="1" smtClean="0"/>
              <a:t>WinLocker</a:t>
            </a:r>
            <a:r>
              <a:rPr lang="en-US" dirty="0" smtClean="0"/>
              <a:t>' ransomware. </a:t>
            </a:r>
            <a:endParaRPr lang="en-US" dirty="0" smtClean="0"/>
          </a:p>
          <a:p>
            <a:r>
              <a:rPr lang="en-US" dirty="0" smtClean="0"/>
              <a:t> </a:t>
            </a:r>
            <a:r>
              <a:rPr lang="en-US" dirty="0" smtClean="0"/>
              <a:t>No personal files are </a:t>
            </a:r>
            <a:r>
              <a:rPr lang="en-US" dirty="0" smtClean="0"/>
              <a:t>encrypted</a:t>
            </a:r>
            <a:r>
              <a:rPr lang="en-US" dirty="0" smtClean="0"/>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smtClean="0"/>
              <a:t>Master Boot Record (MBR) Ransomware</a:t>
            </a:r>
            <a:endParaRPr lang="en-US" sz="3600" dirty="0"/>
          </a:p>
        </p:txBody>
      </p:sp>
      <p:sp>
        <p:nvSpPr>
          <p:cNvPr id="3" name="Content Placeholder 2"/>
          <p:cNvSpPr>
            <a:spLocks noGrp="1"/>
          </p:cNvSpPr>
          <p:nvPr>
            <p:ph idx="1"/>
          </p:nvPr>
        </p:nvSpPr>
        <p:spPr>
          <a:xfrm>
            <a:off x="457200" y="1200150"/>
            <a:ext cx="8534400" cy="3943350"/>
          </a:xfrm>
        </p:spPr>
        <p:txBody>
          <a:bodyPr>
            <a:normAutofit/>
          </a:bodyPr>
          <a:lstStyle/>
          <a:p>
            <a:r>
              <a:rPr lang="en-US" dirty="0" smtClean="0"/>
              <a:t>The </a:t>
            </a:r>
            <a:r>
              <a:rPr lang="en-US" dirty="0" smtClean="0"/>
              <a:t>Master Boot Record (MBR) is a section of the computer's hard drive that allows the operating system to boot up</a:t>
            </a:r>
            <a:r>
              <a:rPr lang="en-US" dirty="0" smtClean="0"/>
              <a:t>.</a:t>
            </a:r>
          </a:p>
          <a:p>
            <a:r>
              <a:rPr lang="en-US" dirty="0" smtClean="0"/>
              <a:t>MBR </a:t>
            </a:r>
            <a:r>
              <a:rPr lang="en-US" dirty="0" smtClean="0"/>
              <a:t>ransomware changes the computer's MBR so the normal boot process is interrupted</a:t>
            </a:r>
            <a:r>
              <a:rPr lang="en-US" dirty="0" smtClean="0"/>
              <a:t>.</a:t>
            </a:r>
          </a:p>
          <a:p>
            <a:r>
              <a:rPr lang="en-US" dirty="0" smtClean="0"/>
              <a:t>A </a:t>
            </a:r>
            <a:r>
              <a:rPr lang="en-US" dirty="0" smtClean="0"/>
              <a:t>ransom demand is displayed on screen instead.</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err="1" smtClean="0"/>
              <a:t>Reveton</a:t>
            </a:r>
            <a:r>
              <a:rPr lang="en-US" b="0" dirty="0" smtClean="0"/>
              <a:t> • In 2012</a:t>
            </a:r>
            <a:endParaRPr lang="en-US" dirty="0"/>
          </a:p>
        </p:txBody>
      </p:sp>
      <p:sp>
        <p:nvSpPr>
          <p:cNvPr id="3" name="Content Placeholder 2"/>
          <p:cNvSpPr>
            <a:spLocks noGrp="1"/>
          </p:cNvSpPr>
          <p:nvPr>
            <p:ph idx="1"/>
          </p:nvPr>
        </p:nvSpPr>
        <p:spPr>
          <a:xfrm>
            <a:off x="457200" y="1200150"/>
            <a:ext cx="8229600" cy="3943350"/>
          </a:xfrm>
        </p:spPr>
        <p:txBody>
          <a:bodyPr>
            <a:normAutofit fontScale="85000" lnSpcReduction="20000"/>
          </a:bodyPr>
          <a:lstStyle/>
          <a:p>
            <a:r>
              <a:rPr lang="en-US" sz="2800" dirty="0" smtClean="0"/>
              <a:t>a major ransomware worm known as </a:t>
            </a:r>
            <a:r>
              <a:rPr lang="en-US" sz="2800" dirty="0" err="1" smtClean="0"/>
              <a:t>Reveton</a:t>
            </a:r>
            <a:r>
              <a:rPr lang="en-US" sz="2800" dirty="0" smtClean="0"/>
              <a:t> began to spread. </a:t>
            </a:r>
            <a:endParaRPr lang="en-US" sz="2800" dirty="0" smtClean="0"/>
          </a:p>
          <a:p>
            <a:r>
              <a:rPr lang="en-US" sz="2800" dirty="0" smtClean="0"/>
              <a:t>It </a:t>
            </a:r>
            <a:r>
              <a:rPr lang="en-US" sz="2800" dirty="0" smtClean="0"/>
              <a:t>is also known as "police </a:t>
            </a:r>
            <a:r>
              <a:rPr lang="en-US" sz="2800" dirty="0" err="1" smtClean="0"/>
              <a:t>trojan</a:t>
            </a:r>
            <a:r>
              <a:rPr lang="en-US" sz="2800" dirty="0" smtClean="0"/>
              <a:t>".</a:t>
            </a:r>
          </a:p>
          <a:p>
            <a:r>
              <a:rPr lang="en-US" sz="2800" dirty="0" smtClean="0"/>
              <a:t>Its </a:t>
            </a:r>
            <a:r>
              <a:rPr lang="en-US" sz="2800" dirty="0" smtClean="0"/>
              <a:t>payload displays a warning purportedly from a law enforcement agency. </a:t>
            </a:r>
            <a:endParaRPr lang="en-US" sz="2800" dirty="0" smtClean="0"/>
          </a:p>
          <a:p>
            <a:r>
              <a:rPr lang="en-US" sz="2800" dirty="0" smtClean="0"/>
              <a:t>claiming </a:t>
            </a:r>
            <a:r>
              <a:rPr lang="en-US" sz="2800" dirty="0" smtClean="0"/>
              <a:t>that the computer had been used for illegal activities, such as downloading pirated software, promoting terrorism, copyright etc</a:t>
            </a:r>
            <a:r>
              <a:rPr lang="en-US" sz="2800" dirty="0" smtClean="0"/>
              <a:t>.</a:t>
            </a:r>
          </a:p>
          <a:p>
            <a:r>
              <a:rPr lang="en-US" sz="2800" dirty="0" smtClean="0"/>
              <a:t>The </a:t>
            </a:r>
            <a:r>
              <a:rPr lang="en-US" sz="2800" dirty="0" smtClean="0"/>
              <a:t>warning informs the user that to unlock their system they would have to pay a fine. </a:t>
            </a:r>
            <a:endParaRPr lang="en-US" sz="2800" dirty="0" smtClean="0"/>
          </a:p>
          <a:p>
            <a:r>
              <a:rPr lang="en-US" sz="2800" dirty="0" smtClean="0"/>
              <a:t>To </a:t>
            </a:r>
            <a:r>
              <a:rPr lang="en-US" sz="2800" dirty="0" smtClean="0"/>
              <a:t>increase the illusion that the computer is being tracked by law enforcement, the screen also displays the computer's IP address and footage from a computer's webcam.</a:t>
            </a:r>
            <a:endParaRPr lang="en-US" sz="2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4864</TotalTime>
  <Words>765</Words>
  <Application>Microsoft Office PowerPoint</Application>
  <PresentationFormat>On-screen Show (16:9)</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Ransomware</vt:lpstr>
      <vt:lpstr>What is ransomware?</vt:lpstr>
      <vt:lpstr>History</vt:lpstr>
      <vt:lpstr>How do criminals install ransomware?</vt:lpstr>
      <vt:lpstr>Types of Ransomware</vt:lpstr>
      <vt:lpstr>Encryption Ransomware</vt:lpstr>
      <vt:lpstr>Lock Screen Ransomware </vt:lpstr>
      <vt:lpstr>Master Boot Record (MBR) Ransomware</vt:lpstr>
      <vt:lpstr>Reveton • In 2012</vt:lpstr>
      <vt:lpstr>CryptoLocker</vt:lpstr>
      <vt:lpstr>How to prevent ransomware ?</vt:lpstr>
      <vt:lpstr>Continued..</vt:lpstr>
      <vt:lpstr>Conclusion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&amp; Setup</dc:title>
  <dc:creator>Draps</dc:creator>
  <cp:lastModifiedBy>Aayush</cp:lastModifiedBy>
  <cp:revision>414</cp:revision>
  <dcterms:created xsi:type="dcterms:W3CDTF">2013-09-22T18:12:34Z</dcterms:created>
  <dcterms:modified xsi:type="dcterms:W3CDTF">2019-01-25T00:53:32Z</dcterms:modified>
</cp:coreProperties>
</file>