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Slide Image Placeholder 1"/>
          <p:cNvSpPr>
            <a:spLocks noGrp="1" noRot="1" noChangeAspect="1"/>
          </p:cNvSpPr>
          <p:nvPr>
            <p:ph type="sldImg"/>
          </p:nvPr>
        </p:nvSpPr>
        <p:spPr/>
      </p:sp>
      <p:sp>
        <p:nvSpPr>
          <p:cNvPr id="1048628" name="Notes Placeholder 2"/>
          <p:cNvSpPr>
            <a:spLocks noGrp="1"/>
          </p:cNvSpPr>
          <p:nvPr>
            <p:ph type="body" idx="1"/>
          </p:nvPr>
        </p:nvSpPr>
        <p:spPr/>
        <p:txBody>
          <a:bodyPr/>
          <a:lstStyle/>
          <a:p>
            <a:endParaRPr lang="en-IN" dirty="0"/>
          </a:p>
        </p:txBody>
      </p:sp>
      <p:sp>
        <p:nvSpPr>
          <p:cNvPr id="1048629"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a:xfrm>
            <a:off x="609600" y="1577340"/>
            <a:ext cx="10972800" cy="266700"/>
          </a:xfrm>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1"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2"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3"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4"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6" name="object 9"/>
          <p:cNvPicPr>
            <a:picLocks/>
          </p:cNvPicPr>
          <p:nvPr/>
        </p:nvPicPr>
        <p:blipFill>
          <a:blip r:embed="rId3" cstate="print"/>
          <a:stretch>
            <a:fillRect/>
          </a:stretch>
        </p:blipFill>
        <p:spPr>
          <a:xfrm>
            <a:off x="676275" y="6467475"/>
            <a:ext cx="2143125" cy="200025"/>
          </a:xfrm>
          <a:prstGeom prst="rect">
            <a:avLst/>
          </a:prstGeom>
        </p:spPr>
      </p:pic>
      <p:sp>
        <p:nvSpPr>
          <p:cNvPr id="1048625"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6" name="TextBox 13"/>
          <p:cNvSpPr txBox="1"/>
          <p:nvPr/>
        </p:nvSpPr>
        <p:spPr>
          <a:xfrm>
            <a:off x="676275" y="2569704"/>
            <a:ext cx="10481963" cy="1938992"/>
          </a:xfrm>
          <a:prstGeom prst="rect">
            <a:avLst/>
          </a:prstGeom>
          <a:noFill/>
        </p:spPr>
        <p:txBody>
          <a:bodyPr wrap="square" rtlCol="0">
            <a:spAutoFit/>
          </a:bodyPr>
          <a:lstStyle/>
          <a:p>
            <a:r>
              <a:rPr lang="en-US" sz="2400" dirty="0"/>
              <a:t>STUDENT NAME</a:t>
            </a:r>
            <a:r>
              <a:rPr lang="en-US" altLang="en-IN" sz="2400" dirty="0"/>
              <a:t>  : </a:t>
            </a:r>
            <a:r>
              <a:rPr lang="en-IN" altLang="en-IN" sz="2400" dirty="0"/>
              <a:t>DINESH SK</a:t>
            </a:r>
            <a:endParaRPr lang="en-US" sz="2400" dirty="0"/>
          </a:p>
          <a:p>
            <a:r>
              <a:rPr lang="en-US" sz="2400" dirty="0"/>
              <a:t>REGISTER N</a:t>
            </a:r>
            <a:r>
              <a:rPr lang="en-US" altLang="en-IN" sz="2400" dirty="0"/>
              <a:t>O       : 3122040</a:t>
            </a:r>
            <a:r>
              <a:rPr lang="en-IN" altLang="en-IN" sz="2400" dirty="0"/>
              <a:t>22</a:t>
            </a:r>
            <a:r>
              <a:rPr lang="en-US" altLang="en-IN" sz="2400" dirty="0"/>
              <a:t> (</a:t>
            </a:r>
            <a:r>
              <a:rPr lang="en-IN" altLang="en-IN" sz="2400" dirty="0"/>
              <a:t>893C829B35A47F29A224BBC82956B236</a:t>
            </a:r>
            <a:r>
              <a:rPr lang="en-US" altLang="en-IN" sz="2400" dirty="0"/>
              <a:t>)</a:t>
            </a:r>
            <a:endParaRPr lang="zh-CN" altLang="en-US" dirty="0"/>
          </a:p>
          <a:p>
            <a:r>
              <a:rPr lang="en-US" sz="2400" dirty="0"/>
              <a:t>DEPARTMEN</a:t>
            </a:r>
            <a:r>
              <a:rPr lang="en-US" altLang="en-IN" sz="2400" dirty="0"/>
              <a:t>T      : B.Com (COMMERCE )</a:t>
            </a:r>
            <a:endParaRPr lang="zh-CN" altLang="en-US" dirty="0"/>
          </a:p>
          <a:p>
            <a:r>
              <a:rPr lang="en-US" sz="2400" dirty="0"/>
              <a:t>COLLEGE</a:t>
            </a:r>
            <a:r>
              <a:rPr lang="en-US" altLang="en-IN" sz="2400" dirty="0"/>
              <a:t>              : SRIRAM COLLEGE OF ARTS &amp; SCIENCE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999388" y="1524634"/>
            <a:ext cx="9404872" cy="5120640"/>
          </a:xfrm>
          <a:prstGeom prst="rect">
            <a:avLst/>
          </a:prstGeom>
        </p:spPr>
        <p:txBody>
          <a:bodyPr wrap="square" rtlCol="0">
            <a:spAutoFit/>
          </a:bodyPr>
          <a:lstStyle/>
          <a:p>
            <a:r>
              <a:rPr lang="en-US" sz="2800">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600"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0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97153" name="Content Placeholder 3"/>
          <p:cNvPicPr>
            <a:picLocks/>
          </p:cNvPicPr>
          <p:nvPr/>
        </p:nvPicPr>
        <p:blipFill>
          <a:blip r:embed="rId3"/>
          <a:stretch>
            <a:fillRect/>
          </a:stretch>
        </p:blipFill>
        <p:spPr>
          <a:xfrm>
            <a:off x="1736273" y="1834291"/>
            <a:ext cx="7918508" cy="40251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596" name="TextBox 1048595"/>
          <p:cNvSpPr txBox="1"/>
          <p:nvPr/>
        </p:nvSpPr>
        <p:spPr>
          <a:xfrm>
            <a:off x="755332" y="2007037"/>
            <a:ext cx="10397033" cy="3863340"/>
          </a:xfrm>
          <a:prstGeom prst="rect">
            <a:avLst/>
          </a:prstGeom>
        </p:spPr>
        <p:txBody>
          <a:bodyPr wrap="square" rtlCol="0">
            <a:spAutoFit/>
          </a:bodyPr>
          <a:lstStyle/>
          <a:p>
            <a:r>
              <a:rPr lang="en-US" sz="2800">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2" name="object 18"/>
          <p:cNvGrpSpPr/>
          <p:nvPr/>
        </p:nvGrpSpPr>
        <p:grpSpPr>
          <a:xfrm>
            <a:off x="466725" y="6410325"/>
            <a:ext cx="3705225" cy="295275"/>
            <a:chOff x="466725" y="6410325"/>
            <a:chExt cx="3705225" cy="295275"/>
          </a:xfrm>
        </p:grpSpPr>
        <p:pic>
          <p:nvPicPr>
            <p:cNvPr id="2097157" name="object 19"/>
            <p:cNvPicPr>
              <a:picLocks/>
            </p:cNvPicPr>
            <p:nvPr/>
          </p:nvPicPr>
          <p:blipFill>
            <a:blip r:embed="rId2" cstate="print"/>
            <a:stretch>
              <a:fillRect/>
            </a:stretch>
          </p:blipFill>
          <p:spPr>
            <a:xfrm>
              <a:off x="676275" y="6467475"/>
              <a:ext cx="2143125" cy="200025"/>
            </a:xfrm>
            <a:prstGeom prst="rect">
              <a:avLst/>
            </a:prstGeom>
          </p:spPr>
        </p:pic>
        <p:pic>
          <p:nvPicPr>
            <p:cNvPr id="2097158"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6" name="TextBox 22"/>
          <p:cNvSpPr txBox="1"/>
          <p:nvPr/>
        </p:nvSpPr>
        <p:spPr>
          <a:xfrm>
            <a:off x="680658" y="2123271"/>
            <a:ext cx="9865706" cy="2072640"/>
          </a:xfrm>
          <a:prstGeom prst="rect">
            <a:avLst/>
          </a:prstGeom>
          <a:noFill/>
        </p:spPr>
        <p:txBody>
          <a:bodyPr wrap="square" rtlCol="0">
            <a:spAutoFit/>
          </a:bodyPr>
          <a:lstStyle/>
          <a:p>
            <a:r>
              <a:rPr lang="en-US" altLang="en-IN" sz="4400" b="1" dirty="0">
                <a:solidFill>
                  <a:srgbClr val="0F0F0F"/>
                </a:solidFill>
                <a:latin typeface="Times New Roman" panose="02020603050405020304" pitchFamily="18" charset="0"/>
                <a:cs typeface="Times New Roman" panose="02020603050405020304" pitchFamily="18" charset="0"/>
              </a:rPr>
              <a:t>Salary and compensation</a:t>
            </a:r>
            <a:endParaRPr lang="en-IN" sz="2800" dirty="0">
              <a:solidFill>
                <a:srgbClr val="7030A0"/>
              </a:solidFill>
              <a:latin typeface="Times New Roman" panose="02020603050405020304" pitchFamily="18" charset="0"/>
              <a:cs typeface="Times New Roman" panose="02020603050405020304" pitchFamily="18" charset="0"/>
            </a:endParaRPr>
          </a:p>
          <a:p>
            <a:r>
              <a:rPr lang="en-US" altLang="en-IN" sz="4400" b="1" dirty="0">
                <a:solidFill>
                  <a:srgbClr val="0F0F0F"/>
                </a:solidFill>
                <a:latin typeface="Times New Roman" panose="02020603050405020304" pitchFamily="18" charset="0"/>
                <a:cs typeface="Times New Roman" panose="02020603050405020304" pitchFamily="18" charset="0"/>
              </a:rPr>
              <a:t>                 Through Excel Data</a:t>
            </a:r>
            <a:endParaRPr lang="en-IN" sz="2800" dirty="0">
              <a:solidFill>
                <a:srgbClr val="7030A0"/>
              </a:solidFill>
              <a:latin typeface="Times New Roman" panose="02020603050405020304" pitchFamily="18" charset="0"/>
              <a:cs typeface="Times New Roman" panose="02020603050405020304" pitchFamily="18" charset="0"/>
            </a:endParaRPr>
          </a:p>
          <a:p>
            <a:r>
              <a:rPr lang="en-US" altLang="en-IN" sz="4400" b="1" dirty="0">
                <a:solidFill>
                  <a:srgbClr val="0F0F0F"/>
                </a:solidFill>
                <a:latin typeface="Times New Roman" panose="02020603050405020304" pitchFamily="18" charset="0"/>
                <a:cs typeface="Times New Roman" panose="02020603050405020304" pitchFamily="18" charset="0"/>
              </a:rPr>
              <a:t>                               Modelling</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4"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9" name="object 17"/>
          <p:cNvPicPr>
            <a:picLocks/>
          </p:cNvPicPr>
          <p:nvPr/>
        </p:nvPicPr>
        <p:blipFill>
          <a:blip r:embed="rId2" cstate="print"/>
          <a:stretch>
            <a:fillRect/>
          </a:stretch>
        </p:blipFill>
        <p:spPr>
          <a:xfrm>
            <a:off x="10687050" y="6134100"/>
            <a:ext cx="247650" cy="247650"/>
          </a:xfrm>
          <a:prstGeom prst="rect">
            <a:avLst/>
          </a:prstGeom>
        </p:spPr>
      </p:pic>
      <p:grpSp>
        <p:nvGrpSpPr>
          <p:cNvPr id="35" name="object 18"/>
          <p:cNvGrpSpPr/>
          <p:nvPr/>
        </p:nvGrpSpPr>
        <p:grpSpPr>
          <a:xfrm>
            <a:off x="47625" y="3819523"/>
            <a:ext cx="4124325" cy="3009900"/>
            <a:chOff x="47625" y="3819523"/>
            <a:chExt cx="4124325" cy="3009900"/>
          </a:xfrm>
        </p:grpSpPr>
        <p:pic>
          <p:nvPicPr>
            <p:cNvPr id="2097160" name="object 19"/>
            <p:cNvPicPr>
              <a:picLocks/>
            </p:cNvPicPr>
            <p:nvPr/>
          </p:nvPicPr>
          <p:blipFill>
            <a:blip r:embed="rId3" cstate="print"/>
            <a:stretch>
              <a:fillRect/>
            </a:stretch>
          </p:blipFill>
          <p:spPr>
            <a:xfrm>
              <a:off x="466725" y="6410325"/>
              <a:ext cx="3705225" cy="295275"/>
            </a:xfrm>
            <a:prstGeom prst="rect">
              <a:avLst/>
            </a:prstGeom>
          </p:spPr>
        </p:pic>
        <p:pic>
          <p:nvPicPr>
            <p:cNvPr id="2097161"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3" name="object 8"/>
          <p:cNvPicPr>
            <a:picLocks/>
          </p:cNvPicPr>
          <p:nvPr/>
        </p:nvPicPr>
        <p:blipFill>
          <a:blip r:embed="rId3" cstate="print"/>
          <a:stretch>
            <a:fillRect/>
          </a:stretch>
        </p:blipFill>
        <p:spPr>
          <a:xfrm>
            <a:off x="676275" y="6467475"/>
            <a:ext cx="2143125" cy="200025"/>
          </a:xfrm>
          <a:prstGeom prst="rect">
            <a:avLst/>
          </a:prstGeom>
        </p:spPr>
      </p:pic>
      <p:sp>
        <p:nvSpPr>
          <p:cNvPr id="104866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69" name="TextBox 1048668"/>
          <p:cNvSpPr txBox="1"/>
          <p:nvPr/>
        </p:nvSpPr>
        <p:spPr>
          <a:xfrm>
            <a:off x="538594" y="1857375"/>
            <a:ext cx="8814955" cy="5120639"/>
          </a:xfrm>
          <a:prstGeom prst="rect">
            <a:avLst/>
          </a:prstGeom>
        </p:spPr>
        <p:txBody>
          <a:bodyPr wrap="square" rtlCol="0">
            <a:spAutoFit/>
          </a:bodyPr>
          <a:lstStyle/>
          <a:p>
            <a:r>
              <a:rPr lang="en-US" sz="2800">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5" name="object 8"/>
          <p:cNvPicPr>
            <a:picLocks/>
          </p:cNvPicPr>
          <p:nvPr/>
        </p:nvPicPr>
        <p:blipFill>
          <a:blip r:embed="rId3" cstate="print"/>
          <a:stretch>
            <a:fillRect/>
          </a:stretch>
        </p:blipFill>
        <p:spPr>
          <a:xfrm>
            <a:off x="676275" y="6467475"/>
            <a:ext cx="2143125" cy="200025"/>
          </a:xfrm>
          <a:prstGeom prst="rect">
            <a:avLst/>
          </a:prstGeom>
        </p:spPr>
      </p:pic>
      <p:sp>
        <p:nvSpPr>
          <p:cNvPr id="104867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5"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76" name="TextBox 1048675"/>
          <p:cNvSpPr txBox="1"/>
          <p:nvPr/>
        </p:nvSpPr>
        <p:spPr>
          <a:xfrm>
            <a:off x="1747836" y="2246313"/>
            <a:ext cx="6355917" cy="2606040"/>
          </a:xfrm>
          <a:prstGeom prst="rect">
            <a:avLst/>
          </a:prstGeom>
        </p:spPr>
        <p:txBody>
          <a:bodyPr wrap="square" rtlCol="0">
            <a:spAutoFit/>
          </a:bodyPr>
          <a:lstStyle/>
          <a:p>
            <a:r>
              <a:rPr lang="en-US" sz="2800">
                <a:solidFill>
                  <a:srgbClr val="000000"/>
                </a:solidFill>
              </a:rPr>
              <a:t>Data collection
Advanced data modelling
Reporting and presentation
Advanced data analysis
Implementation band follow-up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6" name="object 6"/>
          <p:cNvPicPr>
            <a:picLocks/>
          </p:cNvPicPr>
          <p:nvPr/>
        </p:nvPicPr>
        <p:blipFill>
          <a:blip r:embed="rId2" cstate="print"/>
          <a:stretch>
            <a:fillRect/>
          </a:stretch>
        </p:blipFill>
        <p:spPr>
          <a:xfrm>
            <a:off x="723900" y="6172200"/>
            <a:ext cx="2181225" cy="485775"/>
          </a:xfrm>
          <a:prstGeom prst="rect">
            <a:avLst/>
          </a:prstGeom>
        </p:spPr>
      </p:pic>
      <p:sp>
        <p:nvSpPr>
          <p:cNvPr id="104868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2" name="TextBox 1048681"/>
          <p:cNvSpPr txBox="1"/>
          <p:nvPr/>
        </p:nvSpPr>
        <p:spPr>
          <a:xfrm>
            <a:off x="1323131" y="2032635"/>
            <a:ext cx="5372943" cy="3863340"/>
          </a:xfrm>
          <a:prstGeom prst="rect">
            <a:avLst/>
          </a:prstGeom>
        </p:spPr>
        <p:txBody>
          <a:bodyPr wrap="square" rtlCol="0">
            <a:spAutoFit/>
          </a:bodyPr>
          <a:lstStyle/>
          <a:p>
            <a:r>
              <a:rPr lang="en-US" sz="2800">
                <a:solidFill>
                  <a:srgbClr val="000000"/>
                </a:solidFill>
              </a:rPr>
              <a:t>HR manager
Department heads
Team leaders
Board members
Financial analysis
Individual employees
Executive leadership
Finance department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object 2"/>
          <p:cNvPicPr>
            <a:picLocks/>
          </p:cNvPicPr>
          <p:nvPr/>
        </p:nvPicPr>
        <p:blipFill>
          <a:blip r:embed="rId2" cstate="print"/>
          <a:stretch>
            <a:fillRect/>
          </a:stretch>
        </p:blipFill>
        <p:spPr>
          <a:xfrm>
            <a:off x="0" y="1476375"/>
            <a:ext cx="2695574" cy="3248025"/>
          </a:xfrm>
          <a:prstGeom prst="rect">
            <a:avLst/>
          </a:prstGeom>
        </p:spPr>
      </p:pic>
      <p:sp>
        <p:nvSpPr>
          <p:cNvPr id="104868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6"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8" name="object 7"/>
          <p:cNvPicPr>
            <a:picLocks/>
          </p:cNvPicPr>
          <p:nvPr/>
        </p:nvPicPr>
        <p:blipFill>
          <a:blip r:embed="rId3" cstate="print"/>
          <a:stretch>
            <a:fillRect/>
          </a:stretch>
        </p:blipFill>
        <p:spPr>
          <a:xfrm>
            <a:off x="676275" y="6467475"/>
            <a:ext cx="2143125" cy="200025"/>
          </a:xfrm>
          <a:prstGeom prst="rect">
            <a:avLst/>
          </a:prstGeom>
        </p:spPr>
      </p:pic>
      <p:sp>
        <p:nvSpPr>
          <p:cNvPr id="104868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88" name="TextBox 1048687"/>
          <p:cNvSpPr txBox="1"/>
          <p:nvPr/>
        </p:nvSpPr>
        <p:spPr>
          <a:xfrm>
            <a:off x="1001924" y="1546859"/>
            <a:ext cx="10488050" cy="5120640"/>
          </a:xfrm>
          <a:prstGeom prst="rect">
            <a:avLst/>
          </a:prstGeom>
        </p:spPr>
        <p:txBody>
          <a:bodyPr wrap="square" rtlCol="0">
            <a:spAutoFit/>
          </a:bodyPr>
          <a:lstStyle/>
          <a:p>
            <a:r>
              <a:rPr lang="en-US" sz="2800">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lstStyle/>
          <a:p>
            <a:r>
              <a:rPr lang="en-IN" dirty="0"/>
              <a:t>Dataset Description</a:t>
            </a:r>
          </a:p>
        </p:txBody>
      </p:sp>
      <p:sp>
        <p:nvSpPr>
          <p:cNvPr id="1048690" name="TextBox 1048689"/>
          <p:cNvSpPr txBox="1"/>
          <p:nvPr/>
        </p:nvSpPr>
        <p:spPr>
          <a:xfrm>
            <a:off x="942990" y="1109344"/>
            <a:ext cx="10306018" cy="5539739"/>
          </a:xfrm>
          <a:prstGeom prst="rect">
            <a:avLst/>
          </a:prstGeom>
        </p:spPr>
        <p:txBody>
          <a:bodyPr wrap="square" rtlCol="0">
            <a:spAutoFit/>
          </a:bodyPr>
          <a:lstStyle/>
          <a:p>
            <a:r>
              <a:rPr lang="en-US" sz="2800">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19" name="TextBox 1048618"/>
          <p:cNvSpPr txBox="1"/>
          <p:nvPr/>
        </p:nvSpPr>
        <p:spPr>
          <a:xfrm>
            <a:off x="2533650" y="1695450"/>
            <a:ext cx="8940776" cy="4701540"/>
          </a:xfrm>
          <a:prstGeom prst="rect">
            <a:avLst/>
          </a:prstGeom>
        </p:spPr>
        <p:txBody>
          <a:bodyPr wrap="square" rtlCol="0">
            <a:spAutoFit/>
          </a:bodyPr>
          <a:lstStyle/>
          <a:p>
            <a:r>
              <a:rPr lang="en-US" sz="2800">
                <a:solidFill>
                  <a:srgbClr val="000000"/>
                </a:solidFill>
              </a:rPr>
              <a:t>1. **Collect Data**: Gather salary, bonus, and benefit information.
2. **Organize Data**: Arrange data in Excel with relevant columns.
3. **Analyze**: Use formulas (e.g., AVERAGE) and pivot tables to understand compensation trends.
4. **Model**: Perform scenario analysis and what-if scenarios.
5. **Report**: Create charts and dashboards to present insights.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kumarajith37330@gmail.com</cp:lastModifiedBy>
  <cp:revision>2</cp:revision>
  <dcterms:created xsi:type="dcterms:W3CDTF">2024-03-24T03:07:22Z</dcterms:created>
  <dcterms:modified xsi:type="dcterms:W3CDTF">2024-09-10T05:21:56Z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672ad3b27b264abeb2c8bb99b0162fc2</vt:lpwstr>
  </property>
</Properties>
</file>