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31" r:id="rId2"/>
    <p:sldId id="393" r:id="rId3"/>
    <p:sldId id="292" r:id="rId4"/>
    <p:sldId id="394" r:id="rId5"/>
    <p:sldId id="395" r:id="rId6"/>
    <p:sldId id="398" r:id="rId7"/>
    <p:sldId id="399" r:id="rId8"/>
    <p:sldId id="400" r:id="rId9"/>
    <p:sldId id="401" r:id="rId10"/>
    <p:sldId id="402" r:id="rId11"/>
    <p:sldId id="404" r:id="rId12"/>
    <p:sldId id="403" r:id="rId13"/>
    <p:sldId id="405" r:id="rId14"/>
    <p:sldId id="409" r:id="rId15"/>
    <p:sldId id="406" r:id="rId16"/>
    <p:sldId id="407" r:id="rId17"/>
    <p:sldId id="408" r:id="rId18"/>
    <p:sldId id="410" r:id="rId19"/>
    <p:sldId id="413" r:id="rId20"/>
    <p:sldId id="414" r:id="rId21"/>
    <p:sldId id="415" r:id="rId22"/>
    <p:sldId id="416" r:id="rId23"/>
    <p:sldId id="419" r:id="rId24"/>
    <p:sldId id="420" r:id="rId25"/>
    <p:sldId id="421" r:id="rId26"/>
    <p:sldId id="422" r:id="rId27"/>
    <p:sldId id="417" r:id="rId28"/>
    <p:sldId id="423" r:id="rId29"/>
    <p:sldId id="424" r:id="rId30"/>
    <p:sldId id="426" r:id="rId31"/>
    <p:sldId id="427" r:id="rId32"/>
    <p:sldId id="428" r:id="rId33"/>
    <p:sldId id="429" r:id="rId34"/>
    <p:sldId id="430" r:id="rId35"/>
    <p:sldId id="42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343A3-DAF9-424A-9C52-EFD93DADC5C2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52BB1-841F-46C5-9A37-7B92AAA21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3D28-875A-4159-9055-2AC53F85273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E32-82B8-49BE-8FD2-9EFA2B319BCD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2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2C1-43F6-46CD-984E-E0A8E68340C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6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FDC3-EB85-4E91-99A2-4D300320FAEC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5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AB4-6F26-41E2-88C6-CECB1C82F329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F32-CEE5-4DA8-A5D0-263C84293782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1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7E30-6F6B-45BE-B691-0FFB7B3F8954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3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167C-8014-4847-961B-1EE89EF37FED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0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068E-2485-4842-B79C-CFF6B4A594BA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3774-AFC6-44FB-912C-009806450562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73C-9C53-4496-A4C1-58C0093E3EB9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00FE-784B-4512-AA24-E19B586C2A19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5CF0-84B0-4ADF-83E7-836CD7464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9262" y="2612445"/>
            <a:ext cx="74894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Node.js </a:t>
            </a:r>
            <a:r>
              <a:rPr lang="ko-KR" altLang="en-US" sz="4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노드제이에스 프로그래밍</a:t>
            </a:r>
            <a:endParaRPr lang="en-US" altLang="ko-KR" sz="4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ctr"/>
            <a:r>
              <a:rPr lang="en-US" altLang="ko-KR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</a:t>
            </a:r>
            <a:r>
              <a:rPr lang="ko-KR" alt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주</a:t>
            </a:r>
            <a:r>
              <a:rPr lang="en-US" altLang="ko-KR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 4</a:t>
            </a:r>
            <a:r>
              <a:rPr lang="ko-KR" altLang="en-US" sz="2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주 수업</a:t>
            </a:r>
            <a:endParaRPr lang="en-US" altLang="ko-KR" sz="20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70358" y="4527612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2024.09.24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72199" y="123425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mtClean="0">
                <a:latin typeface="Adobe Fan Heiti Std B" panose="020B0700000000000000" pitchFamily="34" charset="-128"/>
              </a:rPr>
              <a:t>생활코딩</a:t>
            </a:r>
            <a:endParaRPr lang="ko-KR" altLang="en-US" sz="30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0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90" y="1259562"/>
            <a:ext cx="8582195" cy="5402983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65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3" name="직사각형 2"/>
          <p:cNvSpPr/>
          <p:nvPr/>
        </p:nvSpPr>
        <p:spPr>
          <a:xfrm>
            <a:off x="882940" y="951785"/>
            <a:ext cx="6275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※ mysql Workbench </a:t>
            </a:r>
            <a:r>
              <a:rPr lang="ko-KR" altLang="en-US" sz="1400" dirty="0" smtClean="0"/>
              <a:t>사용하기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 </a:t>
            </a:r>
            <a:r>
              <a:rPr lang="en-US" altLang="ko-KR" sz="1400" dirty="0" err="1" smtClean="0"/>
              <a:t>sqlForTopic.sql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불러와서 실행시키기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958041" y="2528538"/>
            <a:ext cx="2218007" cy="13374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18090" y="1711710"/>
            <a:ext cx="327399" cy="2593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891" y="1647868"/>
            <a:ext cx="109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50"/>
                </a:solidFill>
              </a:rPr>
              <a:t>①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NEW SQL</a:t>
            </a: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편집기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오픈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2077" y="2892075"/>
            <a:ext cx="4501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③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topic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테이블 생성하는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create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문 작성하고 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cntl+Enter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</a:t>
            </a: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하나의 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sql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파일의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;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로 구분된 모든 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sql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을 실행하기를 원하면 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cntl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+ shift + enter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1739" y="2640777"/>
            <a:ext cx="717769" cy="1538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54120" y="3152194"/>
            <a:ext cx="1717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tables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메뉴에서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오른쪽 마우스 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버튼 </a:t>
            </a:r>
            <a:r>
              <a:rPr lang="en-US" altLang="ko-KR" sz="1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 refresh all</a:t>
            </a:r>
          </a:p>
          <a:p>
            <a:r>
              <a:rPr lang="en-US" altLang="ko-KR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실행하여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topic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테이블 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생성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확인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66630" y="2079808"/>
            <a:ext cx="327399" cy="2593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92836" y="1802809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②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파일 불러오기 </a:t>
            </a:r>
            <a:endParaRPr lang="en-US" altLang="ko-KR" sz="1200" b="1" dirty="0" smtClean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3883" y="3961053"/>
            <a:ext cx="360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50"/>
                </a:solidFill>
              </a:rPr>
              <a:t>④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insert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실행하여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topic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테이블에 자료 입력하고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select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문을 통해 확인하고 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  commit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로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DB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에 반영하기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33375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node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작업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해당할 경우에만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5961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-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새로운 폴더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홈디렉토리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에서 작업 </a:t>
              </a:r>
              <a:r>
                <a:rPr lang="ko-KR" altLang="en-US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할때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83890" y="1576027"/>
            <a:ext cx="648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400" dirty="0" smtClean="0"/>
              <a:t> 이전 폴더의 </a:t>
            </a:r>
            <a:r>
              <a:rPr lang="en-US" altLang="ko-KR" sz="1400" dirty="0" err="1" smtClean="0"/>
              <a:t>package.json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package-</a:t>
            </a:r>
            <a:r>
              <a:rPr lang="en-US" altLang="ko-KR" sz="1400" dirty="0" err="1" smtClean="0"/>
              <a:t>lock.json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새 폴더로 </a:t>
            </a:r>
            <a:r>
              <a:rPr lang="en-US" altLang="ko-KR" sz="1400" dirty="0" smtClean="0"/>
              <a:t>copy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92662" y="2091012"/>
            <a:ext cx="647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 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</a:t>
            </a:r>
            <a:r>
              <a:rPr lang="ko-KR" altLang="en-US" sz="1400" dirty="0" smtClean="0"/>
              <a:t>실행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이전 폴더에서 사용한 모듈 설치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5957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963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mysql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모듈 설치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mysql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모듈의 기본 사용법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:  mysql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과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Nodejs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의 연동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92662" y="1597801"/>
            <a:ext cx="648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모듈 설치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1435" y="2781106"/>
            <a:ext cx="6478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②  </a:t>
            </a:r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파일에서 </a:t>
            </a:r>
            <a:r>
              <a:rPr lang="en-US" altLang="ko-KR" sz="1400" dirty="0" smtClean="0"/>
              <a:t>mysql </a:t>
            </a:r>
            <a:r>
              <a:rPr lang="ko-KR" altLang="en-US" sz="1400" dirty="0" smtClean="0"/>
              <a:t>모듈이 설치되었음을 볼 수 있음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59" y="3357453"/>
            <a:ext cx="3360711" cy="2065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58" y="3357453"/>
            <a:ext cx="2804403" cy="217950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5375466" y="4253692"/>
            <a:ext cx="905651" cy="213788"/>
          </a:xfrm>
          <a:prstGeom prst="rightArrow">
            <a:avLst/>
          </a:prstGeom>
          <a:solidFill>
            <a:srgbClr val="B889DB"/>
          </a:solidFill>
          <a:ln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80531" y="2077518"/>
            <a:ext cx="784989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C:\</a:t>
            </a:r>
            <a:r>
              <a:rPr lang="ko-KR" altLang="en-US" sz="1400" dirty="0" smtClean="0">
                <a:solidFill>
                  <a:schemeClr val="bg1"/>
                </a:solidFill>
              </a:rPr>
              <a:t>Users\WBH\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nodejs</a:t>
            </a:r>
            <a:r>
              <a:rPr lang="en-US" altLang="ko-KR" sz="1400" dirty="0" smtClean="0">
                <a:solidFill>
                  <a:schemeClr val="bg1"/>
                </a:solidFill>
              </a:rPr>
              <a:t>\202402</a:t>
            </a:r>
            <a:r>
              <a:rPr lang="ko-KR" altLang="en-US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npm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install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mysql</a:t>
            </a:r>
            <a:r>
              <a:rPr lang="ko-KR" altLang="en-US" sz="1400" dirty="0">
                <a:solidFill>
                  <a:schemeClr val="bg1"/>
                </a:solidFill>
              </a:rPr>
              <a:t> --</a:t>
            </a:r>
            <a:r>
              <a:rPr lang="ko-KR" altLang="en-US" sz="1400" dirty="0" err="1">
                <a:solidFill>
                  <a:schemeClr val="bg1"/>
                </a:solidFill>
              </a:rPr>
              <a:t>save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828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mysql.js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작성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3530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mysql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모듈의 기본 사용법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:  mysql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과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Nodejs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의 연동</a:t>
              </a: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29087" y="1661894"/>
            <a:ext cx="648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nodejs </a:t>
            </a:r>
            <a:r>
              <a:rPr lang="ko-KR" altLang="en-US" sz="1400" dirty="0" smtClean="0"/>
              <a:t>폴더 생성 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다음과 같이 </a:t>
            </a:r>
            <a:r>
              <a:rPr lang="en-US" altLang="ko-KR" sz="1400" dirty="0" smtClean="0"/>
              <a:t>mysql.js</a:t>
            </a:r>
            <a:r>
              <a:rPr lang="ko-KR" altLang="en-US" sz="1400" dirty="0" smtClean="0"/>
              <a:t>를 작성하여 </a:t>
            </a:r>
            <a:r>
              <a:rPr lang="en-US" altLang="ko-KR" sz="1400" dirty="0" smtClean="0"/>
              <a:t>nodejs</a:t>
            </a:r>
            <a:r>
              <a:rPr lang="ko-KR" altLang="en-US" sz="1400" dirty="0" smtClean="0"/>
              <a:t>폴더에 저장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17991" y="1969671"/>
            <a:ext cx="7068125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'mysql'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4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createConnection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host     :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localhost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    :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'root'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password :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'root'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 :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'webdb2024'</a:t>
            </a:r>
            <a:endParaRPr lang="en-US" altLang="ko-KR" sz="14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'SELECT * from topic'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fields</a:t>
            </a:r>
            <a:r>
              <a:rPr lang="en-US" altLang="ko-KR" sz="14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=&gt;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8123" y="841273"/>
            <a:ext cx="3669221" cy="57861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[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RowDataPacket {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id: 1,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title: 'MySQL',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description: 'MySQL is...',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created: 2018-01-01T03:10:11.000Z,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author_id: 1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},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RowDataPacket {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id: 2,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title: 'Oracle',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description: 'Oracle is ...',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created: 2018-01-03T04:01:10.000Z,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author_id: 1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},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RowDataPacket {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id: 3,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title: 'SQL Server',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description: 'SQL Server is ...',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created: 2018-01-20T02:01:10.000Z,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author_id: 2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},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RowDataPacket {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id: 4,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title: 'PostgreSQL',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description: 'PostgreSQL is ...',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created: 2018-01-22T16:03:03.000Z,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author_id: 3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},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RowDataPacket {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id: 5,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title: 'MongoDB',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description: 'MongoDB is ...',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created: 2018-01-30T03:31:03.000Z,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  author_id: 1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  }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3389" y="971733"/>
            <a:ext cx="91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9759297" y="971732"/>
            <a:ext cx="863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results[0]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43331" y="2047078"/>
            <a:ext cx="863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results[1]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43331" y="3102380"/>
            <a:ext cx="863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results[2]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75209" y="4174774"/>
            <a:ext cx="863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results[3]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75208" y="5239924"/>
            <a:ext cx="863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results[4]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82200" y="5425425"/>
            <a:ext cx="104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results[4].id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34600" y="5577825"/>
            <a:ext cx="119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results[4].title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87000" y="5730225"/>
            <a:ext cx="1718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results[4].description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cxnSp>
        <p:nvCxnSpPr>
          <p:cNvPr id="6" name="꺾인 연결선 5"/>
          <p:cNvCxnSpPr/>
          <p:nvPr/>
        </p:nvCxnSpPr>
        <p:spPr>
          <a:xfrm flipV="1">
            <a:off x="5094514" y="3275045"/>
            <a:ext cx="3183609" cy="830424"/>
          </a:xfrm>
          <a:prstGeom prst="bentConnector3">
            <a:avLst>
              <a:gd name="adj1" fmla="val -117"/>
            </a:avLst>
          </a:prstGeom>
          <a:ln w="41275">
            <a:solidFill>
              <a:srgbClr val="B889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828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mysql.js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작성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mysql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모듈의 기본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사용법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:  mysql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과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Nodejs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의 연동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472609" y="2603243"/>
            <a:ext cx="1408922" cy="1595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WAS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프로그램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(main.js)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6767" y="2603243"/>
            <a:ext cx="1408922" cy="1595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MySQL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982542" y="3261464"/>
            <a:ext cx="1931437" cy="218858"/>
          </a:xfrm>
          <a:prstGeom prst="rightArrow">
            <a:avLst/>
          </a:prstGeom>
          <a:solidFill>
            <a:srgbClr val="B889DB"/>
          </a:solidFill>
          <a:ln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4839473" y="3261464"/>
            <a:ext cx="1931437" cy="218858"/>
          </a:xfrm>
          <a:prstGeom prst="rightArrow">
            <a:avLst/>
          </a:prstGeom>
          <a:solidFill>
            <a:srgbClr val="B889DB"/>
          </a:solidFill>
          <a:ln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73" y="2828260"/>
            <a:ext cx="2296871" cy="339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071" y="3573629"/>
            <a:ext cx="1874682" cy="3048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03871" y="2509193"/>
            <a:ext cx="380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nodejs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MySQL </a:t>
            </a:r>
            <a:r>
              <a:rPr lang="ko-KR" altLang="en-US" sz="1400" dirty="0" smtClean="0"/>
              <a:t>사이에 길을 만들어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03871" y="4030475"/>
            <a:ext cx="428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nodejs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MySQL</a:t>
            </a:r>
            <a:r>
              <a:rPr lang="ko-KR" altLang="en-US" sz="1400" dirty="0" smtClean="0"/>
              <a:t>로 보내면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MySQL</a:t>
            </a:r>
            <a:r>
              <a:rPr lang="ko-KR" altLang="en-US" sz="1400" dirty="0" smtClean="0"/>
              <a:t>은 결과 </a:t>
            </a:r>
            <a:r>
              <a:rPr lang="ko-KR" altLang="en-US" sz="1400" dirty="0" err="1" smtClean="0"/>
              <a:t>데이터셋을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nodejs</a:t>
            </a:r>
            <a:r>
              <a:rPr lang="ko-KR" altLang="en-US" sz="1400" dirty="0" smtClean="0"/>
              <a:t>에게 보낸다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98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828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mysql.js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작성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mysql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모듈의 기본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사용법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:  mysql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과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Nodejs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의 연동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02552" y="5300998"/>
            <a:ext cx="9870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query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인자 </a:t>
            </a:r>
            <a:r>
              <a:rPr lang="en-US" altLang="ko-KR" sz="1400" dirty="0" smtClean="0"/>
              <a:t>: SQL </a:t>
            </a:r>
            <a:r>
              <a:rPr lang="ko-KR" altLang="en-US" sz="1400" dirty="0" smtClean="0"/>
              <a:t>문장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실행 실패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콘솔에 오류 발생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실행 성공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인자인 </a:t>
            </a:r>
            <a:r>
              <a:rPr lang="ko-KR" altLang="en-US" sz="1400" dirty="0" err="1" smtClean="0"/>
              <a:t>콜백</a:t>
            </a:r>
            <a:r>
              <a:rPr lang="ko-KR" altLang="en-US" sz="1400" dirty="0" smtClean="0"/>
              <a:t> 함수 실행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인자 </a:t>
            </a:r>
            <a:r>
              <a:rPr lang="en-US" altLang="ko-KR" sz="1400" dirty="0" smtClean="0"/>
              <a:t>: SQL</a:t>
            </a:r>
            <a:r>
              <a:rPr lang="ko-KR" altLang="en-US" sz="1400" dirty="0" smtClean="0"/>
              <a:t>이 실행 완료되면 수행하는 </a:t>
            </a:r>
            <a:r>
              <a:rPr lang="ko-KR" altLang="en-US" sz="1400" dirty="0" err="1" smtClean="0"/>
              <a:t>콜백함수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.  SQL</a:t>
            </a:r>
            <a:r>
              <a:rPr lang="ko-KR" altLang="en-US" sz="1400" dirty="0" smtClean="0"/>
              <a:t>문의 결과를 </a:t>
            </a:r>
            <a:r>
              <a:rPr lang="ko-KR" altLang="en-US" sz="1400" dirty="0" err="1" smtClean="0"/>
              <a:t>콜백함수의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인자로 넘겨줌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02552" y="1616719"/>
            <a:ext cx="10127437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'mysql'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createConnection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host     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localhost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데이터베이스 서버가 있는 주소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Node.js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같은 서버에 있으므로 </a:t>
            </a:r>
            <a:r>
              <a:rPr lang="en-US" altLang="ko-KR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localhost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    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nodejs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   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데이터베이스에 접근하기 위한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password 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sz="1200" dirty="0" err="1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nodejs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   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데이터베이스에 접근하기 위한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Password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 :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'webdb2023‘  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접근하고자 하는 데이터베이스 이름</a:t>
            </a:r>
            <a:endParaRPr lang="en-US" altLang="ko-KR" sz="1200" dirty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      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위의 정보를 가지고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연결 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'SELECT * from topic'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fields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=&gt; {    </a:t>
            </a:r>
            <a:r>
              <a:rPr lang="en-US" altLang="ko-KR" sz="1200" b="1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200" b="1" dirty="0" smtClean="0">
                <a:solidFill>
                  <a:srgbClr val="6A99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dirty="0" smtClean="0">
                <a:solidFill>
                  <a:srgbClr val="6A99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에러가 발생했을 때 넘겨받는 에러 메시지</a:t>
            </a:r>
            <a:endParaRPr lang="en-US" altLang="ko-KR" sz="1200" dirty="0">
              <a:solidFill>
                <a:srgbClr val="6A995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  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results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에는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하나의 레코드가 객체로 저장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객체들이 배열로 저장되어 있음 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200" dirty="0" smtClean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fields</a:t>
            </a:r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    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콜백함수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세번째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인자에는 필드들의 자세한 정보가 저장</a:t>
            </a:r>
            <a:r>
              <a:rPr lang="en-US" altLang="ko-KR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2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6273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오류 발생시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mysql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모듈의 기본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사용법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:  mysql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과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Nodejs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의 연동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92662" y="3639036"/>
            <a:ext cx="648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들어가서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두 명령어 실행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43740" y="4376756"/>
            <a:ext cx="411818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mysql&gt; select host, </a:t>
            </a:r>
            <a:r>
              <a:rPr lang="en-US" altLang="ko-KR" sz="1400" dirty="0" smtClean="0">
                <a:solidFill>
                  <a:schemeClr val="bg1"/>
                </a:solidFill>
              </a:rPr>
              <a:t>user, plugin </a:t>
            </a:r>
            <a:r>
              <a:rPr lang="en-US" altLang="ko-KR" sz="1400" dirty="0">
                <a:solidFill>
                  <a:schemeClr val="bg1"/>
                </a:solidFill>
              </a:rPr>
              <a:t>from </a:t>
            </a:r>
            <a:r>
              <a:rPr lang="en-US" altLang="ko-KR" sz="1400" dirty="0" smtClean="0">
                <a:solidFill>
                  <a:schemeClr val="bg1"/>
                </a:solidFill>
              </a:rPr>
              <a:t>user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23" y="1070872"/>
            <a:ext cx="8592274" cy="10732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43741" y="3995409"/>
            <a:ext cx="411818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mysql&gt; </a:t>
            </a:r>
            <a:r>
              <a:rPr lang="en-US" altLang="ko-KR" sz="1400" dirty="0" smtClean="0">
                <a:solidFill>
                  <a:schemeClr val="bg1"/>
                </a:solidFill>
              </a:rPr>
              <a:t>use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mysql</a:t>
            </a:r>
            <a:r>
              <a:rPr lang="en-US" altLang="ko-KR" sz="1400" dirty="0" smtClean="0">
                <a:solidFill>
                  <a:schemeClr val="bg1"/>
                </a:solidFill>
              </a:rPr>
              <a:t>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1925" y="4193371"/>
            <a:ext cx="2343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mysql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인 </a:t>
            </a:r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을 사용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1925" y="4515118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user </a:t>
            </a:r>
            <a:r>
              <a:rPr lang="ko-KR" altLang="en-US" sz="1200" dirty="0" smtClean="0"/>
              <a:t>테이블 </a:t>
            </a:r>
            <a:r>
              <a:rPr lang="en-US" altLang="ko-KR" sz="1200" dirty="0" smtClean="0"/>
              <a:t>select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72495" y="5234409"/>
            <a:ext cx="425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들은 </a:t>
            </a:r>
            <a:r>
              <a:rPr lang="en-US" altLang="ko-KR" sz="1200" dirty="0" smtClean="0"/>
              <a:t>localhost </a:t>
            </a:r>
            <a:r>
              <a:rPr lang="ko-KR" altLang="en-US" sz="1200" dirty="0" smtClean="0"/>
              <a:t>즉 내부 접속만 허용하겠다는 의미</a:t>
            </a:r>
            <a:endParaRPr lang="en-US" altLang="ko-KR" sz="1200" dirty="0"/>
          </a:p>
          <a:p>
            <a:r>
              <a:rPr lang="en-US" altLang="ko-KR" sz="1200" dirty="0" smtClean="0"/>
              <a:t>%</a:t>
            </a:r>
            <a:r>
              <a:rPr lang="ko-KR" altLang="en-US" sz="1200" dirty="0" smtClean="0"/>
              <a:t>를 이용해 </a:t>
            </a:r>
            <a:r>
              <a:rPr lang="ko-KR" altLang="en-US" sz="1200" dirty="0" err="1" smtClean="0"/>
              <a:t>웹서버와</a:t>
            </a:r>
            <a:r>
              <a:rPr lang="ko-KR" altLang="en-US" sz="1200" dirty="0" smtClean="0"/>
              <a:t> 같은 외부 접근도 허용해 주어야 함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40" y="4758406"/>
            <a:ext cx="5515745" cy="203863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31149" y="2410107"/>
            <a:ext cx="95930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발생 이유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프로그램에서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plugin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“caching_sha2_password＂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소화하지 못해서 발생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둘째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host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되어 있어 웹 서버와 같은 외부 접근이 허용되지 않음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0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6273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오류 발생시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mysql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모듈의 기본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사용법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:  mysql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과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Nodejs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의 연동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012901" y="1750239"/>
            <a:ext cx="11179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첫번째 방법으로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해결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plugin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수정 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39889" y="2209827"/>
            <a:ext cx="946438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mysql&gt; alter user 'root'@'</a:t>
            </a:r>
            <a:r>
              <a:rPr lang="en-US" altLang="ko-KR" sz="1400" dirty="0" err="1">
                <a:solidFill>
                  <a:schemeClr val="bg1"/>
                </a:solidFill>
              </a:rPr>
              <a:t>localhost</a:t>
            </a:r>
            <a:r>
              <a:rPr lang="en-US" altLang="ko-KR" sz="1400" dirty="0">
                <a:solidFill>
                  <a:schemeClr val="bg1"/>
                </a:solidFill>
              </a:rPr>
              <a:t>' </a:t>
            </a:r>
            <a:r>
              <a:rPr lang="en-US" altLang="ko-KR" sz="1400" dirty="0" smtClean="0">
                <a:solidFill>
                  <a:schemeClr val="bg1"/>
                </a:solidFill>
              </a:rPr>
              <a:t> identified </a:t>
            </a:r>
            <a:r>
              <a:rPr lang="en-US" altLang="ko-KR" sz="1400" dirty="0">
                <a:solidFill>
                  <a:schemeClr val="bg1"/>
                </a:solidFill>
              </a:rPr>
              <a:t>with </a:t>
            </a:r>
            <a:r>
              <a:rPr lang="en-US" altLang="ko-KR" sz="1400" dirty="0" err="1">
                <a:solidFill>
                  <a:schemeClr val="bg1"/>
                </a:solidFill>
              </a:rPr>
              <a:t>mysql_native_password</a:t>
            </a:r>
            <a:r>
              <a:rPr lang="en-US" altLang="ko-KR" sz="1400" dirty="0">
                <a:solidFill>
                  <a:schemeClr val="bg1"/>
                </a:solidFill>
              </a:rPr>
              <a:t> by 'root</a:t>
            </a:r>
            <a:r>
              <a:rPr lang="en-US" altLang="ko-KR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Query </a:t>
            </a:r>
            <a:r>
              <a:rPr lang="en-US" altLang="ko-KR" sz="1400" dirty="0">
                <a:solidFill>
                  <a:schemeClr val="bg1"/>
                </a:solidFill>
              </a:rPr>
              <a:t>OK, 0 rows affected (0.02 sec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mysql&gt; flush privileges</a:t>
            </a:r>
            <a:r>
              <a:rPr lang="en-US" altLang="ko-KR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Query OK, 0 rows affected (0.01 sec)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6524" y="3719825"/>
            <a:ext cx="11179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새로운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plug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수정하고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수정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root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통상적으로 사용하지 않으므로 새로운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암호를 갖는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생성하고 모든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접근 가능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05637" y="4453312"/>
            <a:ext cx="493042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mysql&gt; </a:t>
            </a:r>
            <a:r>
              <a:rPr lang="en-US" altLang="ko-KR" sz="1400" dirty="0">
                <a:solidFill>
                  <a:schemeClr val="bg1"/>
                </a:solidFill>
              </a:rPr>
              <a:t>create user 'nodejs'@'%' identified by 'nodejs';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Query OK, 0 rows affected (</a:t>
            </a:r>
            <a:r>
              <a:rPr lang="en-US" altLang="ko-KR" sz="1400" dirty="0" smtClean="0">
                <a:solidFill>
                  <a:schemeClr val="bg1"/>
                </a:solidFill>
              </a:rPr>
              <a:t>0.04 </a:t>
            </a:r>
            <a:r>
              <a:rPr lang="en-US" altLang="ko-KR" sz="1400" dirty="0">
                <a:solidFill>
                  <a:schemeClr val="bg1"/>
                </a:solidFill>
              </a:rPr>
              <a:t>sec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bg1"/>
                </a:solidFill>
              </a:rPr>
              <a:t>mysql</a:t>
            </a:r>
            <a:r>
              <a:rPr lang="en-US" altLang="ko-KR" sz="1400" dirty="0" smtClean="0">
                <a:solidFill>
                  <a:schemeClr val="bg1"/>
                </a:solidFill>
              </a:rPr>
              <a:t>&gt; select user, host, plugin from user;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37" y="5251475"/>
            <a:ext cx="4147439" cy="14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35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mysql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모듈의 기본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사용법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:  mysql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과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Nodejs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의 연동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37101" y="1356672"/>
            <a:ext cx="946438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mysql</a:t>
            </a:r>
            <a:r>
              <a:rPr lang="en-US" altLang="ko-KR" sz="1400" dirty="0">
                <a:solidFill>
                  <a:schemeClr val="bg1"/>
                </a:solidFill>
              </a:rPr>
              <a:t>&gt; grant all privileges on </a:t>
            </a:r>
            <a:r>
              <a:rPr lang="en-US" altLang="ko-KR" sz="1400" dirty="0" smtClean="0">
                <a:solidFill>
                  <a:schemeClr val="bg1"/>
                </a:solidFill>
              </a:rPr>
              <a:t>webdb2024.*  </a:t>
            </a:r>
            <a:r>
              <a:rPr lang="en-US" altLang="ko-KR" sz="1400" dirty="0">
                <a:solidFill>
                  <a:schemeClr val="bg1"/>
                </a:solidFill>
              </a:rPr>
              <a:t>TO 'nodejs</a:t>
            </a:r>
            <a:r>
              <a:rPr lang="en-US" altLang="ko-KR" sz="1400" dirty="0" smtClean="0">
                <a:solidFill>
                  <a:schemeClr val="bg1"/>
                </a:solidFill>
              </a:rPr>
              <a:t>'@'%';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Query </a:t>
            </a:r>
            <a:r>
              <a:rPr lang="en-US" altLang="ko-KR" sz="1400" dirty="0">
                <a:solidFill>
                  <a:schemeClr val="bg1"/>
                </a:solidFill>
              </a:rPr>
              <a:t>OK, 0 rows affected (</a:t>
            </a:r>
            <a:r>
              <a:rPr lang="en-US" altLang="ko-KR" sz="1400" dirty="0" smtClean="0">
                <a:solidFill>
                  <a:schemeClr val="bg1"/>
                </a:solidFill>
              </a:rPr>
              <a:t>0.01 </a:t>
            </a:r>
            <a:r>
              <a:rPr lang="en-US" altLang="ko-KR" sz="1400" dirty="0">
                <a:solidFill>
                  <a:schemeClr val="bg1"/>
                </a:solidFill>
              </a:rPr>
              <a:t>sec)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mysql&gt; flush privileges;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Query OK, 0 rows affected (0.01 sec)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4176" y="5276928"/>
            <a:ext cx="448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mysql Workbench</a:t>
            </a:r>
            <a:r>
              <a:rPr lang="ko-KR" altLang="en-US" sz="1400" dirty="0" smtClean="0"/>
              <a:t>에서도 </a:t>
            </a:r>
            <a:r>
              <a:rPr lang="en-US" altLang="ko-KR" sz="1400" dirty="0" smtClean="0"/>
              <a:t>nodejs</a:t>
            </a:r>
            <a:r>
              <a:rPr lang="ko-KR" altLang="en-US" sz="1400" dirty="0" smtClean="0"/>
              <a:t>로 다시 들어간다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6524" y="870086"/>
            <a:ext cx="11179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webdb2024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모든 권한을 부여하고 반영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7101" y="3496178"/>
            <a:ext cx="946438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mysql</a:t>
            </a:r>
            <a:r>
              <a:rPr lang="en-US" altLang="ko-KR" sz="1400" dirty="0">
                <a:solidFill>
                  <a:schemeClr val="bg1"/>
                </a:solidFill>
              </a:rPr>
              <a:t>&gt; alter user 'nodejs'@'%' identified with </a:t>
            </a:r>
            <a:r>
              <a:rPr lang="en-US" altLang="ko-KR" sz="1400" dirty="0" err="1">
                <a:solidFill>
                  <a:schemeClr val="bg1"/>
                </a:solidFill>
              </a:rPr>
              <a:t>mysql_native_password</a:t>
            </a:r>
            <a:r>
              <a:rPr lang="en-US" altLang="ko-KR" sz="1400" dirty="0">
                <a:solidFill>
                  <a:schemeClr val="bg1"/>
                </a:solidFill>
              </a:rPr>
              <a:t> by 'nodejs</a:t>
            </a:r>
            <a:r>
              <a:rPr lang="en-US" altLang="ko-KR" sz="1400" dirty="0" smtClean="0">
                <a:solidFill>
                  <a:schemeClr val="bg1"/>
                </a:solidFill>
              </a:rPr>
              <a:t>';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Query </a:t>
            </a:r>
            <a:r>
              <a:rPr lang="en-US" altLang="ko-KR" sz="1400" dirty="0">
                <a:solidFill>
                  <a:schemeClr val="bg1"/>
                </a:solidFill>
              </a:rPr>
              <a:t>OK, 0 rows affected (0.02 sec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mysql&gt; flush privileges</a:t>
            </a:r>
            <a:r>
              <a:rPr lang="en-US" altLang="ko-KR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Query OK, 0 rows affected (0.01 sec)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6524" y="3026049"/>
            <a:ext cx="11179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nodejs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plugin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수정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7273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CRUD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9956" y="1025595"/>
            <a:ext cx="9534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테이블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Read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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테이블을 데이터 베이스에서 읽어서 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HTML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에 그 내용을 보내줌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63077" y="2573125"/>
            <a:ext cx="1408922" cy="1595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WAS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프로그램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(main.js)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26220" y="1658208"/>
            <a:ext cx="1408922" cy="1595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MySQL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4562669" y="2573125"/>
            <a:ext cx="3063551" cy="347357"/>
          </a:xfrm>
          <a:prstGeom prst="bentConnector3">
            <a:avLst/>
          </a:prstGeom>
          <a:ln w="41275">
            <a:solidFill>
              <a:srgbClr val="B889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0671" y="2239864"/>
            <a:ext cx="21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① select * from topic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26435" y="4417027"/>
            <a:ext cx="1408922" cy="1595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ejs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10600" y="4417026"/>
            <a:ext cx="1408922" cy="1595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html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/>
          <p:nvPr/>
        </p:nvCxnSpPr>
        <p:spPr>
          <a:xfrm rot="10800000" flipV="1">
            <a:off x="4562670" y="2920481"/>
            <a:ext cx="3063551" cy="333261"/>
          </a:xfrm>
          <a:prstGeom prst="bentConnector3">
            <a:avLst>
              <a:gd name="adj1" fmla="val 42081"/>
            </a:avLst>
          </a:prstGeom>
          <a:ln w="41275">
            <a:solidFill>
              <a:srgbClr val="B889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8818" y="3232224"/>
            <a:ext cx="2109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② </a:t>
            </a:r>
            <a:r>
              <a:rPr lang="ko-KR" altLang="en-US" sz="1400" dirty="0" smtClean="0"/>
              <a:t>데이터 셋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우리 프로그램에서는 </a:t>
            </a:r>
            <a:r>
              <a:rPr lang="en-US" altLang="ko-KR" sz="1400" dirty="0" smtClean="0"/>
              <a:t>results.  </a:t>
            </a:r>
            <a:r>
              <a:rPr lang="ko-KR" altLang="en-US" sz="1400" dirty="0" err="1" smtClean="0"/>
              <a:t>변수명은</a:t>
            </a:r>
            <a:r>
              <a:rPr lang="ko-KR" altLang="en-US" sz="1400" dirty="0" smtClean="0"/>
              <a:t> 바뀔 수 있음</a:t>
            </a:r>
            <a:endParaRPr lang="ko-KR" altLang="en-US" sz="1400" dirty="0"/>
          </a:p>
        </p:txBody>
      </p:sp>
      <p:cxnSp>
        <p:nvCxnSpPr>
          <p:cNvPr id="37" name="꺾인 연결선 36"/>
          <p:cNvCxnSpPr>
            <a:stCxn id="21" idx="2"/>
          </p:cNvCxnSpPr>
          <p:nvPr/>
        </p:nvCxnSpPr>
        <p:spPr>
          <a:xfrm rot="16200000" flipH="1">
            <a:off x="4416754" y="3619443"/>
            <a:ext cx="860466" cy="1958899"/>
          </a:xfrm>
          <a:prstGeom prst="bentConnector2">
            <a:avLst/>
          </a:prstGeom>
          <a:ln w="41275">
            <a:solidFill>
              <a:srgbClr val="B889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4186" y="4699831"/>
            <a:ext cx="21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③ </a:t>
            </a:r>
            <a:r>
              <a:rPr lang="ko-KR" altLang="en-US" sz="1400" dirty="0" smtClean="0"/>
              <a:t>데이터 셋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7235357" y="5007608"/>
            <a:ext cx="1375243" cy="0"/>
          </a:xfrm>
          <a:prstGeom prst="straightConnector1">
            <a:avLst/>
          </a:prstGeom>
          <a:ln w="41275">
            <a:solidFill>
              <a:srgbClr val="B889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98738" y="4503107"/>
            <a:ext cx="121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④ HTML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문서생성</a:t>
            </a:r>
            <a:endParaRPr lang="ko-KR" altLang="en-US" sz="1400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1574987"/>
            <a:ext cx="5159187" cy="22862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99" y="2492533"/>
            <a:ext cx="1668925" cy="23624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398" y="3926355"/>
            <a:ext cx="2255715" cy="23624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253" y="4980698"/>
            <a:ext cx="1036410" cy="2057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1939" y="22398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C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83002" y="134718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3446" y="5987018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V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552" y="1027084"/>
            <a:ext cx="6171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* mysql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에서 데이터 베이스 생성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*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데이터베이스에서 테이블 생성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* node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에서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DB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로부터 데이터를 가져와서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ejs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에 넘겨주는 법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* module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화  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※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40511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주차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수업의 범위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웹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의 범위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7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94066" y="1469586"/>
            <a:ext cx="719620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'SELECT * FROM topic'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list:results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‘Welcome</a:t>
            </a:r>
            <a:r>
              <a:rPr lang="en-US" altLang="ko-KR" sz="12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render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'home'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});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'/favicon.ico'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writeHead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404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 </a:t>
            </a:r>
          </a:p>
          <a:p>
            <a:r>
              <a:rPr lang="en-US" altLang="ko-KR" sz="12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listen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()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'Example app listening on port 3000'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;</a:t>
            </a:r>
          </a:p>
          <a:p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3052" y="1469586"/>
            <a:ext cx="3652377" cy="29500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'express'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'views'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dirname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'/views'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 engine'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ejs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'mysql'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createConnection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host :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localhost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: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'nodejs'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password :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'nodejs'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 :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'webdb2023'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</a:t>
            </a:r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956" y="1025595"/>
            <a:ext cx="11737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main.js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93052" y="2609148"/>
            <a:ext cx="3419111" cy="144850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94067" y="1782105"/>
            <a:ext cx="4781330" cy="20154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27332" y="2080726"/>
            <a:ext cx="3115656" cy="3732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3756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 </a:t>
            </a:r>
            <a:r>
              <a:rPr lang="en-US" altLang="ko-KR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home.ejs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2" name="직사각형 1"/>
          <p:cNvSpPr/>
          <p:nvPr/>
        </p:nvSpPr>
        <p:spPr>
          <a:xfrm>
            <a:off x="1030996" y="1533426"/>
            <a:ext cx="6096000" cy="28931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WEB1 - </a:t>
            </a:r>
            <a:r>
              <a:rPr lang="en-US" altLang="ko-KR" sz="14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title %&gt;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"/"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"/author"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list %&gt;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7059" y="3475038"/>
            <a:ext cx="1441441" cy="2682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2921" y="4798609"/>
            <a:ext cx="741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화면에 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라고 만 출력 </a:t>
            </a:r>
            <a:r>
              <a:rPr lang="en-US" altLang="ko-KR" sz="1400" dirty="0" smtClean="0">
                <a:sym typeface="Wingdings" panose="05000000000000000000" pitchFamily="2" charset="2"/>
              </a:rPr>
              <a:t> results[0]</a:t>
            </a:r>
            <a:r>
              <a:rPr lang="ko-KR" altLang="en-US" sz="1400" dirty="0" smtClean="0">
                <a:sym typeface="Wingdings" panose="05000000000000000000" pitchFamily="2" charset="2"/>
              </a:rPr>
              <a:t>는 객체이기 때문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50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33393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제목으로 목록 만들기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26" y="1994399"/>
            <a:ext cx="5776461" cy="414563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66430" y="2399149"/>
            <a:ext cx="1160745" cy="2758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27175" y="2382631"/>
            <a:ext cx="287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① main  URL</a:t>
            </a:r>
            <a:r>
              <a:rPr lang="ko-KR" altLang="en-US" sz="1400" b="1" dirty="0" smtClean="0"/>
              <a:t>로 요청이 들어오면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505685" y="2952765"/>
            <a:ext cx="3599785" cy="27565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70849" y="2148287"/>
            <a:ext cx="2057127" cy="35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70849" y="19058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main.js</a:t>
            </a:r>
            <a:endParaRPr lang="ko-KR" altLang="en-US" sz="1400" b="1" dirty="0"/>
          </a:p>
        </p:txBody>
      </p:sp>
      <p:cxnSp>
        <p:nvCxnSpPr>
          <p:cNvPr id="20" name="꺾인 연결선 19"/>
          <p:cNvCxnSpPr/>
          <p:nvPr/>
        </p:nvCxnSpPr>
        <p:spPr>
          <a:xfrm>
            <a:off x="5622717" y="2551147"/>
            <a:ext cx="1884615" cy="277760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7304" y="2675019"/>
            <a:ext cx="174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app.get</a:t>
            </a:r>
            <a:r>
              <a:rPr lang="en-US" altLang="ko-KR" sz="1400" dirty="0" smtClean="0"/>
              <a:t>(‘/’, ~~~~)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9609249" y="2148287"/>
            <a:ext cx="2057127" cy="13227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689861" y="1887165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home.ejs</a:t>
            </a:r>
            <a:endParaRPr lang="ko-KR" altLang="en-US" sz="1400" b="1" dirty="0"/>
          </a:p>
        </p:txBody>
      </p:sp>
      <p:cxnSp>
        <p:nvCxnSpPr>
          <p:cNvPr id="28" name="꺾인 연결선 27"/>
          <p:cNvCxnSpPr/>
          <p:nvPr/>
        </p:nvCxnSpPr>
        <p:spPr>
          <a:xfrm flipV="1">
            <a:off x="8822606" y="2690408"/>
            <a:ext cx="812221" cy="13849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608992" y="4066505"/>
            <a:ext cx="2057127" cy="13227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689604" y="382404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html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>
            <a:stCxn id="25" idx="2"/>
            <a:endCxn id="30" idx="0"/>
          </p:cNvCxnSpPr>
          <p:nvPr/>
        </p:nvCxnSpPr>
        <p:spPr>
          <a:xfrm flipH="1">
            <a:off x="10637556" y="3470989"/>
            <a:ext cx="257" cy="595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1"/>
          </p:cNvCxnSpPr>
          <p:nvPr/>
        </p:nvCxnSpPr>
        <p:spPr>
          <a:xfrm flipH="1" flipV="1">
            <a:off x="4169912" y="4615912"/>
            <a:ext cx="5439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97304" y="2924812"/>
            <a:ext cx="1846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② /</a:t>
            </a:r>
            <a:r>
              <a:rPr lang="ko-KR" altLang="en-US" sz="1400" b="1" dirty="0" smtClean="0"/>
              <a:t>요청을 처리하는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get </a:t>
            </a:r>
            <a:r>
              <a:rPr lang="ko-KR" altLang="en-US" sz="1400" b="1" dirty="0" err="1" smtClean="0"/>
              <a:t>메소드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콜백함수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실행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689604" y="2240943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③ main.js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자료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를</a:t>
            </a:r>
            <a:r>
              <a:rPr lang="ko-KR" altLang="en-US" sz="1400" b="1" dirty="0" smtClean="0"/>
              <a:t> 받아 목록으로 만들어줌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665981" y="4223268"/>
            <a:ext cx="24881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④ </a:t>
            </a:r>
            <a:r>
              <a:rPr lang="en-US" altLang="ko-KR" sz="1400" b="1" dirty="0" err="1" smtClean="0"/>
              <a:t>home.ejs</a:t>
            </a:r>
            <a:r>
              <a:rPr lang="ko-KR" altLang="en-US" sz="1400" b="1" dirty="0" smtClean="0"/>
              <a:t>에서 완벽한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html </a:t>
            </a:r>
            <a:r>
              <a:rPr lang="ko-KR" altLang="en-US" sz="1400" b="1" dirty="0" smtClean="0"/>
              <a:t>생성</a:t>
            </a:r>
            <a:r>
              <a:rPr lang="en-US" altLang="ko-KR" sz="1400" b="1" dirty="0" smtClean="0"/>
              <a:t>.</a:t>
            </a:r>
          </a:p>
          <a:p>
            <a:r>
              <a:rPr lang="ko-KR" altLang="en-US" sz="1400" b="1" dirty="0" err="1" smtClean="0"/>
              <a:t>콜백함수</a:t>
            </a:r>
            <a:r>
              <a:rPr lang="ko-KR" altLang="en-US" sz="1400" b="1" dirty="0" smtClean="0"/>
              <a:t> 내부의 </a:t>
            </a:r>
            <a:r>
              <a:rPr lang="en-US" altLang="ko-KR" sz="1400" b="1" dirty="0" smtClean="0"/>
              <a:t>end </a:t>
            </a:r>
            <a:r>
              <a:rPr lang="ko-KR" altLang="en-US" sz="1400" b="1" dirty="0" err="1" smtClean="0"/>
              <a:t>메소드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가 클라이언트에게 보냄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07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59891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제목으로 목록 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ejs </a:t>
            </a:r>
            <a:r>
              <a:rPr lang="ko-KR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파일에서 목록 만들기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2" name="직사각형 1"/>
          <p:cNvSpPr/>
          <p:nvPr/>
        </p:nvSpPr>
        <p:spPr>
          <a:xfrm>
            <a:off x="529087" y="1709817"/>
            <a:ext cx="3976237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'express'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dirname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 engine'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ejs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'mysql'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createConnection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host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localhost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'nodejs'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password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'nodejs'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'webdb2023'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7625" y="3118438"/>
            <a:ext cx="8258175" cy="3323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'SELECT * FROM topic'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list:results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title: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'Welcome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render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'home'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})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});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'/favicon.ico'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writeHead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404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 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3000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() 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'Example app listening on port 3000'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464" y="145165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main.js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577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5989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제목으로 목록 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ejs </a:t>
            </a:r>
            <a:r>
              <a:rPr lang="ko-KR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파일에서 목록 만들기 </a:t>
            </a: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4464" y="145165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home.ejs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102604" y="1709817"/>
            <a:ext cx="548060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WEB1 -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title %&gt;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"/author"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while(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list.length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{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%&gt;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list[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].title %&gt;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1;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}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%&gt;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6056" y="1769202"/>
            <a:ext cx="450046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WEB1 - Welcome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"/author"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Node.js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6351668" y="3716516"/>
            <a:ext cx="438539" cy="410991"/>
          </a:xfrm>
          <a:prstGeom prst="rightArrow">
            <a:avLst/>
          </a:prstGeom>
          <a:solidFill>
            <a:srgbClr val="B889DB"/>
          </a:solidFill>
          <a:ln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14739" y="144429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html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034" y="3221065"/>
            <a:ext cx="2013197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712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제목으로 목록 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ejs </a:t>
            </a:r>
            <a:r>
              <a:rPr lang="ko-KR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파일에서 목록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– ejs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설명 </a:t>
            </a: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4464" y="145165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home.ejs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529086" y="1759427"/>
            <a:ext cx="5634233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WEB1 -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title %&gt;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"/author"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while(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list.length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{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%&gt;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list[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].title %&gt;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1;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}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%&gt;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2400" y="35528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3024" y="3752713"/>
            <a:ext cx="36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②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1470" y="1863184"/>
            <a:ext cx="584551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문법을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내에서 사용할 때는 </a:t>
            </a:r>
            <a:r>
              <a:rPr lang="en-US" altLang="ko-KR" sz="1400" dirty="0" smtClean="0"/>
              <a:t>&lt;% </a:t>
            </a:r>
            <a:r>
              <a:rPr lang="ko-KR" altLang="en-US" sz="1400" dirty="0" smtClean="0"/>
              <a:t>시작해서 </a:t>
            </a:r>
            <a:r>
              <a:rPr lang="en-US" altLang="ko-KR" sz="1400" dirty="0" smtClean="0"/>
              <a:t>%&gt; </a:t>
            </a:r>
            <a:r>
              <a:rPr lang="ko-KR" altLang="en-US" sz="1400" dirty="0" smtClean="0"/>
              <a:t>종료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template </a:t>
            </a:r>
            <a:r>
              <a:rPr lang="ko-KR" altLang="en-US" sz="1400" dirty="0" smtClean="0"/>
              <a:t>태그는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의 어느 위치에 와도 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문법에 따라 변수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선언하고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으로 초기화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</a:t>
            </a:r>
            <a:r>
              <a:rPr lang="en-US" altLang="ko-KR" sz="1400" dirty="0" smtClean="0"/>
              <a:t>main.js</a:t>
            </a:r>
            <a:r>
              <a:rPr lang="ko-KR" altLang="en-US" sz="1400" dirty="0" smtClean="0"/>
              <a:t>로부터 받은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객체에는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의 데이터 </a:t>
            </a:r>
            <a:r>
              <a:rPr lang="en-US" altLang="ko-KR" sz="1400" dirty="0" smtClean="0"/>
              <a:t>row </a:t>
            </a:r>
            <a:r>
              <a:rPr lang="ko-KR" altLang="en-US" sz="1400" dirty="0" smtClean="0"/>
              <a:t>들이 저장되어 </a:t>
            </a:r>
            <a:r>
              <a:rPr lang="ko-KR" altLang="en-US" sz="1400" dirty="0" err="1" smtClean="0"/>
              <a:t>있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고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들의 개수가 </a:t>
            </a:r>
            <a:r>
              <a:rPr lang="en-US" altLang="ko-KR" sz="1400" dirty="0" smtClean="0"/>
              <a:t>length </a:t>
            </a:r>
            <a:r>
              <a:rPr lang="ko-KR" altLang="en-US" sz="1400" dirty="0" smtClean="0"/>
              <a:t>멤버변수에 저장되어 있다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문법의 </a:t>
            </a:r>
            <a:r>
              <a:rPr lang="en-US" altLang="ko-KR" sz="1400" dirty="0" smtClean="0"/>
              <a:t>while </a:t>
            </a:r>
            <a:r>
              <a:rPr lang="ko-KR" altLang="en-US" sz="1400" dirty="0" smtClean="0"/>
              <a:t>문 시작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 smtClean="0"/>
              <a:t>③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다음에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문이 나와야 하기 때문에 </a:t>
            </a:r>
            <a:r>
              <a:rPr lang="en-US" altLang="ko-KR" sz="1400" dirty="0" smtClean="0"/>
              <a:t>template </a:t>
            </a:r>
            <a:r>
              <a:rPr lang="ko-KR" altLang="en-US" sz="1400" dirty="0" smtClean="0"/>
              <a:t>언어를 종료해야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그래서 </a:t>
            </a:r>
            <a:r>
              <a:rPr lang="en-US" altLang="ko-KR" sz="1400" dirty="0" smtClean="0"/>
              <a:t>%&gt;</a:t>
            </a:r>
            <a:r>
              <a:rPr lang="ko-KR" altLang="en-US" sz="1400" dirty="0" smtClean="0"/>
              <a:t>로 종료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ko-KR" sz="1400" dirty="0" smtClean="0"/>
              <a:t>④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목록을 만드는 </a:t>
            </a:r>
            <a:r>
              <a:rPr lang="en-US" altLang="ko-KR" sz="1400" dirty="0" smtClean="0"/>
              <a:t>li 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. li </a:t>
            </a:r>
            <a:r>
              <a:rPr lang="ko-KR" altLang="en-US" sz="1400" dirty="0" smtClean="0"/>
              <a:t>태그가 </a:t>
            </a:r>
            <a:r>
              <a:rPr lang="en-US" altLang="ko-KR" sz="1400" dirty="0" smtClean="0"/>
              <a:t>topic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row </a:t>
            </a:r>
            <a:r>
              <a:rPr lang="ko-KR" altLang="en-US" sz="1400" dirty="0" smtClean="0"/>
              <a:t>개수 만큼 생성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&lt;%=  %&gt;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main.js</a:t>
            </a:r>
            <a:r>
              <a:rPr lang="ko-KR" altLang="en-US" sz="1400" dirty="0" smtClean="0"/>
              <a:t>에서 받은 변수의 내용을 출력한다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list[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번째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이고  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tiltle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title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또는 필드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의미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82159" y="41315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9118" y="42956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④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712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제목으로 목록 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ejs </a:t>
            </a:r>
            <a:r>
              <a:rPr lang="ko-KR" alt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파일에서 목록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– ejs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설명 </a:t>
            </a: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4464" y="145165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home.ejs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529087" y="1759427"/>
            <a:ext cx="5479828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WEB1 -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title %&gt;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"/author"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"1"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while(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list.length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{  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%&gt;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"#"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list[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].title %&gt;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+= 1;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}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%&gt;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1470" y="1863184"/>
            <a:ext cx="58496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⑤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문장 뒤에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문법이 </a:t>
            </a:r>
            <a:r>
              <a:rPr lang="ko-KR" altLang="en-US" sz="1400" dirty="0" smtClean="0"/>
              <a:t>필요하여 </a:t>
            </a:r>
            <a:r>
              <a:rPr lang="en-US" altLang="ko-KR" sz="1400" dirty="0" smtClean="0"/>
              <a:t>&lt;%</a:t>
            </a:r>
            <a:r>
              <a:rPr lang="ko-KR" altLang="en-US" sz="1400" dirty="0" smtClean="0"/>
              <a:t>로 시작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⑥ </a:t>
            </a:r>
            <a:r>
              <a:rPr lang="en-US" altLang="ko-KR" sz="1400" dirty="0" smtClean="0"/>
              <a:t>while </a:t>
            </a:r>
            <a:r>
              <a:rPr lang="ko-KR" altLang="en-US" sz="1400" dirty="0" smtClean="0"/>
              <a:t>문에서 반복 종료를 위해 사용되는 변수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의 값을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증가한다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while </a:t>
            </a:r>
            <a:r>
              <a:rPr lang="ko-KR" altLang="en-US" sz="1400" dirty="0" smtClean="0"/>
              <a:t>문의 끝을 의미하는 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이 필요하다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⑦</a:t>
            </a:r>
            <a:r>
              <a:rPr lang="en-US" altLang="ko-KR" sz="1400" dirty="0" smtClean="0"/>
              <a:t> template </a:t>
            </a:r>
            <a:r>
              <a:rPr lang="ko-KR" altLang="en-US" sz="1400" dirty="0" smtClean="0"/>
              <a:t>언어의 끝을 알리는 </a:t>
            </a:r>
            <a:r>
              <a:rPr lang="en-US" altLang="ko-KR" sz="1400" dirty="0" smtClean="0"/>
              <a:t>%&gt; 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※ template </a:t>
            </a:r>
            <a:r>
              <a:rPr lang="ko-KR" altLang="en-US" sz="1400" dirty="0" smtClean="0"/>
              <a:t>언어와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문장은 섞어서 사용 가능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03359" y="44759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8735" y="46780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3359" y="50914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⑦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6372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제목으로 목록 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node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파일에서 목록 만들기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3" name="직사각형 2"/>
          <p:cNvSpPr/>
          <p:nvPr/>
        </p:nvSpPr>
        <p:spPr>
          <a:xfrm>
            <a:off x="882940" y="1890121"/>
            <a:ext cx="5256603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WEB1 - </a:t>
            </a:r>
            <a:r>
              <a:rPr lang="en-US" altLang="ko-KR" sz="1400" dirty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%= title %&gt;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"/"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"/author"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author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 smtClean="0">
                <a:solidFill>
                  <a:srgbClr val="F4474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%-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 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%&gt; </a:t>
            </a:r>
            <a:r>
              <a:rPr lang="en-US" altLang="ko-KR" sz="1400" b="1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①</a:t>
            </a:r>
            <a:endParaRPr lang="en-US" altLang="ko-KR" sz="1400" b="1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694" y="1582344"/>
            <a:ext cx="16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home.ejs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63478" y="1993812"/>
            <a:ext cx="55114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① &lt;%-    %&gt;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main.js</a:t>
            </a:r>
            <a:r>
              <a:rPr lang="ko-KR" altLang="en-US" sz="1400" dirty="0" smtClean="0"/>
              <a:t>에서 넘어오는 </a:t>
            </a:r>
            <a:r>
              <a:rPr lang="en-US" altLang="ko-KR" sz="1400" dirty="0" smtClean="0"/>
              <a:t>list </a:t>
            </a:r>
            <a:r>
              <a:rPr lang="ko-KR" altLang="en-US" sz="1400" dirty="0" smtClean="0"/>
              <a:t>변수의 내용에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이 포함되어 있고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그 </a:t>
            </a:r>
            <a:r>
              <a:rPr lang="en-US" altLang="ko-KR" sz="1400" dirty="0" smtClean="0"/>
              <a:t>html</a:t>
            </a:r>
            <a:r>
              <a:rPr lang="ko-KR" altLang="en-US" sz="1400" dirty="0" smtClean="0"/>
              <a:t>을 문자열이 아닌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문장으로 번역하여 출력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00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6372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3.  topic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제목으로 목록 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node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파일에서 목록 만들기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2379" y="1594392"/>
            <a:ext cx="5008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main.js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‘/’ </a:t>
            </a:r>
            <a:r>
              <a:rPr lang="ko-KR" altLang="en-US" sz="1400" b="1" dirty="0" smtClean="0"/>
              <a:t>요청에 대한 </a:t>
            </a:r>
            <a:r>
              <a:rPr lang="ko-KR" altLang="en-US" sz="1400" b="1" dirty="0" err="1" smtClean="0"/>
              <a:t>콜백함수</a:t>
            </a:r>
            <a:r>
              <a:rPr lang="ko-KR" altLang="en-US" sz="1400" b="1" dirty="0" smtClean="0"/>
              <a:t> 수정</a:t>
            </a:r>
            <a:endParaRPr lang="ko-KR" altLang="en-US" sz="1400" b="1" dirty="0"/>
          </a:p>
        </p:txBody>
      </p:sp>
      <p:sp>
        <p:nvSpPr>
          <p:cNvPr id="2" name="직사각형 1"/>
          <p:cNvSpPr/>
          <p:nvPr/>
        </p:nvSpPr>
        <p:spPr>
          <a:xfrm>
            <a:off x="322378" y="1922264"/>
            <a:ext cx="6992821" cy="40403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altLang="ko-KR" sz="12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'SELECT * FROM topic'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여기서부터 추가된 내용 *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'&lt;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type="1"&gt;'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`&lt;li&gt;&lt;a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&lt;/a&gt;&lt;/li&gt;`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'&lt;/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추가된 내용 끝 *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  </a:t>
            </a: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list:lists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아니라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넘겨줌  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title: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'Welcome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render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'home'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});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3339" y="266394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1239" y="28330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②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8986" y="32109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016" y="33776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④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1267" y="37409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5200" y="1863184"/>
            <a:ext cx="49217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</a:t>
            </a:r>
            <a:r>
              <a:rPr lang="en-US" altLang="ko-KR" sz="1400" dirty="0" smtClean="0"/>
              <a:t>lists </a:t>
            </a:r>
            <a:r>
              <a:rPr lang="ko-KR" altLang="en-US" sz="1400" dirty="0" smtClean="0"/>
              <a:t>변수를 선언하고 목록 생성에 필요한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태그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를 저장한다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</a:t>
            </a:r>
            <a:r>
              <a:rPr lang="en-US" altLang="ko-KR" sz="1400" dirty="0" smtClean="0"/>
              <a:t>while </a:t>
            </a:r>
            <a:r>
              <a:rPr lang="ko-KR" altLang="en-US" sz="1400" dirty="0" smtClean="0"/>
              <a:t>종료에 필요한 변수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초기화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ko-KR" sz="1400" dirty="0" smtClean="0"/>
              <a:t>③</a:t>
            </a:r>
            <a:r>
              <a:rPr lang="en-US" altLang="ko-KR" sz="1400" dirty="0" smtClean="0"/>
              <a:t> lists </a:t>
            </a:r>
            <a:r>
              <a:rPr lang="ko-KR" altLang="en-US" sz="1400" dirty="0" smtClean="0"/>
              <a:t>변수에 </a:t>
            </a:r>
            <a:r>
              <a:rPr lang="en-US" altLang="ko-KR" sz="1400" dirty="0" smtClean="0"/>
              <a:t>&lt;li&gt; </a:t>
            </a:r>
            <a:r>
              <a:rPr lang="ko-KR" altLang="en-US" sz="1400" dirty="0" smtClean="0"/>
              <a:t>태그를 </a:t>
            </a:r>
            <a:r>
              <a:rPr lang="en-US" altLang="ko-KR" sz="1400" dirty="0" smtClean="0"/>
              <a:t>topic </a:t>
            </a:r>
            <a:r>
              <a:rPr lang="ko-KR" altLang="en-US" sz="1400" dirty="0" smtClean="0"/>
              <a:t>테이블의 </a:t>
            </a:r>
            <a:r>
              <a:rPr lang="en-US" altLang="ko-KR" sz="1400" dirty="0" smtClean="0"/>
              <a:t>row</a:t>
            </a:r>
            <a:r>
              <a:rPr lang="ko-KR" altLang="en-US" sz="1400" dirty="0" smtClean="0"/>
              <a:t>의 개수만큼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추가한다</a:t>
            </a:r>
            <a:r>
              <a:rPr lang="en-US" altLang="ko-KR" sz="1400" dirty="0" smtClean="0"/>
              <a:t>. ${}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백틱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문자열 내부에 </a:t>
            </a:r>
            <a:r>
              <a:rPr lang="ko-KR" altLang="en-US" sz="1400" dirty="0" smtClean="0"/>
              <a:t>변수 사용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results[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topic </a:t>
            </a:r>
            <a:r>
              <a:rPr lang="ko-KR" altLang="en-US" sz="1400" dirty="0" smtClean="0"/>
              <a:t>테이블의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번째 </a:t>
            </a:r>
            <a:r>
              <a:rPr lang="en-US" altLang="ko-KR" sz="1400" dirty="0" smtClean="0"/>
              <a:t>row.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tiltle</a:t>
            </a:r>
            <a:r>
              <a:rPr lang="ko-KR" altLang="en-US" sz="1400" dirty="0"/>
              <a:t>은 </a:t>
            </a:r>
            <a:r>
              <a:rPr lang="en-US" altLang="ko-KR" sz="1400" dirty="0"/>
              <a:t>title </a:t>
            </a:r>
            <a:r>
              <a:rPr lang="ko-KR" altLang="en-US" sz="1400" dirty="0" smtClean="0"/>
              <a:t>속성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 err="1"/>
              <a:t>컬럼</a:t>
            </a:r>
            <a:r>
              <a:rPr lang="ko-KR" altLang="en-US" sz="1400" dirty="0"/>
              <a:t> 또는 필드</a:t>
            </a:r>
            <a:r>
              <a:rPr lang="en-US" altLang="ko-KR" sz="1400" dirty="0"/>
              <a:t>)</a:t>
            </a:r>
            <a:r>
              <a:rPr lang="ko-KR" altLang="en-US" sz="1400" dirty="0"/>
              <a:t>을 의미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ko-KR" sz="1400" dirty="0" smtClean="0"/>
              <a:t>④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while </a:t>
            </a:r>
            <a:r>
              <a:rPr lang="ko-KR" altLang="en-US" sz="1400" dirty="0"/>
              <a:t>문에서 반복 종료를 위해 사용되는 변수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값을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증가한다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ko-KR" sz="1400" dirty="0" smtClean="0"/>
              <a:t>⑤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ol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종료 태그를 추가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⑥ results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문장인 </a:t>
            </a:r>
            <a:r>
              <a:rPr lang="en-US" altLang="ko-KR" sz="1400" dirty="0" smtClean="0"/>
              <a:t>lists</a:t>
            </a:r>
            <a:r>
              <a:rPr lang="ko-KR" altLang="en-US" sz="1400" dirty="0" smtClean="0"/>
              <a:t>를 넘겨줌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140827" y="41058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 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모듈화 하기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65714" y="27687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8011" y="34014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227" y="44762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9025" y="1533426"/>
            <a:ext cx="95238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</a:t>
            </a:r>
            <a:r>
              <a:rPr lang="en-US" altLang="ko-KR" sz="1400" dirty="0" smtClean="0"/>
              <a:t>home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lib </a:t>
            </a:r>
            <a:r>
              <a:rPr lang="ko-KR" altLang="en-US" sz="1400" dirty="0" smtClean="0"/>
              <a:t>폴더를 생성한다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데이터 베이스 부분을 모듈로 옮긴다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app.get</a:t>
            </a:r>
            <a:r>
              <a:rPr lang="en-US" altLang="ko-KR" sz="1400" dirty="0" smtClean="0"/>
              <a:t>(‘/’,~~~) 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콜백함수의</a:t>
            </a:r>
            <a:r>
              <a:rPr lang="ko-KR" altLang="en-US" sz="1400" dirty="0" smtClean="0"/>
              <a:t> 내용을 모듈로 옮긴다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모듈에 옮길 때는 객체화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29087" y="1515459"/>
            <a:ext cx="9160774" cy="43424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odd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}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'./01-02-var'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reuqire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외부 모듈을 객체로 반환 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mtest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'./01-02-var'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checkOddOrEven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odd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checkOddOrEven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checkOddOrEven2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mtest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odd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mtest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checkOddOrEven2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372" y="6009794"/>
            <a:ext cx="4136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 smtClean="0"/>
              <a:t>모듈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특정한 기능을 하는 함수나 변수들의 집합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388629" y="4836869"/>
            <a:ext cx="7503075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odd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홀수입니다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짝수입니다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exports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 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//module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객체의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exports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속성에 외부에 </a:t>
            </a:r>
            <a:r>
              <a:rPr lang="ko-KR" altLang="en-US" sz="14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사용가능하게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할 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odd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           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또는 함수를 객체 형태로 전달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even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52289" y="4610049"/>
            <a:ext cx="1118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01-02-var.js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817296" y="1206072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01-02-func.js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18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744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 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9956" y="1025595"/>
            <a:ext cx="3520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mysql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작업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– DB,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테이블생성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                          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자료 입력</a:t>
            </a: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11" y="869320"/>
            <a:ext cx="3269263" cy="5768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83355" y="2799324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① 명령 프롬프트 들어가기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66" y="2128802"/>
            <a:ext cx="3901778" cy="2438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874" y="1533294"/>
            <a:ext cx="422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② 명령 프롬프트 화면에서 </a:t>
            </a:r>
            <a:r>
              <a:rPr lang="en-US" altLang="ko-KR" sz="1400" dirty="0" smtClean="0"/>
              <a:t>mysql.exe </a:t>
            </a:r>
            <a:r>
              <a:rPr lang="ko-KR" altLang="en-US" sz="1400" dirty="0" smtClean="0"/>
              <a:t>파일이 있는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디렉토리로</a:t>
            </a:r>
            <a:r>
              <a:rPr lang="ko-KR" altLang="en-US" sz="1400" dirty="0" smtClean="0"/>
              <a:t> 들어가기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16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 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모듈화 하기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65714" y="27687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227" y="44762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9025" y="1533426"/>
            <a:ext cx="95238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</a:t>
            </a:r>
            <a:r>
              <a:rPr lang="en-US" altLang="ko-KR" sz="1400" dirty="0" smtClean="0"/>
              <a:t>home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lib </a:t>
            </a:r>
            <a:r>
              <a:rPr lang="ko-KR" altLang="en-US" sz="1400" dirty="0" smtClean="0"/>
              <a:t>폴더를 생성한다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데이터 베이스 부분을 모듈로 옮긴다</a:t>
            </a:r>
            <a:r>
              <a:rPr lang="en-US" altLang="ko-KR" sz="1400" dirty="0" smtClean="0"/>
              <a:t>. main.js</a:t>
            </a:r>
            <a:r>
              <a:rPr lang="ko-KR" altLang="en-US" sz="1400" dirty="0" smtClean="0"/>
              <a:t>에서는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모듈을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00385" y="2458048"/>
            <a:ext cx="3605084" cy="22092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'mysql'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mysql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createConnection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host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localhost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'nodejs'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password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'nodejs'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database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'webdb2023'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385" y="219188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./lib/db.js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3083891" y="4894890"/>
            <a:ext cx="9108109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'express'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dirname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 engine'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'ejs'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'./lib/db'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DB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관련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line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들을 삭제하고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모듈을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하는 코드추가</a:t>
            </a:r>
            <a:endParaRPr lang="ko-KR" altLang="en-US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83891" y="461816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main.js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198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 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모듈화 하기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18011" y="34014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227" y="44762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9025" y="1533426"/>
            <a:ext cx="9523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③ topic.js </a:t>
            </a:r>
            <a:r>
              <a:rPr lang="ko-KR" altLang="en-US" sz="1400" dirty="0" smtClean="0"/>
              <a:t>파일을 생성한다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④ </a:t>
            </a:r>
            <a:r>
              <a:rPr lang="en-US" altLang="ko-KR" sz="1400" dirty="0" err="1" smtClean="0"/>
              <a:t>app.get</a:t>
            </a:r>
            <a:r>
              <a:rPr lang="en-US" altLang="ko-KR" sz="1400" dirty="0" smtClean="0"/>
              <a:t>(‘/’,~~~) 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콜백함수의</a:t>
            </a:r>
            <a:r>
              <a:rPr lang="ko-KR" altLang="en-US" sz="1400" dirty="0" smtClean="0"/>
              <a:t> 내용을 모듈로 옮긴다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모듈에 옮길 때는 객체화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622011" y="2489740"/>
            <a:ext cx="6096000" cy="436826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altLang="ko-KR" sz="12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'SELECT * FROM topic'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//connection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이었던 변수를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수정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여기서부터 추가된 내용 *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'&lt;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type="1"&gt;'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`&lt;li&gt;&lt;a 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&lt;/a&gt;&lt;/li&gt;`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'&lt;/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추가된 내용 끝 *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  </a:t>
            </a: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list:lists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아니라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넘겨줌</a:t>
            </a:r>
            <a:endParaRPr lang="ko-KR" altLang="en-US" sz="12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title:</a:t>
            </a:r>
            <a:r>
              <a:rPr lang="en-US" altLang="ko-KR" sz="12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'Welcome-db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생성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render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'home'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})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});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2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  <a:endParaRPr lang="en-US" altLang="ko-KR" sz="12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011" y="218196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main.js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709956" y="2858944"/>
            <a:ext cx="5910473" cy="35799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17" idx="3"/>
          </p:cNvCxnSpPr>
          <p:nvPr/>
        </p:nvCxnSpPr>
        <p:spPr>
          <a:xfrm>
            <a:off x="6620429" y="3517641"/>
            <a:ext cx="461784" cy="0"/>
          </a:xfrm>
          <a:prstGeom prst="straightConnector1">
            <a:avLst/>
          </a:prstGeom>
          <a:ln w="31750">
            <a:solidFill>
              <a:srgbClr val="B889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2213" y="2701295"/>
            <a:ext cx="3280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이부분의</a:t>
            </a:r>
            <a:r>
              <a:rPr lang="ko-KR" altLang="en-US" sz="1400" dirty="0" smtClean="0"/>
              <a:t> 내용을 멤버 </a:t>
            </a:r>
            <a:r>
              <a:rPr lang="ko-KR" altLang="en-US" sz="1400" dirty="0" smtClean="0"/>
              <a:t>함수</a:t>
            </a:r>
            <a:r>
              <a:rPr lang="ko-KR" altLang="en-US" sz="1400" dirty="0" smtClean="0"/>
              <a:t>화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하기 위해 모듈로 옮긴다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</a:t>
            </a:r>
            <a:r>
              <a:rPr lang="ko-KR" altLang="en-US" sz="1400" dirty="0" smtClean="0"/>
              <a:t>부분에는 모듈의 객체에 있는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호출하는 코드를 추가한다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32779" y="4409455"/>
            <a:ext cx="436517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4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lib</a:t>
            </a:r>
            <a:r>
              <a:rPr lang="en-US" altLang="ko-KR" sz="1400" dirty="0" smtClean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400" dirty="0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endParaRPr lang="en-US" altLang="ko-KR" sz="1400" dirty="0" smtClean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모듈을 추가한다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2780" y="4407802"/>
            <a:ext cx="3040224" cy="2799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66046" y="5465272"/>
            <a:ext cx="1864566" cy="3748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 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모듈화 하기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18011" y="34014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227" y="44762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9025" y="1533426"/>
            <a:ext cx="952385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⑤  </a:t>
            </a:r>
            <a:r>
              <a:rPr lang="ko-KR" altLang="en-US" sz="1400" dirty="0" smtClean="0"/>
              <a:t>모듈 내부 형태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51640" y="2590258"/>
            <a:ext cx="3272785" cy="14578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멤버변수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멤버함수</a:t>
            </a:r>
            <a:r>
              <a:rPr lang="ko-KR" altLang="en-US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 ) 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 },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exports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1640" y="2106827"/>
            <a:ext cx="291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객체변수를 먼저 정의하고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module.exports</a:t>
            </a:r>
            <a:r>
              <a:rPr lang="ko-KR" altLang="en-US" sz="1400" dirty="0" smtClean="0"/>
              <a:t>에 객체변수 저장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83507" y="2714742"/>
            <a:ext cx="3315478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exports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멤버변수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멤버함수</a:t>
            </a:r>
            <a:r>
              <a:rPr lang="ko-KR" altLang="en-US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 ) 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 },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24524" y="2223825"/>
            <a:ext cx="329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객체를 </a:t>
            </a:r>
            <a:r>
              <a:rPr lang="en-US" altLang="ko-KR" sz="1400" dirty="0" err="1" smtClean="0"/>
              <a:t>module.exports</a:t>
            </a:r>
            <a:r>
              <a:rPr lang="ko-KR" altLang="en-US" sz="1400" dirty="0" smtClean="0"/>
              <a:t>에 바로 저장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307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 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모듈화 하기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18011" y="34014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227" y="44762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9917" y="1120471"/>
            <a:ext cx="9523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⑥  </a:t>
            </a:r>
            <a:r>
              <a:rPr lang="en-US" altLang="ko-KR" sz="1400" dirty="0" err="1" smtClean="0"/>
              <a:t>module.exports</a:t>
            </a:r>
            <a:r>
              <a:rPr lang="ko-KR" altLang="en-US" sz="1400" dirty="0" smtClean="0"/>
              <a:t>에 객체를 바로 저장하는 방법으로 </a:t>
            </a:r>
            <a:r>
              <a:rPr lang="en-US" altLang="ko-KR" sz="1400" dirty="0" smtClean="0"/>
              <a:t>topic </a:t>
            </a:r>
            <a:r>
              <a:rPr lang="ko-KR" altLang="en-US" sz="1400" dirty="0" smtClean="0"/>
              <a:t>모듈 작성</a:t>
            </a:r>
            <a:endParaRPr lang="en-US" altLang="ko-KR" sz="14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47192" y="1594345"/>
            <a:ext cx="10382833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'./db'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exports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'SELECT * FROM topic'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 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//connection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이었던 변수를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수정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여기서부터 추가된 내용 *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'&lt;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type="1"&gt;'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`&lt;li&gt;&lt;a 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results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].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&lt;/a&gt;&lt;/li&gt;`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}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'&lt;/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추가된 내용 끝 *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   </a:t>
            </a: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list:lists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results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아니라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lists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넘겨줌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             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title:</a:t>
            </a:r>
            <a:r>
              <a:rPr lang="en-US" altLang="ko-KR" sz="14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'Welcome-db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 생성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render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'home'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context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})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});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4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741" y="1296116"/>
            <a:ext cx="120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./lib/topic.js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776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7299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4. 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모듈화 하기 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69225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18011" y="34014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227" y="44762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9917" y="1120471"/>
            <a:ext cx="9523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⑥  </a:t>
            </a:r>
            <a:r>
              <a:rPr lang="en-US" altLang="ko-KR" sz="1400" dirty="0" err="1" smtClean="0"/>
              <a:t>module.exports</a:t>
            </a:r>
            <a:r>
              <a:rPr lang="ko-KR" altLang="en-US" sz="1400" dirty="0" smtClean="0"/>
              <a:t>에 객체를 바로 저장하는 방법으로 </a:t>
            </a:r>
            <a:r>
              <a:rPr lang="en-US" altLang="ko-KR" sz="1400" dirty="0" smtClean="0"/>
              <a:t>topic </a:t>
            </a:r>
            <a:r>
              <a:rPr lang="ko-KR" altLang="en-US" sz="1400" dirty="0" smtClean="0"/>
              <a:t>모듈 작성</a:t>
            </a:r>
            <a:endParaRPr lang="en-US" altLang="ko-KR" sz="14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45985" y="2112832"/>
            <a:ext cx="9498239" cy="35640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'express'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dirname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 engine'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'ejs'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'./lib/db'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DB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관련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line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들을 삭제하고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모듈을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하는 코드추가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'./lib/topic'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topic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모듈을 추가한다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'/favicon.ico'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writeHead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404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 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3000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() 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'Example app listening on port 3000'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9897" y="180505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main.js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93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60260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link  </a:t>
            </a:r>
            <a:r>
              <a:rPr lang="ko-KR" altLang="en-US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만들기 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– </a:t>
            </a:r>
            <a:r>
              <a:rPr lang="ko-KR" altLang="en-US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세부 내용 </a:t>
            </a:r>
            <a:r>
              <a:rPr lang="en-US" altLang="ko-KR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descrpt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ko-KR" altLang="en-US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필드를  보여주는 기능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805098"/>
            <a:chOff x="255622" y="171579"/>
            <a:chExt cx="11098178" cy="80509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05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80430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mysql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모듈을 이용한 홈페이지 구현 </a:t>
              </a:r>
              <a:r>
                <a:rPr lang="en-US" altLang="ko-KR" sz="2000" b="1" dirty="0">
                  <a:solidFill>
                    <a:schemeClr val="accent6">
                      <a:lumMod val="50000"/>
                    </a:schemeClr>
                  </a:solidFill>
                </a:rPr>
                <a:t>– topic </a:t>
              </a:r>
              <a:r>
                <a:rPr lang="ko-KR" altLang="en-US" sz="2000" b="1">
                  <a:solidFill>
                    <a:schemeClr val="accent6">
                      <a:lumMod val="50000"/>
                    </a:schemeClr>
                  </a:solidFill>
                </a:rPr>
                <a:t>테이블의 </a:t>
              </a:r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R - </a:t>
              </a:r>
              <a:r>
                <a:rPr lang="ko-KR" altLang="en-US" sz="2000" b="1" smtClean="0">
                  <a:solidFill>
                    <a:schemeClr val="accent6">
                      <a:lumMod val="50000"/>
                    </a:schemeClr>
                  </a:solidFill>
                </a:rPr>
                <a:t>상세보기 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689861" y="152656"/>
            <a:ext cx="2200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+ 03 Express  </a:t>
            </a:r>
            <a:endParaRPr lang="ko-KR" altLang="en-US" sz="13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65714" y="27687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5714" y="29568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②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18011" y="34014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③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9791" y="36237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④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6517" y="40673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6227" y="44762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58477" y="2112833"/>
            <a:ext cx="9631589" cy="4383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'express'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express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dirname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'/views'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'view engine'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'ejs'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'./lib/db'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DB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관련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line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들을 삭제하고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모듈을 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하는 코드추가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require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'./lib/topic'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 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topic </a:t>
            </a:r>
            <a:r>
              <a:rPr lang="ko-KR" altLang="en-US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모듈을 추가한다</a:t>
            </a:r>
            <a:r>
              <a:rPr lang="en-US" altLang="ko-KR" sz="14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'/:id'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topic</a:t>
            </a:r>
            <a:r>
              <a:rPr lang="en-US" altLang="ko-KR" sz="14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 smtClean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 err="1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'/favicon.ico'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writeHead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404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 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  <a:r>
              <a:rPr lang="en-US" altLang="ko-KR" sz="1400" dirty="0" err="1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listen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3000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() </a:t>
            </a:r>
            <a:r>
              <a:rPr lang="en-US" altLang="ko-KR" sz="14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'Example app listening on port 3000'</a:t>
            </a:r>
            <a:r>
              <a:rPr lang="en-US" altLang="ko-KR" sz="1400" dirty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 </a:t>
            </a:r>
            <a:r>
              <a:rPr lang="en-US" altLang="ko-KR" sz="1400" dirty="0" smtClean="0">
                <a:solidFill>
                  <a:srgbClr val="CCCCC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9897" y="180505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main.js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10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563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mysql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작업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65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83890" y="1576027"/>
            <a:ext cx="848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③ 명령 프롬프트 화면에서 </a:t>
            </a:r>
            <a:r>
              <a:rPr lang="en-US" altLang="ko-KR" sz="1400" dirty="0" smtClean="0"/>
              <a:t>mysql.exe </a:t>
            </a:r>
            <a:r>
              <a:rPr lang="ko-KR" altLang="en-US" sz="1400" dirty="0" smtClean="0"/>
              <a:t>파일이 있는 디렉토리로 들어가기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– u root  : user id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root</a:t>
            </a:r>
            <a:r>
              <a:rPr lang="ko-KR" altLang="en-US" sz="1400" dirty="0" smtClean="0"/>
              <a:t>로 로그인 하겠다는 의미 </a:t>
            </a:r>
            <a:r>
              <a:rPr lang="en-US" altLang="ko-KR" sz="1400" dirty="0" smtClean="0"/>
              <a:t>, - p : password</a:t>
            </a:r>
            <a:r>
              <a:rPr lang="ko-KR" altLang="en-US" sz="1400" dirty="0" smtClean="0"/>
              <a:t>는 입력 안했기 때문에 질의 함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3890" y="2957552"/>
            <a:ext cx="7203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④ </a:t>
            </a:r>
            <a:r>
              <a:rPr lang="en-US" altLang="ko-KR" sz="1400" dirty="0" smtClean="0"/>
              <a:t>password </a:t>
            </a:r>
            <a:r>
              <a:rPr lang="ko-KR" altLang="en-US" sz="1400" dirty="0" smtClean="0"/>
              <a:t>물어보면 입력하기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설치 시 </a:t>
            </a:r>
            <a:r>
              <a:rPr lang="en-US" altLang="ko-KR" sz="1400" dirty="0" smtClean="0"/>
              <a:t>root</a:t>
            </a:r>
            <a:r>
              <a:rPr lang="ko-KR" altLang="en-US" sz="1400" dirty="0" smtClean="0"/>
              <a:t>에 대해 입력했던 </a:t>
            </a:r>
            <a:r>
              <a:rPr lang="en-US" altLang="ko-KR" sz="1400" dirty="0" smtClean="0"/>
              <a:t>password</a:t>
            </a:r>
            <a:r>
              <a:rPr lang="ko-KR" altLang="en-US" sz="1400" dirty="0" smtClean="0"/>
              <a:t>를 입력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88304" y="4379744"/>
            <a:ext cx="560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⑤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prompt  : GUI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Workbench</a:t>
            </a:r>
            <a:r>
              <a:rPr lang="ko-KR" altLang="en-US" sz="1400" dirty="0" smtClean="0"/>
              <a:t>를 사용하지 않고도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6" name="직사각형 5"/>
          <p:cNvSpPr/>
          <p:nvPr/>
        </p:nvSpPr>
        <p:spPr>
          <a:xfrm>
            <a:off x="1468592" y="2223590"/>
            <a:ext cx="6096000" cy="30777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C:\Program Files\MySQL\MySQL Server 8.0\</a:t>
            </a:r>
            <a:r>
              <a:rPr lang="ko-KR" altLang="en-US" sz="1400" dirty="0" err="1">
                <a:solidFill>
                  <a:schemeClr val="bg1"/>
                </a:solidFill>
              </a:rPr>
              <a:t>bin</a:t>
            </a:r>
            <a:r>
              <a:rPr lang="ko-KR" altLang="en-US" sz="1400" dirty="0">
                <a:solidFill>
                  <a:schemeClr val="bg1"/>
                </a:solidFill>
              </a:rPr>
              <a:t>&gt;</a:t>
            </a:r>
            <a:r>
              <a:rPr lang="ko-KR" altLang="en-US" sz="1400" dirty="0" err="1">
                <a:solidFill>
                  <a:schemeClr val="bg1"/>
                </a:solidFill>
              </a:rPr>
              <a:t>mysql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u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root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-p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68592" y="3371010"/>
            <a:ext cx="6096000" cy="5232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C:\Program Files\MySQL\MySQL Server 8.0\</a:t>
            </a:r>
            <a:r>
              <a:rPr lang="ko-KR" altLang="en-US" sz="1400" dirty="0" err="1">
                <a:solidFill>
                  <a:schemeClr val="bg1"/>
                </a:solidFill>
              </a:rPr>
              <a:t>bin</a:t>
            </a:r>
            <a:r>
              <a:rPr lang="ko-KR" altLang="en-US" sz="1400" dirty="0">
                <a:solidFill>
                  <a:schemeClr val="bg1"/>
                </a:solidFill>
              </a:rPr>
              <a:t>&gt;</a:t>
            </a:r>
            <a:r>
              <a:rPr lang="ko-KR" altLang="en-US" sz="1400" dirty="0" err="1">
                <a:solidFill>
                  <a:schemeClr val="bg1"/>
                </a:solidFill>
              </a:rPr>
              <a:t>mysql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u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root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p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Enter password: 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8592" y="4749004"/>
            <a:ext cx="6096000" cy="95410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Type 'help;' or '\h' for help. Type '\c' to clear the current input statement.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mysql&gt;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956" y="1025595"/>
            <a:ext cx="1563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mysql </a:t>
            </a:r>
            <a:r>
              <a:rPr lang="ko-KR" alt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작업</a:t>
            </a: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65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83890" y="1576027"/>
            <a:ext cx="648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⑥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생성하기</a:t>
            </a:r>
            <a:endParaRPr lang="ko-KR" altLang="en-US" sz="1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4770049" y="2070796"/>
            <a:ext cx="297502" cy="22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23" name="직사각형 22"/>
          <p:cNvSpPr/>
          <p:nvPr/>
        </p:nvSpPr>
        <p:spPr>
          <a:xfrm>
            <a:off x="1356690" y="3635723"/>
            <a:ext cx="1363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[topic 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27533"/>
              </p:ext>
            </p:extLst>
          </p:nvPr>
        </p:nvGraphicFramePr>
        <p:xfrm>
          <a:off x="1468592" y="3943500"/>
          <a:ext cx="65024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필드명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null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여부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auto_increment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varchar</a:t>
                      </a:r>
                      <a:r>
                        <a:rPr lang="en-US" altLang="ko-KR" sz="1400" dirty="0" smtClean="0"/>
                        <a:t>(30)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descrpt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text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created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datetime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author_id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default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328591" y="2031218"/>
            <a:ext cx="326417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mysql</a:t>
            </a:r>
            <a:r>
              <a:rPr lang="en-US" altLang="ko-KR" sz="1400" dirty="0">
                <a:solidFill>
                  <a:schemeClr val="bg1"/>
                </a:solidFill>
              </a:rPr>
              <a:t>&gt; create database </a:t>
            </a:r>
            <a:r>
              <a:rPr lang="en-US" altLang="ko-KR" sz="1400" dirty="0" smtClean="0">
                <a:solidFill>
                  <a:schemeClr val="bg1"/>
                </a:solidFill>
              </a:rPr>
              <a:t>webdb2024;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15848" y="2031218"/>
            <a:ext cx="3264175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mysql</a:t>
            </a:r>
            <a:r>
              <a:rPr lang="en-US" altLang="ko-KR" sz="1400" dirty="0">
                <a:solidFill>
                  <a:schemeClr val="bg1"/>
                </a:solidFill>
              </a:rPr>
              <a:t>&gt; create database </a:t>
            </a:r>
            <a:r>
              <a:rPr lang="en-US" altLang="ko-KR" sz="1400" dirty="0" smtClean="0">
                <a:solidFill>
                  <a:schemeClr val="bg1"/>
                </a:solidFill>
              </a:rPr>
              <a:t>webdb2024;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Query OK, 1 row affected (0.03 sec)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mysql&gt;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4080" y="3220111"/>
            <a:ext cx="891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400" dirty="0" smtClean="0"/>
              <a:t>실습을 위한 </a:t>
            </a:r>
            <a:r>
              <a:rPr lang="en-US" altLang="ko-KR" sz="1400" dirty="0" smtClean="0"/>
              <a:t>topic </a:t>
            </a:r>
            <a:r>
              <a:rPr lang="ko-KR" altLang="en-US" sz="1400" dirty="0" smtClean="0"/>
              <a:t>테이블 생성 예정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en-US" altLang="ko-KR" sz="1400" dirty="0" smtClean="0">
                <a:sym typeface="Wingdings" panose="05000000000000000000" pitchFamily="2" charset="2"/>
              </a:rPr>
              <a:t>Workbench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sqlForTopic.sql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파일 활용해서 생성 </a:t>
            </a:r>
            <a:r>
              <a:rPr lang="en-US" altLang="ko-KR" sz="1400" dirty="0" smtClean="0">
                <a:sym typeface="Wingdings" panose="05000000000000000000" pitchFamily="2" charset="2"/>
              </a:rPr>
              <a:t>10page </a:t>
            </a:r>
            <a:r>
              <a:rPr lang="ko-KR" altLang="en-US" sz="1400" dirty="0" smtClean="0">
                <a:sym typeface="Wingdings" panose="05000000000000000000" pitchFamily="2" charset="2"/>
              </a:rPr>
              <a:t>참고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50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65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3" name="직사각형 2"/>
          <p:cNvSpPr/>
          <p:nvPr/>
        </p:nvSpPr>
        <p:spPr>
          <a:xfrm>
            <a:off x="882940" y="951785"/>
            <a:ext cx="4875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※ mysql Workbench </a:t>
            </a:r>
            <a:r>
              <a:rPr lang="ko-KR" altLang="en-US" sz="1400" dirty="0" smtClean="0"/>
              <a:t>사용하기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새로운 </a:t>
            </a:r>
            <a:r>
              <a:rPr lang="en-US" altLang="ko-KR" sz="1400" dirty="0">
                <a:sym typeface="Wingdings" panose="05000000000000000000" pitchFamily="2" charset="2"/>
              </a:rPr>
              <a:t>DB </a:t>
            </a:r>
            <a:r>
              <a:rPr lang="ko-KR" altLang="en-US" sz="1400" dirty="0" err="1">
                <a:sym typeface="Wingdings" panose="05000000000000000000" pitchFamily="2" charset="2"/>
              </a:rPr>
              <a:t>연결자</a:t>
            </a:r>
            <a:r>
              <a:rPr lang="ko-KR" altLang="en-US" sz="1400" dirty="0">
                <a:sym typeface="Wingdings" panose="05000000000000000000" pitchFamily="2" charset="2"/>
              </a:rPr>
              <a:t> 생성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27" y="1401510"/>
            <a:ext cx="9176396" cy="52338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0927" y="1512932"/>
            <a:ext cx="410198" cy="2734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1333" y="15129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459417" y="4119282"/>
            <a:ext cx="199150" cy="2940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20310" y="38645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3861786" y="4413379"/>
            <a:ext cx="5828075" cy="851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296756"/>
            <a:ext cx="8423662" cy="524215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65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3" name="직사각형 2"/>
          <p:cNvSpPr/>
          <p:nvPr/>
        </p:nvSpPr>
        <p:spPr>
          <a:xfrm>
            <a:off x="882940" y="951785"/>
            <a:ext cx="8098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※ mysql Workbench </a:t>
            </a:r>
            <a:r>
              <a:rPr lang="ko-KR" altLang="en-US" sz="1400" dirty="0" smtClean="0"/>
              <a:t>사용하기 </a:t>
            </a:r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ym typeface="Wingdings" panose="05000000000000000000" pitchFamily="2" charset="2"/>
              </a:rPr>
              <a:t>새로운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DB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연결자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다른 아이디 부여로 </a:t>
            </a:r>
            <a:r>
              <a:rPr lang="en-US" altLang="ko-KR" sz="1400" dirty="0" smtClean="0">
                <a:sym typeface="Wingdings" panose="05000000000000000000" pitchFamily="2" charset="2"/>
              </a:rPr>
              <a:t>DB </a:t>
            </a:r>
            <a:r>
              <a:rPr lang="ko-KR" altLang="en-US" sz="1400" dirty="0" smtClean="0">
                <a:sym typeface="Wingdings" panose="05000000000000000000" pitchFamily="2" charset="2"/>
              </a:rPr>
              <a:t>접근 제어 가능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254318" y="1721681"/>
            <a:ext cx="739184" cy="2937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0116" y="16062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254318" y="3103737"/>
            <a:ext cx="485393" cy="2484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27440" y="29125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35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61" y="1440349"/>
            <a:ext cx="9421427" cy="528112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65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3" name="직사각형 2"/>
          <p:cNvSpPr/>
          <p:nvPr/>
        </p:nvSpPr>
        <p:spPr>
          <a:xfrm>
            <a:off x="882940" y="951785"/>
            <a:ext cx="2701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※ mysql Workbench </a:t>
            </a:r>
            <a:r>
              <a:rPr lang="ko-KR" altLang="en-US" sz="1400" dirty="0" smtClean="0"/>
              <a:t>사용하기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693490" y="5224918"/>
            <a:ext cx="2130261" cy="829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40" y="1399708"/>
            <a:ext cx="10374173" cy="4715533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5CF0-84B0-4ADF-83E7-836CD7464885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5622" y="171579"/>
            <a:ext cx="11098178" cy="546931"/>
            <a:chOff x="255622" y="171579"/>
            <a:chExt cx="11098178" cy="5469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5622" y="171579"/>
              <a:ext cx="546930" cy="546931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  <a:endParaRPr lang="ko-KR" altLang="en-US" sz="2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7361" y="268791"/>
              <a:ext cx="165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DB </a:t>
              </a:r>
              <a:r>
                <a:rPr lang="ko-KR" altLang="en-US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실습준비</a:t>
              </a:r>
              <a:endParaRPr lang="ko-KR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882940" y="698414"/>
              <a:ext cx="10470860" cy="0"/>
            </a:xfrm>
            <a:prstGeom prst="line">
              <a:avLst/>
            </a:prstGeom>
            <a:ln w="95250" cmpd="thickThin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89861" y="152656"/>
            <a:ext cx="1114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02 MySQL  </a:t>
            </a:r>
            <a:endParaRPr lang="ko-KR" altLang="en-US" sz="1300" b="1" dirty="0"/>
          </a:p>
        </p:txBody>
      </p:sp>
      <p:sp>
        <p:nvSpPr>
          <p:cNvPr id="3" name="직사각형 2"/>
          <p:cNvSpPr/>
          <p:nvPr/>
        </p:nvSpPr>
        <p:spPr>
          <a:xfrm>
            <a:off x="882940" y="951785"/>
            <a:ext cx="11144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※ mysql Workbench </a:t>
            </a:r>
            <a:r>
              <a:rPr lang="ko-KR" altLang="en-US" sz="1400" dirty="0" smtClean="0"/>
              <a:t>사용하기 </a:t>
            </a:r>
            <a:r>
              <a:rPr lang="en-US" altLang="ko-KR" sz="1400" dirty="0" smtClean="0"/>
              <a:t>: root</a:t>
            </a:r>
            <a:r>
              <a:rPr lang="ko-KR" altLang="en-US" sz="1400" dirty="0" smtClean="0"/>
              <a:t>로 로그인 했기 때문에 모든 </a:t>
            </a:r>
            <a:r>
              <a:rPr lang="ko-KR" altLang="en-US" sz="1400" dirty="0" smtClean="0"/>
              <a:t>데이터 베이스가 보임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콘솔 환경에서 생성한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webdb2024</a:t>
            </a:r>
            <a:r>
              <a:rPr lang="ko-KR" altLang="en-US" sz="1400" dirty="0" smtClean="0"/>
              <a:t>도 보임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228599" y="3242662"/>
            <a:ext cx="1240046" cy="2285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03131" y="3638600"/>
            <a:ext cx="1103079" cy="2377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68645" y="3229479"/>
            <a:ext cx="6223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편집기에 우측과 같은 명령어를 입력하고 </a:t>
            </a:r>
            <a:r>
              <a:rPr lang="en-US" altLang="ko-KR" sz="1400" dirty="0" err="1" smtClean="0"/>
              <a:t>cntl+enter</a:t>
            </a:r>
            <a:r>
              <a:rPr lang="ko-KR" altLang="en-US" sz="1400" dirty="0" smtClean="0"/>
              <a:t>를 하면 실행됨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webdb2024 </a:t>
            </a:r>
            <a:r>
              <a:rPr lang="ko-KR" altLang="en-US" sz="1400" dirty="0" smtClean="0"/>
              <a:t>데이터베이스를 사용하겠다는 의미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06210" y="363860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② 현재 사용중인 </a:t>
            </a:r>
            <a:r>
              <a:rPr lang="en-US" altLang="ko-KR" sz="1400" dirty="0" smtClean="0"/>
              <a:t>DB. </a:t>
            </a:r>
            <a:r>
              <a:rPr lang="ko-KR" altLang="en-US" sz="1400" dirty="0" smtClean="0"/>
              <a:t>①이 실행되면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DB</a:t>
            </a:r>
            <a:r>
              <a:rPr lang="ko-KR" altLang="en-US" sz="1400" dirty="0" smtClean="0"/>
              <a:t>의 이름이 </a:t>
            </a:r>
            <a:r>
              <a:rPr lang="ko-KR" altLang="en-US" sz="1400" dirty="0" err="1" smtClean="0"/>
              <a:t>볼드체가</a:t>
            </a:r>
            <a:r>
              <a:rPr lang="ko-KR" altLang="en-US" sz="1400" dirty="0" smtClean="0"/>
              <a:t> 됨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07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39978</TotalTime>
  <Words>2446</Words>
  <Application>Microsoft Office PowerPoint</Application>
  <PresentationFormat>와이드스크린</PresentationFormat>
  <Paragraphs>815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Adobe Fan Heiti Std B</vt:lpstr>
      <vt:lpstr>D2Coding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owner</cp:lastModifiedBy>
  <cp:revision>878</cp:revision>
  <dcterms:created xsi:type="dcterms:W3CDTF">2022-07-11T04:35:15Z</dcterms:created>
  <dcterms:modified xsi:type="dcterms:W3CDTF">2024-09-23T11:42:11Z</dcterms:modified>
</cp:coreProperties>
</file>