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99" r:id="rId4"/>
    <p:sldId id="300" r:id="rId5"/>
    <p:sldId id="301" r:id="rId6"/>
    <p:sldId id="292" r:id="rId7"/>
    <p:sldId id="297" r:id="rId8"/>
    <p:sldId id="302" r:id="rId9"/>
    <p:sldId id="26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A7590F-D9C2-44A0-A839-0EDDB8460FFE}" type="datetimeFigureOut">
              <a:rPr lang="zh-CN" altLang="en-US"/>
              <a:pPr>
                <a:defRPr/>
              </a:pPr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A244EAF-EEE7-4A5D-9BEB-E88A5FE8C7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13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fld id="{B182EFA4-4327-490D-A0A8-6DDAF2050934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2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fld id="{B182EFA4-4327-490D-A0A8-6DDAF2050934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3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fld id="{B182EFA4-4327-490D-A0A8-6DDAF2050934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4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fld id="{B182EFA4-4327-490D-A0A8-6DDAF2050934}" type="slidenum">
              <a:rPr lang="zh-CN" altLang="en-US" smtClean="0">
                <a:latin typeface="Arial" charset="0"/>
                <a:ea typeface="宋体" charset="-122"/>
              </a:rPr>
              <a:pPr>
                <a:buFont typeface="Arial" charset="0"/>
                <a:buNone/>
              </a:pPr>
              <a:t>5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/>
        </p:nvPicPr>
        <p:blipFill>
          <a:blip r:embed="rId2" cstate="print"/>
          <a:srcRect t="11850" r="1172" b="-339"/>
          <a:stretch>
            <a:fillRect/>
          </a:stretch>
        </p:blipFill>
        <p:spPr bwMode="auto">
          <a:xfrm>
            <a:off x="-3175" y="-12700"/>
            <a:ext cx="9147175" cy="62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4081944" y="5642192"/>
            <a:ext cx="3188924" cy="3570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88900" h="38100"/>
          </a:sp3d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429695" y="4781008"/>
            <a:ext cx="6493423" cy="774094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  <a:effectLst>
                  <a:reflection blurRad="6350" stA="27000" endPos="50000" dist="50800" dir="5400000" sy="-100000" algn="bl" rotWithShape="0"/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1EE53-6913-441D-BFBC-4A6159F006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BDD8A-A9F5-4FB7-97DB-618A44887A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21568-F138-468C-B2B5-20D3CAD5F10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9DA-E037-4C91-8CE8-E8CE45564AB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75" y="554445"/>
            <a:ext cx="7576457" cy="6995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489820" y="1602383"/>
            <a:ext cx="7861700" cy="4528461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537C0-81A0-4365-B0B9-B90EC6468CB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80D94-3C00-4E56-AACF-7956A270D4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542903"/>
            <a:ext cx="5995988" cy="89834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80138" y="3510918"/>
            <a:ext cx="2983725" cy="3461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88900" h="38100"/>
          </a:sp3d>
        </p:spPr>
        <p:txBody>
          <a:bodyPr rtlCol="0" anchor="ctr">
            <a:noAutofit/>
          </a:bodyPr>
          <a:lstStyle>
            <a:lvl1pPr marL="357188" indent="-357188" algn="ctr">
              <a:buFont typeface="Arial" panose="020B0604020202020204" pitchFamily="34" charset="0"/>
              <a:buNone/>
              <a:defRPr lang="en-US" altLang="zh-CN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C94F4-F81E-4318-91E9-5186708FCC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542903"/>
            <a:ext cx="5995988" cy="89834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80138" y="3510918"/>
            <a:ext cx="2983725" cy="3461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88900" h="38100"/>
          </a:sp3d>
        </p:spPr>
        <p:txBody>
          <a:bodyPr rtlCol="0" anchor="ctr">
            <a:noAutofit/>
          </a:bodyPr>
          <a:lstStyle>
            <a:lvl1pPr marL="357188" indent="-357188" algn="ctr">
              <a:buFont typeface="Arial" panose="020B0604020202020204" pitchFamily="34" charset="0"/>
              <a:buNone/>
              <a:defRPr lang="en-US" altLang="zh-CN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N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3B51-8B83-4D4C-B510-DBB861AB818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6303-547D-46BC-9EF2-B56393400FF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B6C35-B763-403D-857E-E26EFC23CA2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5C637-4B16-4C00-90B0-F6F5E2C7CC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402F4-1D3A-4275-95C6-CDC36721B59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7421-3B3C-4273-992A-3434BC4EDA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5" cstate="print"/>
          <a:srcRect t="1321" r="398" b="63731"/>
          <a:stretch>
            <a:fillRect/>
          </a:stretch>
        </p:blipFill>
        <p:spPr bwMode="auto">
          <a:xfrm>
            <a:off x="0" y="0"/>
            <a:ext cx="9142413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363" y="809625"/>
            <a:ext cx="8213725" cy="584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 bwMode="auto">
          <a:xfrm>
            <a:off x="487363" y="1558925"/>
            <a:ext cx="8213725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20-21 Sep2014</a:t>
            </a:r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BFD474-F920-47AA-9566-211E9C49EBF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91" r:id="rId8"/>
    <p:sldLayoutId id="2147483692" r:id="rId9"/>
    <p:sldLayoutId id="2147483693" r:id="rId10"/>
    <p:sldLayoutId id="2147483688" r:id="rId11"/>
    <p:sldLayoutId id="2147483694" r:id="rId12"/>
    <p:sldLayoutId id="2147483689" r:id="rId13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altLang="en-US" sz="3200" b="1" kern="1200" dirty="0">
          <a:solidFill>
            <a:schemeClr val="accent1"/>
          </a:solidFill>
          <a:effectLst>
            <a:reflection blurRad="6350" stA="26000" endPos="50000" dist="50800" dir="5400000" sy="-100000" algn="bl" rotWithShape="0"/>
          </a:effectLst>
          <a:latin typeface="Arial Rounded MT Bold" panose="020F070403050403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Rounded MT Bold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100000"/>
        <a:buBlip>
          <a:blip r:embed="rId16"/>
        </a:buBlip>
        <a:defRPr sz="2000" kern="1200">
          <a:solidFill>
            <a:srgbClr val="1A93C8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幼圆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幼圆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幼圆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幼圆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6055" y="5570806"/>
            <a:ext cx="1974213" cy="700472"/>
          </a:xfrm>
        </p:spPr>
        <p:txBody>
          <a:bodyPr rtlCol="0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2019.3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05565" y="495537"/>
            <a:ext cx="7772400" cy="1470025"/>
          </a:xfrm>
        </p:spPr>
        <p:txBody>
          <a:bodyPr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bg1"/>
                </a:solidFill>
                <a:latin typeface="+mn-lt"/>
                <a:cs typeface="Times New Roman" pitchFamily="18" charset="0"/>
                <a:sym typeface="Arial" pitchFamily="34" charset="0"/>
              </a:rPr>
              <a:t>软件质量之测试</a:t>
            </a:r>
            <a:endParaRPr lang="zh-CN" sz="3200" dirty="0">
              <a:solidFill>
                <a:schemeClr val="bg1"/>
              </a:solidFill>
              <a:latin typeface="+mn-lt"/>
              <a:cs typeface="Times New Roman" pitchFamily="18" charset="0"/>
              <a:sym typeface="Arial" pitchFamily="34" charset="0"/>
            </a:endParaRPr>
          </a:p>
        </p:txBody>
      </p:sp>
      <p:pic>
        <p:nvPicPr>
          <p:cNvPr id="1026" name="Picture 2" descr="C:\Users\skducn\Desktop\view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0" y="6260616"/>
            <a:ext cx="1261228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779651"/>
            <a:ext cx="8213940" cy="5834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/>
              <a:t>什么是软件质量</a:t>
            </a:r>
            <a:endParaRPr lang="zh-CN" sz="4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19E1D-84C7-4498-A051-B05B15CAAE14}" type="slidenum">
              <a:rPr lang="zh-CN" alt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1568450"/>
            <a:ext cx="8432800" cy="45751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 smtClean="0"/>
              <a:t>软</a:t>
            </a:r>
            <a:r>
              <a:rPr lang="zh-CN" altLang="zh-CN" dirty="0"/>
              <a:t>件质量是软件符合明确叙述的功能和性能需求、文档中明确描述的开发标准、以及所有专业开发的软件都应具有的和隐含特征相一致的程度</a:t>
            </a:r>
            <a:r>
              <a:rPr lang="zh-CN" altLang="zh-CN" dirty="0" smtClean="0"/>
              <a:t>。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b="1" dirty="0" smtClean="0"/>
              <a:t>关</a:t>
            </a:r>
            <a:r>
              <a:rPr lang="zh-CN" altLang="zh-CN" b="1" dirty="0"/>
              <a:t>键字：需求，开发规范</a:t>
            </a:r>
            <a:r>
              <a:rPr lang="zh-CN" altLang="zh-CN" b="1" dirty="0" smtClean="0"/>
              <a:t>，行业</a:t>
            </a:r>
            <a:r>
              <a:rPr lang="zh-CN" altLang="en-US" b="1" dirty="0"/>
              <a:t>准则</a:t>
            </a:r>
            <a:r>
              <a:rPr lang="zh-CN" altLang="zh-CN" b="1" dirty="0" smtClean="0"/>
              <a:t>，</a:t>
            </a:r>
            <a:r>
              <a:rPr lang="zh-CN" altLang="zh-CN" b="1" dirty="0"/>
              <a:t>约定俗成</a:t>
            </a:r>
            <a:r>
              <a:rPr lang="zh-CN" altLang="zh-CN" b="1" dirty="0" smtClean="0"/>
              <a:t>。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779651"/>
            <a:ext cx="8213940" cy="5834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产品质量离我们有多远？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19E1D-84C7-4498-A051-B05B15CAAE14}" type="slidenum">
              <a:rPr lang="zh-CN" alt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1568450"/>
            <a:ext cx="8432800" cy="4575175"/>
          </a:xfrm>
        </p:spPr>
        <p:txBody>
          <a:bodyPr rtlCol="0">
            <a:noAutofit/>
          </a:bodyPr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96</a:t>
            </a:r>
            <a:r>
              <a:rPr lang="zh-CN" altLang="en-US" dirty="0" smtClean="0"/>
              <a:t>年，</a:t>
            </a:r>
            <a:r>
              <a:rPr lang="zh-CN" altLang="zh-CN" dirty="0" smtClean="0"/>
              <a:t>阿</a:t>
            </a:r>
            <a:r>
              <a:rPr lang="zh-CN" altLang="zh-CN" dirty="0"/>
              <a:t>丽亚娜</a:t>
            </a:r>
            <a:r>
              <a:rPr lang="en-US" altLang="zh-CN" dirty="0"/>
              <a:t>5</a:t>
            </a:r>
            <a:r>
              <a:rPr lang="zh-CN" altLang="zh-CN" dirty="0"/>
              <a:t>型火箭升空爆炸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原因是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位字节导致整数溢出，程序进入异常处理模块，引爆自毁，</a:t>
            </a:r>
            <a:r>
              <a:rPr lang="zh-CN" altLang="zh-CN" dirty="0"/>
              <a:t>损失</a:t>
            </a:r>
            <a:r>
              <a:rPr lang="en-US" altLang="zh-CN" dirty="0"/>
              <a:t>70</a:t>
            </a:r>
            <a:r>
              <a:rPr lang="zh-CN" altLang="zh-CN" dirty="0"/>
              <a:t>亿美元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复制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91</a:t>
            </a:r>
            <a:r>
              <a:rPr lang="zh-CN" altLang="en-US" dirty="0" smtClean="0"/>
              <a:t>年，</a:t>
            </a:r>
            <a:r>
              <a:rPr lang="zh-CN" altLang="zh-CN" dirty="0" smtClean="0"/>
              <a:t>爱</a:t>
            </a:r>
            <a:r>
              <a:rPr lang="zh-CN" altLang="zh-CN" dirty="0"/>
              <a:t>国者反导系统软件失灵事故</a:t>
            </a:r>
            <a:r>
              <a:rPr lang="zh-CN" altLang="zh-CN" dirty="0" smtClean="0"/>
              <a:t>，原</a:t>
            </a:r>
            <a:r>
              <a:rPr lang="zh-CN" altLang="zh-CN" dirty="0"/>
              <a:t>因连续工作</a:t>
            </a:r>
            <a:r>
              <a:rPr lang="en-US" altLang="zh-CN" dirty="0"/>
              <a:t>100</a:t>
            </a:r>
            <a:r>
              <a:rPr lang="zh-CN" altLang="zh-CN" dirty="0"/>
              <a:t>小时，每小时系统时钟产生微小的毫秒级延迟，时钟寄存器</a:t>
            </a:r>
            <a:r>
              <a:rPr lang="en-US" altLang="zh-CN" dirty="0"/>
              <a:t>24</a:t>
            </a:r>
            <a:r>
              <a:rPr lang="zh-CN" altLang="zh-CN" dirty="0"/>
              <a:t>位精度，在长时间工作后微小精度误差被渐渐放</a:t>
            </a:r>
            <a:r>
              <a:rPr lang="zh-CN" altLang="zh-CN" dirty="0" smtClean="0"/>
              <a:t>大</a:t>
            </a:r>
            <a:r>
              <a:rPr lang="zh-CN" altLang="en-US" dirty="0" smtClean="0"/>
              <a:t>，</a:t>
            </a:r>
            <a:r>
              <a:rPr lang="zh-CN" altLang="zh-CN" dirty="0"/>
              <a:t>造成</a:t>
            </a:r>
            <a:r>
              <a:rPr lang="en-US" altLang="zh-CN" dirty="0"/>
              <a:t>28</a:t>
            </a:r>
            <a:r>
              <a:rPr lang="zh-CN" altLang="zh-CN" dirty="0"/>
              <a:t>死</a:t>
            </a:r>
            <a:r>
              <a:rPr lang="en-US" altLang="zh-CN" dirty="0"/>
              <a:t>98</a:t>
            </a:r>
            <a:r>
              <a:rPr lang="zh-CN" altLang="zh-CN" dirty="0"/>
              <a:t>伤</a:t>
            </a:r>
            <a:r>
              <a:rPr lang="zh-CN" altLang="zh-CN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误差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千年虫与</a:t>
            </a:r>
            <a:r>
              <a:rPr lang="en-US" altLang="zh-CN" dirty="0"/>
              <a:t>Unix2038</a:t>
            </a:r>
            <a:r>
              <a:rPr lang="zh-CN" altLang="zh-CN" dirty="0"/>
              <a:t>年问</a:t>
            </a:r>
            <a:r>
              <a:rPr lang="zh-CN" altLang="zh-CN" dirty="0" smtClean="0"/>
              <a:t>题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生命周期</a:t>
            </a:r>
            <a:endParaRPr lang="en-US" altLang="zh-CN" b="1" dirty="0" smtClean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14</a:t>
            </a:r>
            <a:r>
              <a:rPr lang="zh-CN" altLang="en-US" dirty="0" smtClean="0"/>
              <a:t>年，</a:t>
            </a:r>
            <a:r>
              <a:rPr lang="zh-CN" altLang="zh-CN" dirty="0" smtClean="0"/>
              <a:t>江</a:t>
            </a:r>
            <a:r>
              <a:rPr lang="zh-CN" altLang="zh-CN" dirty="0"/>
              <a:t>南</a:t>
            </a:r>
            <a:r>
              <a:rPr lang="en-US" altLang="zh-CN" dirty="0"/>
              <a:t>Style</a:t>
            </a:r>
            <a:r>
              <a:rPr lang="zh-CN" altLang="zh-CN" dirty="0"/>
              <a:t>点击量超出</a:t>
            </a:r>
            <a:r>
              <a:rPr lang="en-US" altLang="zh-CN" dirty="0"/>
              <a:t>Youtube</a:t>
            </a:r>
            <a:r>
              <a:rPr lang="zh-CN" altLang="zh-CN" dirty="0"/>
              <a:t>播放上</a:t>
            </a:r>
            <a:r>
              <a:rPr lang="zh-CN" altLang="zh-CN" dirty="0" smtClean="0"/>
              <a:t>线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容错</a:t>
            </a:r>
            <a:endParaRPr lang="en-US" altLang="zh-CN" b="1" dirty="0" smtClean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AT&amp;T 9</a:t>
            </a:r>
            <a:r>
              <a:rPr lang="zh-CN" altLang="zh-CN" dirty="0"/>
              <a:t>小时长途电话网瘫痪，至少损失</a:t>
            </a:r>
            <a:r>
              <a:rPr lang="en-US" altLang="zh-CN" dirty="0"/>
              <a:t>6000</a:t>
            </a:r>
            <a:r>
              <a:rPr lang="zh-CN" altLang="zh-CN" dirty="0"/>
              <a:t>万美元，原因一个简单</a:t>
            </a:r>
            <a:r>
              <a:rPr lang="en-US" altLang="zh-CN" dirty="0"/>
              <a:t>C</a:t>
            </a:r>
            <a:r>
              <a:rPr lang="zh-CN" altLang="en-US" dirty="0"/>
              <a:t>关键字</a:t>
            </a:r>
            <a:r>
              <a:rPr lang="en-US" altLang="zh-CN" dirty="0"/>
              <a:t>break</a:t>
            </a:r>
            <a:r>
              <a:rPr lang="zh-CN" altLang="en-US" dirty="0"/>
              <a:t>用法</a:t>
            </a:r>
            <a:r>
              <a:rPr lang="zh-CN" altLang="zh-CN" dirty="0"/>
              <a:t>错</a:t>
            </a:r>
            <a:r>
              <a:rPr lang="zh-CN" altLang="zh-CN" dirty="0" smtClean="0"/>
              <a:t>误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细节</a:t>
            </a:r>
            <a:endParaRPr lang="en-US" altLang="zh-CN" b="1" dirty="0" smtClean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779651"/>
            <a:ext cx="8213940" cy="5834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产品质</a:t>
            </a: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量从何而来？（上）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19E1D-84C7-4498-A051-B05B15CAAE14}" type="slidenum">
              <a:rPr lang="zh-CN" alt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1568450"/>
            <a:ext cx="8432800" cy="4575175"/>
          </a:xfrm>
        </p:spPr>
        <p:txBody>
          <a:bodyPr rtlCol="0">
            <a:noAutofit/>
          </a:bodyPr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“产品质量是生产出来的，而不是检验出来的。” </a:t>
            </a:r>
            <a:r>
              <a:rPr lang="en-US" altLang="zh-CN" dirty="0"/>
              <a:t>– </a:t>
            </a:r>
            <a:r>
              <a:rPr lang="zh-CN" altLang="zh-CN" dirty="0"/>
              <a:t>美国质量管理大师威廉戴明博士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  <a:p>
            <a:r>
              <a:rPr lang="zh-CN" altLang="zh-CN" dirty="0"/>
              <a:t>产品质量在生产它的那一刻就已经决定了，所以抓产品质量关键在于抓生产</a:t>
            </a:r>
            <a:r>
              <a:rPr lang="zh-CN" altLang="zh-CN" dirty="0" smtClean="0"/>
              <a:t>。（</a:t>
            </a:r>
            <a:r>
              <a:rPr lang="zh-CN" altLang="zh-CN" dirty="0"/>
              <a:t>这里的生产不是指生产部门，而是抓生产环节</a:t>
            </a:r>
            <a:r>
              <a:rPr lang="zh-CN" altLang="zh-CN" dirty="0" smtClean="0"/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企业的生产环节在哪里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技</a:t>
            </a:r>
            <a:r>
              <a:rPr lang="zh-CN" altLang="zh-CN" dirty="0"/>
              <a:t>术工艺（核心，专利，软著）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人</a:t>
            </a:r>
            <a:r>
              <a:rPr lang="zh-CN" altLang="zh-CN" dirty="0"/>
              <a:t>（责任心）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工</a:t>
            </a:r>
            <a:r>
              <a:rPr lang="zh-CN" altLang="zh-CN" dirty="0"/>
              <a:t>具设备</a:t>
            </a: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执</a:t>
            </a:r>
            <a:r>
              <a:rPr lang="zh-CN" altLang="zh-CN" dirty="0"/>
              <a:t>行的深度等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876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779651"/>
            <a:ext cx="8213940" cy="5834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产品质</a:t>
            </a: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量从何而来？（下）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19E1D-84C7-4498-A051-B05B15CAAE14}" type="slidenum">
              <a:rPr lang="zh-CN" alt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1568450"/>
            <a:ext cx="8432800" cy="4575175"/>
          </a:xfrm>
        </p:spPr>
        <p:txBody>
          <a:bodyPr rtlCol="0">
            <a:noAutofit/>
          </a:bodyPr>
          <a:lstStyle/>
          <a:p>
            <a:r>
              <a:rPr lang="zh-CN" altLang="zh-CN" dirty="0" smtClean="0"/>
              <a:t>“</a:t>
            </a:r>
            <a:r>
              <a:rPr lang="zh-CN" altLang="zh-CN" dirty="0"/>
              <a:t>直到上世纪</a:t>
            </a:r>
            <a:r>
              <a:rPr lang="en-US" altLang="zh-CN" dirty="0"/>
              <a:t>70</a:t>
            </a:r>
            <a:r>
              <a:rPr lang="zh-CN" altLang="zh-CN" dirty="0"/>
              <a:t>年代，日本提出了田口质量理</a:t>
            </a:r>
            <a:r>
              <a:rPr lang="zh-CN" altLang="zh-CN" dirty="0" smtClean="0"/>
              <a:t>论</a:t>
            </a:r>
            <a:r>
              <a:rPr lang="zh-CN" altLang="en-US" dirty="0" smtClean="0"/>
              <a:t>”</a:t>
            </a:r>
            <a:endParaRPr lang="zh-CN" altLang="zh-CN" dirty="0"/>
          </a:p>
          <a:p>
            <a:r>
              <a:rPr lang="zh-CN" altLang="zh-CN" dirty="0" smtClean="0"/>
              <a:t>“产</a:t>
            </a:r>
            <a:r>
              <a:rPr lang="zh-CN" altLang="zh-CN" dirty="0"/>
              <a:t>品质量首先是设计出来的，其次才是制造出来的，将质量控制从制造阶段进一步提到设计阶</a:t>
            </a:r>
            <a:r>
              <a:rPr lang="zh-CN" altLang="zh-CN"/>
              <a:t>段</a:t>
            </a:r>
            <a:r>
              <a:rPr lang="zh-CN" altLang="zh-CN" smtClean="0"/>
              <a:t>。”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zh-CN" altLang="zh-CN" dirty="0"/>
              <a:t>田口玄</a:t>
            </a:r>
            <a:r>
              <a:rPr lang="zh-CN" altLang="zh-CN" dirty="0" smtClean="0"/>
              <a:t>一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  <a:p>
            <a:r>
              <a:rPr lang="zh-CN" altLang="en-US" dirty="0" smtClean="0"/>
              <a:t>在此基础上，</a:t>
            </a:r>
            <a:r>
              <a:rPr lang="zh-CN" altLang="zh-CN" dirty="0" smtClean="0"/>
              <a:t>中国相</a:t>
            </a:r>
            <a:r>
              <a:rPr lang="zh-CN" altLang="zh-CN" dirty="0"/>
              <a:t>继推出了一系列质量管理体系，如</a:t>
            </a:r>
            <a:r>
              <a:rPr lang="en-US" altLang="zh-CN" dirty="0"/>
              <a:t>ISO9000</a:t>
            </a:r>
            <a:r>
              <a:rPr lang="zh-CN" altLang="zh-CN" dirty="0"/>
              <a:t>，</a:t>
            </a:r>
            <a:r>
              <a:rPr lang="en-US" altLang="zh-CN" dirty="0"/>
              <a:t>9001</a:t>
            </a:r>
            <a:r>
              <a:rPr lang="zh-CN" altLang="zh-CN" dirty="0"/>
              <a:t>，</a:t>
            </a:r>
            <a:r>
              <a:rPr lang="en-US" altLang="zh-CN" dirty="0"/>
              <a:t>cmmi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西格玛以及质量控制方</a:t>
            </a:r>
            <a:r>
              <a:rPr lang="zh-CN" altLang="zh-CN" dirty="0" smtClean="0"/>
              <a:t>法等</a:t>
            </a:r>
            <a:r>
              <a:rPr lang="zh-CN" altLang="zh-CN" dirty="0"/>
              <a:t>。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zh-CN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45" y="2999766"/>
            <a:ext cx="93662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8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1646238"/>
            <a:ext cx="8064500" cy="432435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latin typeface="Arial" charset="0"/>
              </a:rPr>
              <a:t>关键词：</a:t>
            </a:r>
            <a:endParaRPr lang="en-US" altLang="zh-CN" sz="2400" dirty="0" smtClean="0">
              <a:latin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>
                <a:latin typeface="Arial" charset="0"/>
              </a:rPr>
              <a:t>1</a:t>
            </a:r>
            <a:r>
              <a:rPr lang="zh-CN" altLang="en-US" sz="2400" dirty="0" smtClean="0">
                <a:latin typeface="Arial" charset="0"/>
              </a:rPr>
              <a:t>，认知与表述</a:t>
            </a:r>
            <a:endParaRPr lang="en-US" altLang="zh-CN" sz="2400" dirty="0" smtClean="0">
              <a:latin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>
                <a:latin typeface="Arial" charset="0"/>
              </a:rPr>
              <a:t>2</a:t>
            </a:r>
            <a:r>
              <a:rPr lang="zh-CN" altLang="en-US" sz="2400" dirty="0" smtClean="0">
                <a:latin typeface="Arial" charset="0"/>
              </a:rPr>
              <a:t>，知识库</a:t>
            </a:r>
            <a:endParaRPr lang="en-US" altLang="zh-CN" sz="2400" dirty="0" smtClean="0">
              <a:latin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>
              <a:latin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 smtClean="0">
              <a:latin typeface="Arial" charset="0"/>
            </a:endParaRPr>
          </a:p>
          <a:p>
            <a:r>
              <a:rPr lang="zh-CN" altLang="zh-CN" sz="2400" dirty="0"/>
              <a:t>既然产品质量是生产出来的，还要测试部门干嘛？</a:t>
            </a:r>
          </a:p>
          <a:p>
            <a:r>
              <a:rPr lang="zh-CN" altLang="zh-CN" sz="2400" dirty="0"/>
              <a:t>测试先行，尽早地介入需求评审，积极提问</a:t>
            </a:r>
            <a:r>
              <a:rPr lang="zh-CN" altLang="zh-CN" sz="2400" dirty="0" smtClean="0"/>
              <a:t>，“大</a:t>
            </a:r>
            <a:r>
              <a:rPr lang="zh-CN" altLang="zh-CN" sz="2400" dirty="0"/>
              <a:t>家一起来找茬</a:t>
            </a:r>
            <a:r>
              <a:rPr lang="zh-CN" altLang="zh-CN" sz="2400" dirty="0" smtClean="0"/>
              <a:t>“。</a:t>
            </a:r>
            <a:endParaRPr lang="zh-CN" altLang="zh-CN" sz="2400" dirty="0"/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 smtClean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43E-9BD0-4F76-944D-842B7C487470}" type="slidenum">
              <a:rPr lang="zh-CN" alt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779651"/>
            <a:ext cx="8213940" cy="5834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/>
              <a:t>拷</a:t>
            </a:r>
            <a:r>
              <a:rPr lang="zh-CN" altLang="en-US" sz="4400" dirty="0" smtClean="0"/>
              <a:t>贝不走样</a:t>
            </a:r>
            <a:endParaRPr lang="zh-CN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25" y="1895745"/>
            <a:ext cx="3817142" cy="207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1646238"/>
            <a:ext cx="8064500" cy="4324350"/>
          </a:xfrm>
        </p:spPr>
        <p:txBody>
          <a:bodyPr/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适</a:t>
            </a:r>
            <a:r>
              <a:rPr lang="zh-CN" altLang="zh-CN" sz="1600" dirty="0"/>
              <a:t>合性：杯子有盛水功能。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准确性：量杯上的刻度是否精准。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 smtClean="0"/>
              <a:t>互</a:t>
            </a:r>
            <a:r>
              <a:rPr lang="zh-CN" altLang="zh-CN" sz="1600" dirty="0"/>
              <a:t>操作性：杯子能否在微波炉里加热。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保密安全性：杯子是否有保温防漏功能，在室外移动时水不溢出、长时间保温作用。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 smtClean="0"/>
              <a:t>容</a:t>
            </a:r>
            <a:r>
              <a:rPr lang="zh-CN" altLang="zh-CN" sz="1600" dirty="0"/>
              <a:t>错性：杯子是否抗摔、抗加热或冷冻。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易恢复性：杯子内污垢，能否有效清理掉。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易理解性：杯子外观是否看上去能够准确被识别是个杯子，杯子是否有出水口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易学性：多功能杯（保温冷冻功能）能否快速掌握。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易操作性：杯子是否有把手，对不同人群是否可以调整把手大小等。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时间特性：杯口小杯底大时，倒水吞吐量就小，效率低。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资源利用率：杯子过大，携带不方便，就会消耗空间、体力。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易分析性：多功能杯出现故障，能否通过指示灯或快捷操作等判断分析故障。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dirty="0"/>
              <a:t>适应性：杯子老少皆</a:t>
            </a:r>
            <a:r>
              <a:rPr lang="zh-CN" altLang="zh-CN" sz="1600" dirty="0" smtClean="0"/>
              <a:t>宜</a:t>
            </a:r>
            <a:endParaRPr lang="en-US" altLang="zh-CN" sz="1600" dirty="0" smtClean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1600" b="1" dirty="0"/>
              <a:t>测试活动是基于什么理论</a:t>
            </a:r>
            <a:r>
              <a:rPr lang="zh-CN" altLang="zh-CN" sz="1600" b="1" dirty="0" smtClean="0"/>
              <a:t>？</a:t>
            </a:r>
            <a:endParaRPr lang="zh-CN" altLang="zh-CN" sz="1600" b="1" dirty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zh-CN" altLang="zh-CN" sz="1600" dirty="0"/>
          </a:p>
          <a:p>
            <a:endParaRPr lang="zh-CN" altLang="zh-CN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43E-9BD0-4F76-944D-842B7C487470}" type="slidenum">
              <a:rPr lang="zh-CN" alt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779651"/>
            <a:ext cx="8213940" cy="5834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请测试一个杯子？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4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1646238"/>
            <a:ext cx="8064500" cy="43243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ISO9126</a:t>
            </a:r>
            <a:r>
              <a:rPr lang="zh-CN" altLang="zh-CN" sz="2400" dirty="0"/>
              <a:t>软件质量模型是评价软件质量的国际标准，由</a:t>
            </a:r>
            <a:r>
              <a:rPr lang="en-US" altLang="zh-CN" sz="2400" dirty="0"/>
              <a:t>6</a:t>
            </a:r>
            <a:r>
              <a:rPr lang="zh-CN" altLang="zh-CN" sz="2400" dirty="0"/>
              <a:t>大特性和</a:t>
            </a:r>
            <a:r>
              <a:rPr lang="en-US" altLang="zh-CN" sz="2400" dirty="0"/>
              <a:t>27</a:t>
            </a:r>
            <a:r>
              <a:rPr lang="zh-CN" altLang="zh-CN" sz="2400" dirty="0"/>
              <a:t>个子特性组成，在测试工作中，从这些特性中去测试、评价一个软件，这个模型是软件质量标准的核心。</a:t>
            </a:r>
          </a:p>
          <a:p>
            <a:pPr marL="0" indent="0">
              <a:buNone/>
            </a:pP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7C43E-9BD0-4F76-944D-842B7C487470}" type="slidenum">
              <a:rPr lang="zh-CN" alt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779651"/>
            <a:ext cx="8213940" cy="583477"/>
          </a:xfrm>
        </p:spPr>
        <p:txBody>
          <a:bodyPr/>
          <a:lstStyle/>
          <a:p>
            <a:r>
              <a:rPr lang="zh-CN" altLang="zh-CN" sz="4400" dirty="0"/>
              <a:t>软件质量模型</a:t>
            </a:r>
            <a:endParaRPr lang="en-US" altLang="zh-C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93" y="3207018"/>
            <a:ext cx="6245157" cy="351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5194" y="5137644"/>
            <a:ext cx="8213940" cy="58347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/>
              <a:t>谢谢</a:t>
            </a:r>
            <a:endParaRPr lang="zh-CN" sz="4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2063" y="155643"/>
            <a:ext cx="8213940" cy="12645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4400" b="1" kern="1200">
                <a:solidFill>
                  <a:schemeClr val="accent1"/>
                </a:solidFill>
                <a:effectLst>
                  <a:reflection blurRad="6350" stA="27000" endPos="50000" dist="50800" dir="5400000" sy="-100000" algn="bl" rotWithShape="0"/>
                </a:effectLst>
                <a:latin typeface="Arial Rounded MT Bold" panose="020F070403050403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Rounded MT Bold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chemeClr val="bg1"/>
                </a:solidFill>
                <a:effectLst/>
              </a:rPr>
              <a:t>只</a:t>
            </a:r>
            <a:r>
              <a:rPr lang="zh-CN" altLang="zh-CN" dirty="0">
                <a:solidFill>
                  <a:schemeClr val="bg1"/>
                </a:solidFill>
                <a:effectLst/>
              </a:rPr>
              <a:t>有品质，才是企业生命之泉汩汩流淌的源头</a:t>
            </a:r>
            <a:r>
              <a:rPr lang="zh-CN" altLang="zh-CN" dirty="0" smtClean="0">
                <a:solidFill>
                  <a:schemeClr val="bg1"/>
                </a:solidFill>
                <a:effectLst/>
              </a:rPr>
              <a:t>；</a:t>
            </a:r>
            <a:endParaRPr lang="en-US" altLang="zh-CN" dirty="0" smtClean="0">
              <a:solidFill>
                <a:schemeClr val="bg1"/>
              </a:solidFill>
              <a:effectLst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  <a:effectLst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chemeClr val="bg1"/>
                </a:solidFill>
                <a:effectLst/>
              </a:rPr>
              <a:t>只</a:t>
            </a:r>
            <a:r>
              <a:rPr lang="zh-CN" altLang="zh-CN" dirty="0">
                <a:solidFill>
                  <a:schemeClr val="bg1"/>
                </a:solidFill>
                <a:effectLst/>
              </a:rPr>
              <a:t>有品质，才能赋予企业向前发展的不息动力</a:t>
            </a:r>
            <a:r>
              <a:rPr lang="zh-CN" altLang="zh-CN" dirty="0" smtClean="0">
                <a:solidFill>
                  <a:schemeClr val="bg1"/>
                </a:solidFill>
                <a:effectLst/>
              </a:rPr>
              <a:t>。</a:t>
            </a:r>
            <a:endParaRPr lang="zh-CN" altLang="zh-CN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43PPBG">
  <a:themeElements>
    <a:clrScheme name="KSO_BLUE4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538ff421a606e</Template>
  <TotalTime>2214</TotalTime>
  <Pages>0</Pages>
  <Words>1124</Words>
  <Characters>0</Characters>
  <Application>Microsoft Office PowerPoint</Application>
  <DocSecurity>0</DocSecurity>
  <PresentationFormat>全屏显示(4:3)</PresentationFormat>
  <Lines>0</Lines>
  <Paragraphs>66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A000120140530A43PPBG</vt:lpstr>
      <vt:lpstr>软件质量之测试</vt:lpstr>
      <vt:lpstr>什么是软件质量</vt:lpstr>
      <vt:lpstr>产品质量离我们有多远？</vt:lpstr>
      <vt:lpstr>产品质量从何而来？（上）</vt:lpstr>
      <vt:lpstr>产品质量从何而来？（下）</vt:lpstr>
      <vt:lpstr>拷贝不走样</vt:lpstr>
      <vt:lpstr>请测试一个杯子？</vt:lpstr>
      <vt:lpstr>软件质量模型</vt:lpstr>
      <vt:lpstr>谢谢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微甲内部培训</dc:title>
  <dc:creator>Louis</dc:creator>
  <cp:lastModifiedBy>skducn</cp:lastModifiedBy>
  <cp:revision>134</cp:revision>
  <dcterms:created xsi:type="dcterms:W3CDTF">2014-06-11T02:09:20Z</dcterms:created>
  <dcterms:modified xsi:type="dcterms:W3CDTF">2019-03-17T08:20:09Z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2052-9.1.0.4693</vt:lpwstr>
  </property>
</Properties>
</file>