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004095"/>
    <a:srgbClr val="E6E6E6"/>
    <a:srgbClr val="0D6D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인공 지능, 회로망, 프로그래밍, 편물, 뇌, 컴퓨터 과학, 기술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4" b="16852"/>
          <a:stretch/>
        </p:blipFill>
        <p:spPr bwMode="auto">
          <a:xfrm>
            <a:off x="0" y="0"/>
            <a:ext cx="12192000" cy="686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1" y="0"/>
            <a:ext cx="12192000" cy="6865257"/>
          </a:xfrm>
          <a:prstGeom prst="rect">
            <a:avLst/>
          </a:prstGeom>
          <a:solidFill>
            <a:schemeClr val="tx2">
              <a:lumMod val="75000"/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 flipH="1">
            <a:off x="638629" y="1122363"/>
            <a:ext cx="9506857" cy="0"/>
          </a:xfrm>
          <a:prstGeom prst="line">
            <a:avLst/>
          </a:prstGeom>
          <a:ln w="28575">
            <a:solidFill>
              <a:schemeClr val="bg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 userDrawn="1"/>
        </p:nvSpPr>
        <p:spPr>
          <a:xfrm>
            <a:off x="624115" y="1349829"/>
            <a:ext cx="11088914" cy="5181600"/>
          </a:xfrm>
          <a:prstGeom prst="roundRect">
            <a:avLst>
              <a:gd name="adj" fmla="val 40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3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8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3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2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6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9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8AEA-90E2-40FC-B389-F74C1E2D5D77}" type="datetimeFigureOut">
              <a:rPr lang="ko-KR" altLang="en-US" smtClean="0"/>
              <a:t>2024-10-02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D60E-778A-47C3-BB65-6719FCDFD0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0438"/>
              </p:ext>
            </p:extLst>
          </p:nvPr>
        </p:nvGraphicFramePr>
        <p:xfrm>
          <a:off x="807945" y="1561546"/>
          <a:ext cx="10721250" cy="47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219">
                  <a:extLst>
                    <a:ext uri="{9D8B030D-6E8A-4147-A177-3AD203B41FA5}">
                      <a16:colId xmlns:a16="http://schemas.microsoft.com/office/drawing/2014/main" val="1500757949"/>
                    </a:ext>
                  </a:extLst>
                </a:gridCol>
                <a:gridCol w="8845031">
                  <a:extLst>
                    <a:ext uri="{9D8B030D-6E8A-4147-A177-3AD203B41FA5}">
                      <a16:colId xmlns:a16="http://schemas.microsoft.com/office/drawing/2014/main" val="3936681711"/>
                    </a:ext>
                  </a:extLst>
                </a:gridCol>
              </a:tblGrid>
              <a:tr h="691985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팀 소개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서울 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1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반 </a:t>
                      </a:r>
                      <a:r>
                        <a:rPr kumimoji="1" lang="ko-KR" altLang="en-US" sz="2100" b="1" kern="1200" spc="0" dirty="0" err="1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김싸피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2100" b="1" kern="1200" spc="0" dirty="0" err="1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박싸피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34067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문제 정의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영화 제목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줄거리 텍스트 정보 기반으로</a:t>
                      </a:r>
                      <a:r>
                        <a:rPr kumimoji="1" lang="ko-KR" altLang="en-US" sz="2100" b="1" kern="1200" spc="0" baseline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 된 영화 추천 기능은</a:t>
                      </a:r>
                      <a:endParaRPr kumimoji="1" lang="en-US" altLang="ko-KR" sz="2100" b="1" kern="1200" spc="0" baseline="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2100" b="1" kern="1200" spc="0" baseline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영화의 분위기나 시각적인 스타일을 반영하지 못함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80005"/>
                  </a:ext>
                </a:extLst>
              </a:tr>
              <a:tr h="144051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기대 효과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의식하지 못했던 특정한 </a:t>
                      </a:r>
                      <a:r>
                        <a:rPr kumimoji="1" lang="ko-KR" altLang="en-US" sz="2100" b="1" kern="1200" spc="0" dirty="0" err="1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비주얼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 스타일이나 </a:t>
                      </a:r>
                      <a:endParaRPr kumimoji="1" lang="en-US" altLang="ko-KR" sz="2100" b="1" kern="1200" spc="0" dirty="0" smtClean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분위기를 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AI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로 맞춤형 추천을 제공할 수 있음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89991"/>
                  </a:ext>
                </a:extLst>
              </a:tr>
              <a:tr h="7428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이미지 데이터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76210"/>
                  </a:ext>
                </a:extLst>
              </a:tr>
              <a:tr h="742810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레이블 명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액션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코미디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공포</a:t>
                      </a:r>
                      <a:r>
                        <a:rPr kumimoji="1" lang="en-US" altLang="ko-KR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E6E6E6"/>
                          </a:solidFill>
                          <a:latin typeface="+mj-ea"/>
                          <a:ea typeface="+mj-ea"/>
                          <a:cs typeface="+mn-cs"/>
                        </a:rPr>
                        <a:t>, SF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80028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10958285" y="1049232"/>
            <a:ext cx="1059543" cy="813799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i="1" u="sng" dirty="0" smtClean="0">
                <a:latin typeface="+mj-ea"/>
                <a:ea typeface="+mj-ea"/>
              </a:rPr>
              <a:t>예시</a:t>
            </a:r>
            <a:endParaRPr lang="ko-KR" altLang="en-US" b="1" i="1" u="sng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3143" y="464457"/>
            <a:ext cx="10305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 </a:t>
            </a:r>
            <a:r>
              <a:rPr kumimoji="1" lang="en-US" altLang="ko-KR" sz="28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kumimoji="1" lang="ko-KR" altLang="en-US" sz="28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영화 포스터</a:t>
            </a:r>
            <a:r>
              <a:rPr kumimoji="1" lang="en-US" altLang="ko-KR" sz="28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,</a:t>
            </a:r>
            <a:r>
              <a:rPr kumimoji="1" lang="ko-KR" altLang="en-US" sz="28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 스틸 컷으로 장르를 구분하는 이미지 분류 모델</a:t>
            </a:r>
            <a:endParaRPr kumimoji="1" lang="en-US" altLang="ko-KR" sz="2800" b="1" spc="-1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2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81193"/>
              </p:ext>
            </p:extLst>
          </p:nvPr>
        </p:nvGraphicFramePr>
        <p:xfrm>
          <a:off x="807945" y="1561546"/>
          <a:ext cx="10721250" cy="476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219">
                  <a:extLst>
                    <a:ext uri="{9D8B030D-6E8A-4147-A177-3AD203B41FA5}">
                      <a16:colId xmlns:a16="http://schemas.microsoft.com/office/drawing/2014/main" val="1500757949"/>
                    </a:ext>
                  </a:extLst>
                </a:gridCol>
                <a:gridCol w="8845031">
                  <a:extLst>
                    <a:ext uri="{9D8B030D-6E8A-4147-A177-3AD203B41FA5}">
                      <a16:colId xmlns:a16="http://schemas.microsoft.com/office/drawing/2014/main" val="3936681711"/>
                    </a:ext>
                  </a:extLst>
                </a:gridCol>
              </a:tblGrid>
              <a:tr h="6919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팀 소개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0040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100" b="0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004095"/>
                          </a:solidFill>
                          <a:latin typeface="+mj-ea"/>
                          <a:ea typeface="+mj-ea"/>
                          <a:cs typeface="+mn-cs"/>
                        </a:rPr>
                        <a:t>지역</a:t>
                      </a:r>
                      <a:r>
                        <a:rPr kumimoji="1" lang="en-US" altLang="ko-KR" sz="2100" b="0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004095"/>
                          </a:solidFill>
                          <a:latin typeface="+mj-ea"/>
                          <a:ea typeface="+mj-ea"/>
                          <a:cs typeface="+mn-cs"/>
                        </a:rPr>
                        <a:t>_</a:t>
                      </a:r>
                      <a:r>
                        <a:rPr kumimoji="1" lang="ko-KR" altLang="en-US" sz="2100" b="0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004095"/>
                          </a:solidFill>
                          <a:latin typeface="+mj-ea"/>
                          <a:ea typeface="+mj-ea"/>
                          <a:cs typeface="+mn-cs"/>
                        </a:rPr>
                        <a:t>반   </a:t>
                      </a:r>
                      <a:r>
                        <a:rPr kumimoji="1" lang="en-US" altLang="ko-KR" sz="2100" b="0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004095"/>
                          </a:solidFill>
                          <a:latin typeface="+mj-ea"/>
                          <a:ea typeface="+mj-ea"/>
                          <a:cs typeface="+mn-cs"/>
                        </a:rPr>
                        <a:t>OOO, OOO </a:t>
                      </a:r>
                      <a:r>
                        <a:rPr kumimoji="1" lang="ko-KR" altLang="en-US" sz="2100" b="0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rgbClr val="004095"/>
                          </a:solidFill>
                          <a:latin typeface="+mj-ea"/>
                          <a:ea typeface="+mj-ea"/>
                          <a:cs typeface="+mn-cs"/>
                        </a:rPr>
                        <a:t>교육생</a:t>
                      </a: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34067"/>
                  </a:ext>
                </a:extLst>
              </a:tr>
              <a:tr h="11507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문제 정의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004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100" b="0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80005"/>
                  </a:ext>
                </a:extLst>
              </a:tr>
              <a:tr h="144051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기대 효과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004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100" b="0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89991"/>
                  </a:ext>
                </a:extLst>
              </a:tr>
              <a:tr h="7428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데이터 종류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004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100" b="0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076210"/>
                  </a:ext>
                </a:extLst>
              </a:tr>
              <a:tr h="7428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2100" b="1" kern="1200" spc="0" dirty="0" smtClean="0">
                          <a:ln>
                            <a:solidFill>
                              <a:srgbClr val="FF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레이블 명</a:t>
                      </a:r>
                      <a:endParaRPr kumimoji="1" lang="ko-KR" altLang="en-US" sz="2100" b="1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0040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1" lang="ko-KR" altLang="en-US" sz="2100" b="0" kern="1200" spc="0" dirty="0">
                        <a:ln>
                          <a:solidFill>
                            <a:srgbClr val="FF0000">
                              <a:alpha val="0"/>
                            </a:srgbClr>
                          </a:solidFill>
                        </a:ln>
                        <a:solidFill>
                          <a:srgbClr val="E6E6E6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5800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143" y="464457"/>
            <a:ext cx="10305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spc="-1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주제 </a:t>
            </a:r>
            <a:r>
              <a:rPr kumimoji="1" lang="en-US" altLang="ko-KR" sz="3200" b="1" spc="-150" dirty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</a:t>
            </a:r>
            <a:endParaRPr kumimoji="1" lang="en-US" altLang="ko-KR" sz="3200" b="1" spc="-15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20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2024-09-26T09:16:42Z</dcterms:created>
  <dcterms:modified xsi:type="dcterms:W3CDTF">2024-10-02T10:47:44Z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