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82" r:id="rId2"/>
    <p:sldId id="278" r:id="rId3"/>
    <p:sldId id="277" r:id="rId4"/>
    <p:sldId id="279" r:id="rId5"/>
    <p:sldId id="283" r:id="rId6"/>
    <p:sldId id="280" r:id="rId7"/>
    <p:sldId id="281" r:id="rId8"/>
    <p:sldId id="284" r:id="rId9"/>
    <p:sldId id="256" r:id="rId10"/>
    <p:sldId id="257" r:id="rId11"/>
    <p:sldId id="270" r:id="rId12"/>
    <p:sldId id="258" r:id="rId13"/>
    <p:sldId id="259" r:id="rId14"/>
    <p:sldId id="260" r:id="rId15"/>
    <p:sldId id="271" r:id="rId16"/>
    <p:sldId id="265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/>
    <p:restoredTop sz="94720"/>
  </p:normalViewPr>
  <p:slideViewPr>
    <p:cSldViewPr snapToGrid="0" showGuides="1">
      <p:cViewPr varScale="1">
        <p:scale>
          <a:sx n="97" d="100"/>
          <a:sy n="97" d="100"/>
        </p:scale>
        <p:origin x="1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5/22/24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vid.ourworldindata.org/data/owid-covid-data.cs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sephassaker/covid19-global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vid.ourworldindata.org/data/owid-covid-data.csv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D5D-9403-4CB2-3972-2F2BB9C7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19073"/>
            <a:ext cx="8825658" cy="861420"/>
          </a:xfrm>
        </p:spPr>
        <p:txBody>
          <a:bodyPr/>
          <a:lstStyle/>
          <a:p>
            <a:r>
              <a:rPr lang="en-US" dirty="0"/>
              <a:t>Project 1: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95E40-0336-F2FC-6F82-94683DE79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41648"/>
            <a:ext cx="8825658" cy="1597152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bg1"/>
                </a:solidFill>
              </a:rPr>
              <a:t>Presentation by: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bg1"/>
                </a:solidFill>
              </a:rPr>
              <a:t>Eric Croston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Sarah </a:t>
            </a:r>
            <a:r>
              <a:rPr lang="en-US" dirty="0" err="1">
                <a:solidFill>
                  <a:schemeClr val="bg1"/>
                </a:solidFill>
              </a:rPr>
              <a:t>shuda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Meenakshi Tiwary </a:t>
            </a:r>
            <a:r>
              <a:rPr lang="en-US" dirty="0" err="1">
                <a:solidFill>
                  <a:schemeClr val="bg1"/>
                </a:solidFill>
              </a:rPr>
              <a:t>kleiman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00" y="5082613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Our World in Data: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dirty="0">
                <a:hlinkClick r:id="rId2"/>
              </a:rPr>
              <a:t>https://covid.ourworldindata.org/data/owid-covid-data.csv</a:t>
            </a: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Complied data from: 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European Centre for Disease Prevention and Control (ECDC)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World health Organization (WHO)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Johns Hopkins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from 187 countries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see the correlation between comorbidity factors during COVID_19 pandemic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To compare the correlation between comorbidity factors in Asia, Europe and North America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Diabetes Prevalence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Old Age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Smoking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6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COVID-19 deaths over time 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of a number of deaths&#10;&#10;Description automatically generated with medium confidence">
            <a:extLst>
              <a:ext uri="{FF2B5EF4-FFF2-40B4-BE49-F238E27FC236}">
                <a16:creationId xmlns:a16="http://schemas.microsoft.com/office/drawing/2014/main" id="{64ECA8FE-4C39-9700-B2C1-C760ACA61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8" b="6278"/>
          <a:stretch/>
        </p:blipFill>
        <p:spPr>
          <a:xfrm>
            <a:off x="2561156" y="2306372"/>
            <a:ext cx="6728501" cy="43342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F93493-A204-B8AD-9368-3969AEECC534}"/>
              </a:ext>
            </a:extLst>
          </p:cNvPr>
          <p:cNvCxnSpPr>
            <a:cxnSpLocks/>
          </p:cNvCxnSpPr>
          <p:nvPr/>
        </p:nvCxnSpPr>
        <p:spPr>
          <a:xfrm>
            <a:off x="3460641" y="3429000"/>
            <a:ext cx="0" cy="2589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0667B7-6F9F-29A0-EFAC-178EB7D53CEC}"/>
              </a:ext>
            </a:extLst>
          </p:cNvPr>
          <p:cNvCxnSpPr>
            <a:cxnSpLocks/>
          </p:cNvCxnSpPr>
          <p:nvPr/>
        </p:nvCxnSpPr>
        <p:spPr>
          <a:xfrm>
            <a:off x="5833210" y="3429000"/>
            <a:ext cx="0" cy="2589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3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91B03-8330-6C10-02F9-6ED07F6337B9}"/>
              </a:ext>
            </a:extLst>
          </p:cNvPr>
          <p:cNvGrpSpPr/>
          <p:nvPr/>
        </p:nvGrpSpPr>
        <p:grpSpPr>
          <a:xfrm>
            <a:off x="865930" y="2477338"/>
            <a:ext cx="10874373" cy="2815722"/>
            <a:chOff x="865930" y="2477338"/>
            <a:chExt cx="10874373" cy="2815722"/>
          </a:xfrm>
        </p:grpSpPr>
        <p:pic>
          <p:nvPicPr>
            <p:cNvPr id="4" name="Picture 3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C1DA0ACE-4087-FF77-36F2-C2DA6DBD5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31" r="10497" b="8452"/>
            <a:stretch/>
          </p:blipFill>
          <p:spPr>
            <a:xfrm>
              <a:off x="8682168" y="2477338"/>
              <a:ext cx="3058135" cy="28157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5" name="Picture 4" descr="A green and white squares with black text&#10;&#10;Description automatically generated">
              <a:extLst>
                <a:ext uri="{FF2B5EF4-FFF2-40B4-BE49-F238E27FC236}">
                  <a16:creationId xmlns:a16="http://schemas.microsoft.com/office/drawing/2014/main" id="{51E74355-CF43-9F76-B814-DEDD47253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r="10106" b="8690"/>
            <a:stretch/>
          </p:blipFill>
          <p:spPr>
            <a:xfrm>
              <a:off x="5581408" y="2495310"/>
              <a:ext cx="3083622" cy="279775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pic>
          <p:nvPicPr>
            <p:cNvPr id="6" name="Picture 5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59824AE5-BF8C-E9BC-4805-4901C3086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78" r="9821" b="8452"/>
            <a:stretch/>
          </p:blipFill>
          <p:spPr>
            <a:xfrm>
              <a:off x="2512535" y="2513284"/>
              <a:ext cx="3068872" cy="2779776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4B1B-CCFB-F5EE-BD57-92DAE81567E0}"/>
                </a:ext>
              </a:extLst>
            </p:cNvPr>
            <p:cNvSpPr txBox="1"/>
            <p:nvPr/>
          </p:nvSpPr>
          <p:spPr>
            <a:xfrm>
              <a:off x="865930" y="2892403"/>
              <a:ext cx="164660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new_cases_smoothed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cardiovasc_death_rate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diabetes_prevalence</a:t>
              </a:r>
              <a:r>
                <a:rPr lang="en-US" sz="1000" dirty="0"/>
                <a:t>”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median_age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aged_65_older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aged_70_older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female_smokers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male_smokers</a:t>
              </a:r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765D-7BA8-6D2A-8086-3A8885DBD8F1}"/>
                </a:ext>
              </a:extLst>
            </p:cNvPr>
            <p:cNvSpPr txBox="1"/>
            <p:nvPr/>
          </p:nvSpPr>
          <p:spPr>
            <a:xfrm>
              <a:off x="2902662" y="2519450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North America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40B120-AE2D-7B4F-4786-F35B8BD199E3}"/>
                </a:ext>
              </a:extLst>
            </p:cNvPr>
            <p:cNvSpPr txBox="1"/>
            <p:nvPr/>
          </p:nvSpPr>
          <p:spPr>
            <a:xfrm>
              <a:off x="6709596" y="249530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Asia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D74C66-8463-0791-F90F-60444912BCCE}"/>
                </a:ext>
              </a:extLst>
            </p:cNvPr>
            <p:cNvSpPr txBox="1"/>
            <p:nvPr/>
          </p:nvSpPr>
          <p:spPr>
            <a:xfrm>
              <a:off x="9683023" y="2477338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Europe</a:t>
              </a:r>
            </a:p>
          </p:txBody>
        </p:sp>
      </p:grp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0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1DA0ACE-4087-FF77-36F2-C2DA6DBD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10497" b="8452"/>
          <a:stretch/>
        </p:blipFill>
        <p:spPr>
          <a:xfrm>
            <a:off x="8682168" y="2477338"/>
            <a:ext cx="3058135" cy="28157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 descr="A green and white squares with black text&#10;&#10;Description automatically generated">
            <a:extLst>
              <a:ext uri="{FF2B5EF4-FFF2-40B4-BE49-F238E27FC236}">
                <a16:creationId xmlns:a16="http://schemas.microsoft.com/office/drawing/2014/main" id="{51E74355-CF43-9F76-B814-DEDD4725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4" r="10106" b="8690"/>
          <a:stretch/>
        </p:blipFill>
        <p:spPr>
          <a:xfrm>
            <a:off x="5581408" y="2495310"/>
            <a:ext cx="3083622" cy="279775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9824AE5-BF8C-E9BC-4805-4901C3086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78" r="9821" b="8452"/>
          <a:stretch/>
        </p:blipFill>
        <p:spPr>
          <a:xfrm>
            <a:off x="2512535" y="2513284"/>
            <a:ext cx="3068872" cy="277977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24B1B-CCFB-F5EE-BD57-92DAE81567E0}"/>
              </a:ext>
            </a:extLst>
          </p:cNvPr>
          <p:cNvSpPr txBox="1"/>
          <p:nvPr/>
        </p:nvSpPr>
        <p:spPr>
          <a:xfrm>
            <a:off x="865930" y="2892403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765D-7BA8-6D2A-8086-3A8885DBD8F1}"/>
              </a:ext>
            </a:extLst>
          </p:cNvPr>
          <p:cNvSpPr txBox="1"/>
          <p:nvPr/>
        </p:nvSpPr>
        <p:spPr>
          <a:xfrm>
            <a:off x="2902662" y="25194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America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0B120-AE2D-7B4F-4786-F35B8BD199E3}"/>
              </a:ext>
            </a:extLst>
          </p:cNvPr>
          <p:cNvSpPr txBox="1"/>
          <p:nvPr/>
        </p:nvSpPr>
        <p:spPr>
          <a:xfrm>
            <a:off x="6709596" y="24953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74C66-8463-0791-F90F-60444912BCCE}"/>
              </a:ext>
            </a:extLst>
          </p:cNvPr>
          <p:cNvSpPr txBox="1"/>
          <p:nvPr/>
        </p:nvSpPr>
        <p:spPr>
          <a:xfrm>
            <a:off x="9683023" y="247733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Europe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EE821-8714-E8F9-592E-E9FEE0B07513}"/>
              </a:ext>
            </a:extLst>
          </p:cNvPr>
          <p:cNvSpPr/>
          <p:nvPr/>
        </p:nvSpPr>
        <p:spPr>
          <a:xfrm>
            <a:off x="2456205" y="3407229"/>
            <a:ext cx="2616537" cy="23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8EE916-D12B-080A-2195-D761FF65A213}"/>
              </a:ext>
            </a:extLst>
          </p:cNvPr>
          <p:cNvSpPr/>
          <p:nvPr/>
        </p:nvSpPr>
        <p:spPr>
          <a:xfrm>
            <a:off x="5564270" y="3388701"/>
            <a:ext cx="2616537" cy="2392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93D7D-53CD-B9FE-55C7-939F79E5B49A}"/>
              </a:ext>
            </a:extLst>
          </p:cNvPr>
          <p:cNvSpPr/>
          <p:nvPr/>
        </p:nvSpPr>
        <p:spPr>
          <a:xfrm>
            <a:off x="8616005" y="3381487"/>
            <a:ext cx="2616537" cy="2392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4AAF7A9-0C4C-EF61-0DC0-489626A7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" y="6034697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</a:t>
            </a:r>
          </a:p>
        </p:txBody>
      </p:sp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E15620A-2113-3EA7-CD85-EB063D76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75" y="231560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9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Diabetes Prevalence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B0FB6FAC-DB60-46CD-AD0A-DD9843BC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" y="2286000"/>
            <a:ext cx="3809999" cy="2286000"/>
          </a:xfrm>
          <a:prstGeom prst="rect">
            <a:avLst/>
          </a:prstGeom>
        </p:spPr>
      </p:pic>
      <p:pic>
        <p:nvPicPr>
          <p:cNvPr id="9" name="Picture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4FC155A-3A25-2496-121B-13DA2CD7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68" y="2282711"/>
            <a:ext cx="3809999" cy="2286000"/>
          </a:xfrm>
          <a:prstGeom prst="rect">
            <a:avLst/>
          </a:prstGeom>
        </p:spPr>
      </p:pic>
      <p:pic>
        <p:nvPicPr>
          <p:cNvPr id="29" name="Picture 28" descr="A graph with orange dots and a red line&#10;&#10;Description automatically generated">
            <a:extLst>
              <a:ext uri="{FF2B5EF4-FFF2-40B4-BE49-F238E27FC236}">
                <a16:creationId xmlns:a16="http://schemas.microsoft.com/office/drawing/2014/main" id="{3E83124B-793C-D28F-912A-796E0CD8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00" y="2282711"/>
            <a:ext cx="3810000" cy="228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0.60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diabetes prevalence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diabetes prevalence in Asia.</a:t>
            </a:r>
          </a:p>
        </p:txBody>
      </p:sp>
      <p:pic>
        <p:nvPicPr>
          <p:cNvPr id="5" name="Picture 4" descr="A graph of a number of people with diabetes&#10;&#10;Description automatically generated with medium confidence">
            <a:extLst>
              <a:ext uri="{FF2B5EF4-FFF2-40B4-BE49-F238E27FC236}">
                <a16:creationId xmlns:a16="http://schemas.microsoft.com/office/drawing/2014/main" id="{B15249EB-27E7-6797-DC22-93B666531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168" y="230061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Age &gt;65 Years 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coefficient):-0.34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old age (above 65 years)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old age (above 65 years) in Asia.</a:t>
            </a:r>
          </a:p>
        </p:txBody>
      </p:sp>
      <p:pic>
        <p:nvPicPr>
          <p:cNvPr id="3" name="Picture 2" descr="A graph with a red line and green dots&#10;&#10;Description automatically generated">
            <a:extLst>
              <a:ext uri="{FF2B5EF4-FFF2-40B4-BE49-F238E27FC236}">
                <a16:creationId xmlns:a16="http://schemas.microsoft.com/office/drawing/2014/main" id="{EF93961D-134D-A714-190F-BABA71E7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86000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a red line and orange dots&#10;&#10;Description automatically generated">
            <a:extLst>
              <a:ext uri="{FF2B5EF4-FFF2-40B4-BE49-F238E27FC236}">
                <a16:creationId xmlns:a16="http://schemas.microsoft.com/office/drawing/2014/main" id="{82B87A2F-BADF-6D27-6F53-622E0E0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64" y="2286000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D0F790B-0990-C652-6293-96AA7C54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4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0.79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the cardiovascular death rate and smoking (male) in Asia.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C2544263-0BA2-8D07-AC1A-CE975BF2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43122"/>
            <a:ext cx="3810000" cy="2286000"/>
          </a:xfrm>
          <a:prstGeom prst="rect">
            <a:avLst/>
          </a:prstGeom>
        </p:spPr>
      </p:pic>
      <p:pic>
        <p:nvPicPr>
          <p:cNvPr id="8" name="Picture 7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F0050E0-BF2B-C1FF-CAF7-FEC90906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95" y="2243122"/>
            <a:ext cx="3810000" cy="2286000"/>
          </a:xfrm>
          <a:prstGeom prst="rect">
            <a:avLst/>
          </a:prstGeom>
        </p:spPr>
      </p:pic>
      <p:pic>
        <p:nvPicPr>
          <p:cNvPr id="10" name="Picture 9" descr="A graph with red line and orange dots&#10;&#10;Description automatically generated">
            <a:extLst>
              <a:ext uri="{FF2B5EF4-FFF2-40B4-BE49-F238E27FC236}">
                <a16:creationId xmlns:a16="http://schemas.microsoft.com/office/drawing/2014/main" id="{2597ACC4-EBA3-D83B-E071-0E3296B9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526" y="2243122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Female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(female)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between the cardiovascular death rate and smoking (female) in Asia.</a:t>
            </a:r>
          </a:p>
        </p:txBody>
      </p:sp>
      <p:pic>
        <p:nvPicPr>
          <p:cNvPr id="3" name="Picture 2" descr="A graph with orange dots&#10;&#10;Description automatically generated">
            <a:extLst>
              <a:ext uri="{FF2B5EF4-FFF2-40B4-BE49-F238E27FC236}">
                <a16:creationId xmlns:a16="http://schemas.microsoft.com/office/drawing/2014/main" id="{AE406347-AD1C-CCE2-D042-8504CCAB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64" y="2310926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6E70BDDC-FBF8-1670-4F43-DE5BCB54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7" y="2310926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8362A37-EB95-74E8-48AE-28FD4467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00" y="2310926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2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Acknowledgement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2690336"/>
            <a:ext cx="1087259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Instructor: Dave Melillo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Team members</a:t>
            </a:r>
          </a:p>
          <a:p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Eric </a:t>
            </a:r>
            <a:r>
              <a:rPr lang="en-US" sz="2400" dirty="0" err="1"/>
              <a:t>Croston</a:t>
            </a: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Sarah </a:t>
            </a:r>
            <a:r>
              <a:rPr lang="en-US" sz="2400" dirty="0" err="1"/>
              <a:t>Shuda</a:t>
            </a:r>
            <a:endParaRPr lang="en-US" sz="2400" dirty="0"/>
          </a:p>
        </p:txBody>
      </p:sp>
      <p:pic>
        <p:nvPicPr>
          <p:cNvPr id="1026" name="Picture 2" descr="University of Pennsylvania">
            <a:extLst>
              <a:ext uri="{FF2B5EF4-FFF2-40B4-BE49-F238E27FC236}">
                <a16:creationId xmlns:a16="http://schemas.microsoft.com/office/drawing/2014/main" id="{B9A447C6-3D25-3AAA-2764-512E035A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88" y="5249914"/>
            <a:ext cx="3607855" cy="11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What are the trends and relationships between new cases, active cases and deaths worldwide?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What are these trends and relationships in the countries with the most COVID cases and how do they compare worldwide?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Eric Croston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05/22/2024</a:t>
            </a:r>
          </a:p>
        </p:txBody>
      </p:sp>
    </p:spTree>
    <p:extLst>
      <p:ext uri="{BB962C8B-B14F-4D97-AF65-F5344CB8AC3E}">
        <p14:creationId xmlns:p14="http://schemas.microsoft.com/office/powerpoint/2010/main" val="162553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4ED-2528-0DC7-C72F-27B47047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14A7-952F-F53D-59AD-A900C98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57784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CSV dataset was pulled from the worldometers.info and made available at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https://www.kaggle.com/datasets/josephassaker/covid19-global-dataset </a:t>
            </a:r>
            <a:endParaRPr lang="en-US" sz="1600" b="0" i="0" u="none" strike="noStrike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Daily COVID Data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225 </a:t>
            </a:r>
            <a:r>
              <a:rPr lang="en-US" dirty="0"/>
              <a:t>C</a:t>
            </a:r>
            <a:r>
              <a:rPr lang="en-US" sz="1600" dirty="0"/>
              <a:t>ountries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New Cases, Active Cases and Cumulative C</a:t>
            </a:r>
            <a:r>
              <a:rPr lang="en-US" sz="1600" dirty="0"/>
              <a:t>ases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New Deaths and Cumulative Deaths</a:t>
            </a:r>
          </a:p>
          <a:p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Data Cleaning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184,787 rows data in the original data set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844 rows data in the world average and totals data sets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29 rows of data in the individual country data sets</a:t>
            </a:r>
          </a:p>
          <a:p>
            <a:pPr lvl="1"/>
            <a:endParaRPr lang="en-US" sz="1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1792"/>
            <a:ext cx="8761413" cy="1124712"/>
          </a:xfrm>
        </p:spPr>
        <p:txBody>
          <a:bodyPr/>
          <a:lstStyle/>
          <a:p>
            <a:r>
              <a:rPr lang="en-US" sz="2800" dirty="0"/>
              <a:t>What are the trends and relationships between new cases, active cases and deaths worldwide?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35403"/>
            <a:ext cx="4825158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106" y="2672812"/>
            <a:ext cx="6052606" cy="321884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135403"/>
            <a:ext cx="4825160" cy="6088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39384" y="2682024"/>
            <a:ext cx="6035334" cy="3218844"/>
          </a:xfrm>
        </p:spPr>
      </p:pic>
    </p:spTree>
    <p:extLst>
      <p:ext uri="{BB962C8B-B14F-4D97-AF65-F5344CB8AC3E}">
        <p14:creationId xmlns:p14="http://schemas.microsoft.com/office/powerpoint/2010/main" val="6395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144" y="455693"/>
            <a:ext cx="5597711" cy="72848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Worldwide Trends and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47" y="1078455"/>
            <a:ext cx="3994194" cy="42607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2782" y="1610371"/>
            <a:ext cx="5723218" cy="29787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1073" y="1184294"/>
            <a:ext cx="3493072" cy="42607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610371"/>
            <a:ext cx="5723218" cy="2992269"/>
          </a:xfrm>
        </p:spPr>
      </p:pic>
      <p:pic>
        <p:nvPicPr>
          <p:cNvPr id="9" name="Picture 8" descr="A blue squares with red and blue text">
            <a:extLst>
              <a:ext uri="{FF2B5EF4-FFF2-40B4-BE49-F238E27FC236}">
                <a16:creationId xmlns:a16="http://schemas.microsoft.com/office/drawing/2014/main" id="{3D8521FB-0389-8B39-E97C-932C7A5B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17" y="4489704"/>
            <a:ext cx="3986784" cy="1978160"/>
          </a:xfrm>
          <a:prstGeom prst="rect">
            <a:avLst/>
          </a:prstGeom>
        </p:spPr>
      </p:pic>
      <p:pic>
        <p:nvPicPr>
          <p:cNvPr id="12" name="Picture 11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E08EA3FB-2D19-0B2B-D633-816FD97D6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146" y="4489704"/>
            <a:ext cx="3978925" cy="20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08E-D70A-BD85-EE2F-951E6F6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What caused the daily average data spike in early 2020?</a:t>
            </a:r>
          </a:p>
        </p:txBody>
      </p:sp>
      <p:pic>
        <p:nvPicPr>
          <p:cNvPr id="6" name="Content Placeholder 5" descr="A graph with numbers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4600D066-6957-CBFB-4120-E610676F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440" y="2559607"/>
            <a:ext cx="7345680" cy="4005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E9D8A-0061-020C-FE62-7BB6C297C1B7}"/>
              </a:ext>
            </a:extLst>
          </p:cNvPr>
          <p:cNvSpPr txBox="1"/>
          <p:nvPr/>
        </p:nvSpPr>
        <p:spPr>
          <a:xfrm>
            <a:off x="4334048" y="2207182"/>
            <a:ext cx="240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Totals in China</a:t>
            </a:r>
          </a:p>
          <a:p>
            <a:endParaRPr lang="en-US" dirty="0"/>
          </a:p>
        </p:txBody>
      </p:sp>
      <p:pic>
        <p:nvPicPr>
          <p:cNvPr id="5" name="Picture 4" descr="A graph of green and blue lines">
            <a:extLst>
              <a:ext uri="{FF2B5EF4-FFF2-40B4-BE49-F238E27FC236}">
                <a16:creationId xmlns:a16="http://schemas.microsoft.com/office/drawing/2014/main" id="{E2E053D9-D4AC-6AF9-E47D-E11AC54E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3" y="4542441"/>
            <a:ext cx="4077271" cy="1892808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B7119F-2A80-AB5B-D6D9-3B2698BB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3" y="2559607"/>
            <a:ext cx="4077271" cy="20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8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line graph of different colored lines&#10;&#10;Description automatically generated">
            <a:extLst>
              <a:ext uri="{FF2B5EF4-FFF2-40B4-BE49-F238E27FC236}">
                <a16:creationId xmlns:a16="http://schemas.microsoft.com/office/drawing/2014/main" id="{8D7ED7FB-A89A-CF3B-E78E-182AC4615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432" y="2250361"/>
            <a:ext cx="9010551" cy="460763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713" y="603123"/>
            <a:ext cx="8681927" cy="1252728"/>
          </a:xfrm>
        </p:spPr>
        <p:txBody>
          <a:bodyPr/>
          <a:lstStyle/>
          <a:p>
            <a:pPr marL="457200" lvl="1" algn="l"/>
            <a:r>
              <a:rPr lang="en-US" sz="2800" dirty="0">
                <a:solidFill>
                  <a:schemeClr val="bg1"/>
                </a:solidFill>
                <a:latin typeface="+mj-lt"/>
              </a:rPr>
              <a:t>What are these trends and relationships in the countries with the most COVID cases and how do they compare worldwide?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6850C-F066-1BB7-69FE-10163BB5AB25}"/>
              </a:ext>
            </a:extLst>
          </p:cNvPr>
          <p:cNvSpPr txBox="1"/>
          <p:nvPr/>
        </p:nvSpPr>
        <p:spPr>
          <a:xfrm>
            <a:off x="868017" y="5732819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Daily New Deaths by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A559A-1D61-FFED-4732-A510A6D0FD3D}"/>
              </a:ext>
            </a:extLst>
          </p:cNvPr>
          <p:cNvSpPr txBox="1"/>
          <p:nvPr/>
        </p:nvSpPr>
        <p:spPr>
          <a:xfrm>
            <a:off x="1142145" y="4450540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Active Cases by 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00098-4CC7-7A69-F547-0802CA6452B3}"/>
              </a:ext>
            </a:extLst>
          </p:cNvPr>
          <p:cNvSpPr txBox="1"/>
          <p:nvPr/>
        </p:nvSpPr>
        <p:spPr>
          <a:xfrm>
            <a:off x="868017" y="3168261"/>
            <a:ext cx="2005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New Cases by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ECE11-2787-F244-D77C-5C626572B02A}"/>
              </a:ext>
            </a:extLst>
          </p:cNvPr>
          <p:cNvSpPr txBox="1"/>
          <p:nvPr/>
        </p:nvSpPr>
        <p:spPr>
          <a:xfrm>
            <a:off x="3713777" y="2323945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Daily Averages for Most COVID Countries</a:t>
            </a:r>
          </a:p>
        </p:txBody>
      </p:sp>
    </p:spTree>
    <p:extLst>
      <p:ext uri="{BB962C8B-B14F-4D97-AF65-F5344CB8AC3E}">
        <p14:creationId xmlns:p14="http://schemas.microsoft.com/office/powerpoint/2010/main" val="137959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399" y="562973"/>
            <a:ext cx="8438137" cy="1316736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What are these trends and relationships in the countries with the most COVID cases and how do they compare worldwide?</a:t>
            </a:r>
            <a:endParaRPr lang="en-US" sz="2800" dirty="0"/>
          </a:p>
        </p:txBody>
      </p:sp>
      <p:pic>
        <p:nvPicPr>
          <p:cNvPr id="19" name="Picture 18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9EAD3E43-2AB3-3C6D-120A-6C12E19D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91" y="2871216"/>
            <a:ext cx="2414017" cy="20116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5B210C-7488-A579-36F0-03E25839660F}"/>
              </a:ext>
            </a:extLst>
          </p:cNvPr>
          <p:cNvSpPr txBox="1"/>
          <p:nvPr/>
        </p:nvSpPr>
        <p:spPr>
          <a:xfrm>
            <a:off x="5255920" y="2717326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Brazil Heatmap</a:t>
            </a:r>
          </a:p>
        </p:txBody>
      </p:sp>
      <p:pic>
        <p:nvPicPr>
          <p:cNvPr id="22" name="Picture 2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43AEFC1-2392-7D47-D324-FA4593DD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07" y="2871216"/>
            <a:ext cx="2414019" cy="20116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4DCCE1-0E84-CC52-0D9A-F247986DA730}"/>
              </a:ext>
            </a:extLst>
          </p:cNvPr>
          <p:cNvSpPr txBox="1"/>
          <p:nvPr/>
        </p:nvSpPr>
        <p:spPr>
          <a:xfrm>
            <a:off x="3021330" y="271732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India Heatmap</a:t>
            </a:r>
          </a:p>
        </p:txBody>
      </p:sp>
      <p:pic>
        <p:nvPicPr>
          <p:cNvPr id="25" name="Picture 24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02081243-9A9C-5558-B0EC-3D877AF0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4" y="2871216"/>
            <a:ext cx="2369562" cy="1974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118648-2AC3-4ACA-0E04-1B86DBDDA418}"/>
              </a:ext>
            </a:extLst>
          </p:cNvPr>
          <p:cNvSpPr txBox="1"/>
          <p:nvPr/>
        </p:nvSpPr>
        <p:spPr>
          <a:xfrm>
            <a:off x="859116" y="2721785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USA Heatmap</a:t>
            </a:r>
          </a:p>
        </p:txBody>
      </p:sp>
      <p:pic>
        <p:nvPicPr>
          <p:cNvPr id="28" name="Picture 27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00A47584-BCCC-0B99-504D-373EDBEE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946" y="2871213"/>
            <a:ext cx="2414019" cy="20116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38D33A-B820-1B5B-CDE4-D44D79D6065E}"/>
              </a:ext>
            </a:extLst>
          </p:cNvPr>
          <p:cNvSpPr txBox="1"/>
          <p:nvPr/>
        </p:nvSpPr>
        <p:spPr>
          <a:xfrm>
            <a:off x="7194327" y="2717326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France Heatmap</a:t>
            </a:r>
          </a:p>
        </p:txBody>
      </p:sp>
      <p:pic>
        <p:nvPicPr>
          <p:cNvPr id="31" name="Picture 30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27B34690-9448-65C8-AF8F-41E46784F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670" y="2871214"/>
            <a:ext cx="2414017" cy="20116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3C8C19-FA24-392D-66E6-3C8B57E218D1}"/>
              </a:ext>
            </a:extLst>
          </p:cNvPr>
          <p:cNvSpPr txBox="1"/>
          <p:nvPr/>
        </p:nvSpPr>
        <p:spPr>
          <a:xfrm>
            <a:off x="9310667" y="2717323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Germany Heatmap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EB62BB-9559-F399-6CC1-C613CCC86165}"/>
              </a:ext>
            </a:extLst>
          </p:cNvPr>
          <p:cNvSpPr/>
          <p:nvPr/>
        </p:nvSpPr>
        <p:spPr>
          <a:xfrm>
            <a:off x="7080944" y="4096512"/>
            <a:ext cx="1707406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2D9E31-07CA-6FE4-EEDD-948CA7581428}"/>
              </a:ext>
            </a:extLst>
          </p:cNvPr>
          <p:cNvSpPr/>
          <p:nvPr/>
        </p:nvSpPr>
        <p:spPr>
          <a:xfrm>
            <a:off x="9310667" y="4096512"/>
            <a:ext cx="1707854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37D797-77B5-9A88-7444-B7A120C23ECF}"/>
              </a:ext>
            </a:extLst>
          </p:cNvPr>
          <p:cNvSpPr/>
          <p:nvPr/>
        </p:nvSpPr>
        <p:spPr>
          <a:xfrm>
            <a:off x="2793600" y="4102608"/>
            <a:ext cx="1707406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90C456-E6AA-18E0-00FD-459675177ACD}"/>
              </a:ext>
            </a:extLst>
          </p:cNvPr>
          <p:cNvSpPr txBox="1"/>
          <p:nvPr/>
        </p:nvSpPr>
        <p:spPr>
          <a:xfrm>
            <a:off x="859116" y="5314071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France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.089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.121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FC11E6-93AA-3EB7-0C56-409F4DC521B6}"/>
              </a:ext>
            </a:extLst>
          </p:cNvPr>
          <p:cNvSpPr txBox="1"/>
          <p:nvPr/>
        </p:nvSpPr>
        <p:spPr>
          <a:xfrm>
            <a:off x="4327781" y="5314069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Germany</a:t>
            </a:r>
            <a:r>
              <a:rPr lang="en-US" sz="1800" dirty="0"/>
              <a:t>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.181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.126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75F46E-072A-7669-7167-70B3BF6B1869}"/>
              </a:ext>
            </a:extLst>
          </p:cNvPr>
          <p:cNvSpPr txBox="1"/>
          <p:nvPr/>
        </p:nvSpPr>
        <p:spPr>
          <a:xfrm>
            <a:off x="7796446" y="5314069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India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.784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.903</a:t>
            </a:r>
          </a:p>
        </p:txBody>
      </p:sp>
    </p:spTree>
    <p:extLst>
      <p:ext uri="{BB962C8B-B14F-4D97-AF65-F5344CB8AC3E}">
        <p14:creationId xmlns:p14="http://schemas.microsoft.com/office/powerpoint/2010/main" val="12352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Comorbidity factors governing the mortality during COVID-19 Pandemic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World in Data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https://covid.ourworldindata.org/data/owid-covid-data.csv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Meenakshi Tiwary Kleiman, PhD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05/22/2024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09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1022</Words>
  <Application>Microsoft Macintosh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Inter</vt:lpstr>
      <vt:lpstr>Wingdings</vt:lpstr>
      <vt:lpstr>Wingdings 3</vt:lpstr>
      <vt:lpstr>Ion Boardroom</vt:lpstr>
      <vt:lpstr>Project 1: COVID-19</vt:lpstr>
      <vt:lpstr>PowerPoint Presentation</vt:lpstr>
      <vt:lpstr>The Data</vt:lpstr>
      <vt:lpstr>What are the trends and relationships between new cases, active cases and deaths worldwide?</vt:lpstr>
      <vt:lpstr>Worldwide Trends and Relationships</vt:lpstr>
      <vt:lpstr>What caused the daily average data spike in early 2020?</vt:lpstr>
      <vt:lpstr>What are these trends and relationships in the countries with the most COVID cases and how do they compare worldwide?</vt:lpstr>
      <vt:lpstr>What are these trends and relationships in the countries with the most COVID cases and how do they compare worldwide?</vt:lpstr>
      <vt:lpstr>PowerPoint Presentation</vt:lpstr>
      <vt:lpstr>Data and Aims</vt:lpstr>
      <vt:lpstr>COVID-19 deaths over time </vt:lpstr>
      <vt:lpstr>Correlation Matrix Between Comorbidity Factors</vt:lpstr>
      <vt:lpstr>Correlation Matrix Between Comorbidity Factors</vt:lpstr>
      <vt:lpstr>Cardiovasc Death Rate</vt:lpstr>
      <vt:lpstr>Cardiovasc Death Rate vs Diabetes Prevalence</vt:lpstr>
      <vt:lpstr>Cardiovasc Death Rate vs Age &gt;65 Years Old</vt:lpstr>
      <vt:lpstr>Cardiovasc Death Rate vs Male Smoker</vt:lpstr>
      <vt:lpstr>Cardiovasc Death Rate vs Female Smoker</vt:lpstr>
      <vt:lpstr>Acknowledgement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Tiwary</dc:creator>
  <cp:lastModifiedBy>Meenakshi Tiwary</cp:lastModifiedBy>
  <cp:revision>19</cp:revision>
  <dcterms:created xsi:type="dcterms:W3CDTF">2024-05-16T00:54:24Z</dcterms:created>
  <dcterms:modified xsi:type="dcterms:W3CDTF">2024-05-22T21:39:04Z</dcterms:modified>
</cp:coreProperties>
</file>