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78" r:id="rId2"/>
    <p:sldId id="277" r:id="rId3"/>
    <p:sldId id="279" r:id="rId4"/>
    <p:sldId id="280" r:id="rId5"/>
    <p:sldId id="281" r:id="rId6"/>
    <p:sldId id="271" r:id="rId7"/>
    <p:sldId id="272" r:id="rId8"/>
    <p:sldId id="273" r:id="rId9"/>
    <p:sldId id="274" r:id="rId10"/>
    <p:sldId id="275" r:id="rId11"/>
    <p:sldId id="276" r:id="rId12"/>
    <p:sldId id="256" r:id="rId13"/>
    <p:sldId id="257" r:id="rId14"/>
    <p:sldId id="258" r:id="rId15"/>
    <p:sldId id="259" r:id="rId16"/>
    <p:sldId id="260" r:id="rId17"/>
    <p:sldId id="265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1"/>
    <p:restoredTop sz="94694"/>
  </p:normalViewPr>
  <p:slideViewPr>
    <p:cSldViewPr snapToGrid="0" showGuides="1">
      <p:cViewPr varScale="1">
        <p:scale>
          <a:sx n="105" d="100"/>
          <a:sy n="10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sephassaker/covid19-global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.ourworldindata.org/data/owid-covid-data.csv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vid.ourworldindata.org/data/owid-covid-data.cs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sephassaker/covid19-global-data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eirnizri/covid19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meirnizri/covid19-datas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What can we learn about COVID-19 trends to reduce death in a future pandemic?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3"/>
              </a:rPr>
              <a:t>https://www.kaggle.com/datasets/josephassaker/covid19-global-dataset</a:t>
            </a:r>
            <a:endParaRPr lang="en-US" sz="1600" b="0" i="0" u="sng" dirty="0">
              <a:effectLst/>
              <a:highlight>
                <a:srgbClr val="FFFFFF"/>
              </a:highlight>
              <a:latin typeface="system-ui"/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Eric Croston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05/22/2024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3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Respiratory Factors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596743" y="2347228"/>
            <a:ext cx="5214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Three of the four factors examined, the presence of the factor lead to an increase in the percentage of patients who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Patients who were intubated had the highest mortality of the factors assessed. 84% of patients who were intubated died, whereas 33% of patients who were not intubated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47% of patients who presented with pneumonia died while only 4% of patients who did not have pneumonia died.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In COPD positive patients, 41% died compared to 13% of patients without COPD.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400" dirty="0"/>
              <a:t>Asthma was the only variable assessed where the percentage of patients who died was slightly higher for patients without the condition (14%) compared to patients with the condition (10%), though these rates are quite close.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7A5A3-39A7-1793-7923-5292AE6A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347228"/>
            <a:ext cx="636358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Comparison of All Pre-Existing Conditions 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596743" y="2347228"/>
            <a:ext cx="52142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The data indicates the, with the exception of asthma and obesity, the presence of any of the conditions increases the risk of death.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One limitation to this data is that co-occurrence of conditions was not taken into account. For instance, a patient who died with a history of obesity, cardiovascular disease, and hypertension would be counted in all three categories, which could increase their likelihood of dying over a patient with one of those conditions alone.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9B44F-BA0C-063E-6646-8EEF1246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1099"/>
            <a:ext cx="594443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4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Comorbidity factors governing the mortality during COVID-19 Pandemic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World in Data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https://covid.ourworldindata.org/data/owid-covid-data.csv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Meenakshi Tiwary Kleiman, PhD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05/16/2024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0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Our World in Data: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dirty="0">
                <a:hlinkClick r:id="rId2"/>
              </a:rPr>
              <a:t>https://covid.ourworldindata.org/data/owid-covid-data.csv</a:t>
            </a: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Complied data from: 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European Centre for Disease Prevention and Control (ECDC)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World health Organization (WHO)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Johns Hopkins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from 187 countries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see the correlation between comorbidity factors during COVID_19 pandemic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To compare the correlation between comorbidity factors in Asia, Europe and North America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Diabetes Prevalence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Old Age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Cardiovascular Death Rate Vs Smoking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6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91B03-8330-6C10-02F9-6ED07F6337B9}"/>
              </a:ext>
            </a:extLst>
          </p:cNvPr>
          <p:cNvGrpSpPr/>
          <p:nvPr/>
        </p:nvGrpSpPr>
        <p:grpSpPr>
          <a:xfrm>
            <a:off x="865930" y="2477338"/>
            <a:ext cx="10874373" cy="2815722"/>
            <a:chOff x="865930" y="2477338"/>
            <a:chExt cx="10874373" cy="2815722"/>
          </a:xfrm>
        </p:grpSpPr>
        <p:pic>
          <p:nvPicPr>
            <p:cNvPr id="4" name="Picture 3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C1DA0ACE-4087-FF77-36F2-C2DA6DBD5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931" r="10497" b="8452"/>
            <a:stretch/>
          </p:blipFill>
          <p:spPr>
            <a:xfrm>
              <a:off x="8682168" y="2477338"/>
              <a:ext cx="3058135" cy="28157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5" name="Picture 4" descr="A green and white squares with black text&#10;&#10;Description automatically generated">
              <a:extLst>
                <a:ext uri="{FF2B5EF4-FFF2-40B4-BE49-F238E27FC236}">
                  <a16:creationId xmlns:a16="http://schemas.microsoft.com/office/drawing/2014/main" id="{51E74355-CF43-9F76-B814-DEDD472533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r="10106" b="8690"/>
            <a:stretch/>
          </p:blipFill>
          <p:spPr>
            <a:xfrm>
              <a:off x="5581408" y="2495310"/>
              <a:ext cx="3083622" cy="2797750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</p:pic>
        <p:pic>
          <p:nvPicPr>
            <p:cNvPr id="6" name="Picture 5" descr="A blue squares with white text&#10;&#10;Description automatically generated">
              <a:extLst>
                <a:ext uri="{FF2B5EF4-FFF2-40B4-BE49-F238E27FC236}">
                  <a16:creationId xmlns:a16="http://schemas.microsoft.com/office/drawing/2014/main" id="{59824AE5-BF8C-E9BC-4805-4901C3086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378" r="9821" b="8452"/>
            <a:stretch/>
          </p:blipFill>
          <p:spPr>
            <a:xfrm>
              <a:off x="2512535" y="2513284"/>
              <a:ext cx="3068872" cy="2779776"/>
            </a:xfrm>
            <a:prstGeom prst="rect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4B1B-CCFB-F5EE-BD57-92DAE81567E0}"/>
                </a:ext>
              </a:extLst>
            </p:cNvPr>
            <p:cNvSpPr txBox="1"/>
            <p:nvPr/>
          </p:nvSpPr>
          <p:spPr>
            <a:xfrm>
              <a:off x="865930" y="2892403"/>
              <a:ext cx="164660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new_cases_smoothed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cardiovasc_death_rate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diabetes_prevalence</a:t>
              </a:r>
              <a:r>
                <a:rPr lang="en-US" sz="1000" dirty="0"/>
                <a:t>”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median_age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aged_65_older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/>
                <a:t>aged_70_older</a:t>
              </a:r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female_smokers</a:t>
              </a:r>
              <a:endParaRPr lang="en-US" sz="1000" dirty="0"/>
            </a:p>
            <a:p>
              <a:pPr algn="r">
                <a:spcBef>
                  <a:spcPts val="300"/>
                </a:spcBef>
                <a:spcAft>
                  <a:spcPts val="600"/>
                </a:spcAft>
              </a:pPr>
              <a:r>
                <a:rPr lang="en-US" sz="1000" dirty="0" err="1"/>
                <a:t>male_smokers</a:t>
              </a:r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765D-7BA8-6D2A-8086-3A8885DBD8F1}"/>
                </a:ext>
              </a:extLst>
            </p:cNvPr>
            <p:cNvSpPr txBox="1"/>
            <p:nvPr/>
          </p:nvSpPr>
          <p:spPr>
            <a:xfrm>
              <a:off x="2902662" y="2519450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North America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40B120-AE2D-7B4F-4786-F35B8BD199E3}"/>
                </a:ext>
              </a:extLst>
            </p:cNvPr>
            <p:cNvSpPr txBox="1"/>
            <p:nvPr/>
          </p:nvSpPr>
          <p:spPr>
            <a:xfrm>
              <a:off x="6709596" y="249530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Asia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D74C66-8463-0791-F90F-60444912BCCE}"/>
                </a:ext>
              </a:extLst>
            </p:cNvPr>
            <p:cNvSpPr txBox="1"/>
            <p:nvPr/>
          </p:nvSpPr>
          <p:spPr>
            <a:xfrm>
              <a:off x="9683023" y="2477338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Europe</a:t>
              </a:r>
            </a:p>
          </p:txBody>
        </p:sp>
      </p:grp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0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Correlation Matrix Between Comorbidity Factors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8C882-DE1A-2A2F-C04A-D0DCA77C0FDF}"/>
              </a:ext>
            </a:extLst>
          </p:cNvPr>
          <p:cNvSpPr txBox="1"/>
          <p:nvPr/>
        </p:nvSpPr>
        <p:spPr>
          <a:xfrm rot="16200000">
            <a:off x="2973979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FE84-4AC4-ECED-795F-805B9697250C}"/>
              </a:ext>
            </a:extLst>
          </p:cNvPr>
          <p:cNvSpPr txBox="1"/>
          <p:nvPr/>
        </p:nvSpPr>
        <p:spPr>
          <a:xfrm rot="16200000">
            <a:off x="6060130" y="4818488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0783F-E07C-F7B3-8BFF-6DE65A36DC32}"/>
              </a:ext>
            </a:extLst>
          </p:cNvPr>
          <p:cNvSpPr txBox="1"/>
          <p:nvPr/>
        </p:nvSpPr>
        <p:spPr>
          <a:xfrm rot="16200000">
            <a:off x="9163560" y="4834369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1DA0ACE-4087-FF77-36F2-C2DA6DBD5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1" r="10497" b="8452"/>
          <a:stretch/>
        </p:blipFill>
        <p:spPr>
          <a:xfrm>
            <a:off x="8682168" y="2477338"/>
            <a:ext cx="3058135" cy="281572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 descr="A green and white squares with black text&#10;&#10;Description automatically generated">
            <a:extLst>
              <a:ext uri="{FF2B5EF4-FFF2-40B4-BE49-F238E27FC236}">
                <a16:creationId xmlns:a16="http://schemas.microsoft.com/office/drawing/2014/main" id="{51E74355-CF43-9F76-B814-DEDD47253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4" r="10106" b="8690"/>
          <a:stretch/>
        </p:blipFill>
        <p:spPr>
          <a:xfrm>
            <a:off x="5581408" y="2495310"/>
            <a:ext cx="3083622" cy="279775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9824AE5-BF8C-E9BC-4805-4901C30860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78" r="9821" b="8452"/>
          <a:stretch/>
        </p:blipFill>
        <p:spPr>
          <a:xfrm>
            <a:off x="2512535" y="2513284"/>
            <a:ext cx="3068872" cy="277977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24B1B-CCFB-F5EE-BD57-92DAE81567E0}"/>
              </a:ext>
            </a:extLst>
          </p:cNvPr>
          <p:cNvSpPr txBox="1"/>
          <p:nvPr/>
        </p:nvSpPr>
        <p:spPr>
          <a:xfrm>
            <a:off x="865930" y="2892403"/>
            <a:ext cx="164660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new_cases_smoothed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cardiovasc_death_rate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diabetes_prevalence</a:t>
            </a:r>
            <a:r>
              <a:rPr lang="en-US" sz="1000" dirty="0"/>
              <a:t>”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median_age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aged_65_older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/>
              <a:t>aged_70_older</a:t>
            </a:r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female_smokers</a:t>
            </a:r>
            <a:endParaRPr lang="en-US" sz="1000" dirty="0"/>
          </a:p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000" dirty="0" err="1"/>
              <a:t>male_smokers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0765D-7BA8-6D2A-8086-3A8885DBD8F1}"/>
              </a:ext>
            </a:extLst>
          </p:cNvPr>
          <p:cNvSpPr txBox="1"/>
          <p:nvPr/>
        </p:nvSpPr>
        <p:spPr>
          <a:xfrm>
            <a:off x="2902662" y="25194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North America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40B120-AE2D-7B4F-4786-F35B8BD199E3}"/>
              </a:ext>
            </a:extLst>
          </p:cNvPr>
          <p:cNvSpPr txBox="1"/>
          <p:nvPr/>
        </p:nvSpPr>
        <p:spPr>
          <a:xfrm>
            <a:off x="6709596" y="24953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74C66-8463-0791-F90F-60444912BCCE}"/>
              </a:ext>
            </a:extLst>
          </p:cNvPr>
          <p:cNvSpPr txBox="1"/>
          <p:nvPr/>
        </p:nvSpPr>
        <p:spPr>
          <a:xfrm>
            <a:off x="9683023" y="247733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Europe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EE821-8714-E8F9-592E-E9FEE0B07513}"/>
              </a:ext>
            </a:extLst>
          </p:cNvPr>
          <p:cNvSpPr/>
          <p:nvPr/>
        </p:nvSpPr>
        <p:spPr>
          <a:xfrm>
            <a:off x="2456205" y="3407229"/>
            <a:ext cx="2616537" cy="239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8EE916-D12B-080A-2195-D761FF65A213}"/>
              </a:ext>
            </a:extLst>
          </p:cNvPr>
          <p:cNvSpPr/>
          <p:nvPr/>
        </p:nvSpPr>
        <p:spPr>
          <a:xfrm>
            <a:off x="5564270" y="3388701"/>
            <a:ext cx="2616537" cy="2392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93D7D-53CD-B9FE-55C7-939F79E5B49A}"/>
              </a:ext>
            </a:extLst>
          </p:cNvPr>
          <p:cNvSpPr/>
          <p:nvPr/>
        </p:nvSpPr>
        <p:spPr>
          <a:xfrm>
            <a:off x="8616005" y="3381487"/>
            <a:ext cx="2616537" cy="2392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4AAF7A9-0C4C-EF61-0DC0-489626A7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3" y="6034697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9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Diabetes Prevalence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B0FB6FAC-DB60-46CD-AD0A-DD9843BC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7" y="2286000"/>
            <a:ext cx="3809999" cy="2286000"/>
          </a:xfrm>
          <a:prstGeom prst="rect">
            <a:avLst/>
          </a:prstGeom>
        </p:spPr>
      </p:pic>
      <p:pic>
        <p:nvPicPr>
          <p:cNvPr id="9" name="Picture 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4FC155A-3A25-2496-121B-13DA2CD7C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68" y="2282711"/>
            <a:ext cx="3809999" cy="2286000"/>
          </a:xfrm>
          <a:prstGeom prst="rect">
            <a:avLst/>
          </a:prstGeom>
        </p:spPr>
      </p:pic>
      <p:pic>
        <p:nvPicPr>
          <p:cNvPr id="29" name="Picture 28" descr="A graph with orange dots and a red line&#10;&#10;Description automatically generated">
            <a:extLst>
              <a:ext uri="{FF2B5EF4-FFF2-40B4-BE49-F238E27FC236}">
                <a16:creationId xmlns:a16="http://schemas.microsoft.com/office/drawing/2014/main" id="{3E83124B-793C-D28F-912A-796E0CD8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00" y="2282711"/>
            <a:ext cx="3810000" cy="228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0.60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diabetes prevalence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diabetes prevalence in Asia.</a:t>
            </a:r>
          </a:p>
        </p:txBody>
      </p:sp>
    </p:spTree>
    <p:extLst>
      <p:ext uri="{BB962C8B-B14F-4D97-AF65-F5344CB8AC3E}">
        <p14:creationId xmlns:p14="http://schemas.microsoft.com/office/powerpoint/2010/main" val="215649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Age &gt;65 Years Old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coefficient):-0.34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coefficient):-0.53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old age (above 65 years)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negative correlation was observed  between the cardiovascular death rate and old age (above 65 years) in Asia.</a:t>
            </a:r>
          </a:p>
        </p:txBody>
      </p:sp>
      <p:pic>
        <p:nvPicPr>
          <p:cNvPr id="3" name="Picture 2" descr="A graph with a red line and green dots&#10;&#10;Description automatically generated">
            <a:extLst>
              <a:ext uri="{FF2B5EF4-FFF2-40B4-BE49-F238E27FC236}">
                <a16:creationId xmlns:a16="http://schemas.microsoft.com/office/drawing/2014/main" id="{EF93961D-134D-A714-190F-BABA71E7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86000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a red line and orange dots&#10;&#10;Description automatically generated">
            <a:extLst>
              <a:ext uri="{FF2B5EF4-FFF2-40B4-BE49-F238E27FC236}">
                <a16:creationId xmlns:a16="http://schemas.microsoft.com/office/drawing/2014/main" id="{82B87A2F-BADF-6D27-6F53-622E0E0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64" y="2286000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AD0F790B-0990-C652-6293-96AA7C54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14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0.40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0.79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the cardiovascular death rate and smoking (male) in Asia.</a:t>
            </a:r>
          </a:p>
        </p:txBody>
      </p:sp>
      <p:pic>
        <p:nvPicPr>
          <p:cNvPr id="7" name="Picture 6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C2544263-0BA2-8D07-AC1A-CE975BF2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4" y="2243122"/>
            <a:ext cx="3810000" cy="2286000"/>
          </a:xfrm>
          <a:prstGeom prst="rect">
            <a:avLst/>
          </a:prstGeom>
        </p:spPr>
      </p:pic>
      <p:pic>
        <p:nvPicPr>
          <p:cNvPr id="8" name="Picture 7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F0050E0-BF2B-C1FF-CAF7-FEC90906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95" y="2243122"/>
            <a:ext cx="3810000" cy="2286000"/>
          </a:xfrm>
          <a:prstGeom prst="rect">
            <a:avLst/>
          </a:prstGeom>
        </p:spPr>
      </p:pic>
      <p:pic>
        <p:nvPicPr>
          <p:cNvPr id="10" name="Picture 9" descr="A graph with red line and orange dots&#10;&#10;Description automatically generated">
            <a:extLst>
              <a:ext uri="{FF2B5EF4-FFF2-40B4-BE49-F238E27FC236}">
                <a16:creationId xmlns:a16="http://schemas.microsoft.com/office/drawing/2014/main" id="{2597ACC4-EBA3-D83B-E071-0E3296B9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526" y="2243122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8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Cardiovasc Death Rate vs Female Smoker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CB196D-D8EB-D5C6-0A46-0B1CAC0A3BDF}"/>
              </a:ext>
            </a:extLst>
          </p:cNvPr>
          <p:cNvSpPr txBox="1"/>
          <p:nvPr/>
        </p:nvSpPr>
        <p:spPr>
          <a:xfrm>
            <a:off x="322864" y="4625140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-0.14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3D021-CF32-E3FC-8B3B-16DA325508FB}"/>
              </a:ext>
            </a:extLst>
          </p:cNvPr>
          <p:cNvSpPr txBox="1"/>
          <p:nvPr/>
        </p:nvSpPr>
        <p:spPr>
          <a:xfrm>
            <a:off x="4320595" y="4625140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904F5-18CC-38FA-14A0-FF4CCAB85630}"/>
              </a:ext>
            </a:extLst>
          </p:cNvPr>
          <p:cNvSpPr txBox="1"/>
          <p:nvPr/>
        </p:nvSpPr>
        <p:spPr>
          <a:xfrm>
            <a:off x="8318328" y="4625140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R-value (Correlation coefficient): 0.53</a:t>
            </a:r>
          </a:p>
          <a:p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5204789"/>
            <a:ext cx="1087259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a stronger correlation between the cardiovascular death rate and smoking (female) in Europe as compared to North America. 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There was no correlation between between the cardiovascular death rate and smoking (female) in Asia.</a:t>
            </a:r>
          </a:p>
        </p:txBody>
      </p:sp>
      <p:pic>
        <p:nvPicPr>
          <p:cNvPr id="3" name="Picture 2" descr="A graph with orange dots&#10;&#10;Description automatically generated">
            <a:extLst>
              <a:ext uri="{FF2B5EF4-FFF2-40B4-BE49-F238E27FC236}">
                <a16:creationId xmlns:a16="http://schemas.microsoft.com/office/drawing/2014/main" id="{AE406347-AD1C-CCE2-D042-8504CCAB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864" y="2310926"/>
            <a:ext cx="3810000" cy="2286000"/>
          </a:xfrm>
          <a:prstGeom prst="rect">
            <a:avLst/>
          </a:prstGeom>
        </p:spPr>
      </p:pic>
      <p:pic>
        <p:nvPicPr>
          <p:cNvPr id="4" name="Picture 3" descr="A graph with green dots and red line&#10;&#10;Description automatically generated">
            <a:extLst>
              <a:ext uri="{FF2B5EF4-FFF2-40B4-BE49-F238E27FC236}">
                <a16:creationId xmlns:a16="http://schemas.microsoft.com/office/drawing/2014/main" id="{6E70BDDC-FBF8-1670-4F43-DE5BCB54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37" y="2310926"/>
            <a:ext cx="3810000" cy="2286000"/>
          </a:xfrm>
          <a:prstGeom prst="rect">
            <a:avLst/>
          </a:prstGeom>
        </p:spPr>
      </p:pic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C8362A37-EB95-74E8-48AE-28FD4467D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00" y="2310926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2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4ED-2528-0DC7-C72F-27B47047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14A7-952F-F53D-59AD-A900C98D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set was obtained from: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https://www.kaggle.com/datasets/josephassaker/covid19-global-dataset</a:t>
            </a:r>
            <a:endParaRPr lang="en-US" sz="1600" b="0" i="0" u="none" strike="noStrike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CSV dataset was pulled from the worldometers.info website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Included is daily data for 255 countries on case counts and death counts</a:t>
            </a:r>
          </a:p>
          <a:p>
            <a:endParaRPr lang="en-US" sz="1600" b="1" dirty="0"/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determine trends relating death rates to cases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What are the relationships between new cases, active cases and deaths worldwide?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What are these relationships in the countries with the most COVID cases and do they follow a similar trend?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Acknowledgement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6276A-78B0-A7AD-8DDC-0587974A8D88}"/>
              </a:ext>
            </a:extLst>
          </p:cNvPr>
          <p:cNvSpPr txBox="1"/>
          <p:nvPr/>
        </p:nvSpPr>
        <p:spPr>
          <a:xfrm>
            <a:off x="659704" y="2690336"/>
            <a:ext cx="1087259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Instructor: Dave Melillo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Team members</a:t>
            </a:r>
          </a:p>
          <a:p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Eric </a:t>
            </a:r>
            <a:r>
              <a:rPr lang="en-US" sz="2400" dirty="0" err="1"/>
              <a:t>Croston</a:t>
            </a: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Sarah </a:t>
            </a:r>
            <a:r>
              <a:rPr lang="en-US" sz="2400" dirty="0" err="1"/>
              <a:t>Shuda</a:t>
            </a:r>
            <a:endParaRPr lang="en-US" sz="2400" dirty="0"/>
          </a:p>
        </p:txBody>
      </p:sp>
      <p:pic>
        <p:nvPicPr>
          <p:cNvPr id="1026" name="Picture 2" descr="University of Pennsylvania">
            <a:extLst>
              <a:ext uri="{FF2B5EF4-FFF2-40B4-BE49-F238E27FC236}">
                <a16:creationId xmlns:a16="http://schemas.microsoft.com/office/drawing/2014/main" id="{B9A447C6-3D25-3AAA-2764-512E035A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88" y="5249914"/>
            <a:ext cx="3607855" cy="11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are the relationships between new cases, active cases and deaths worldwide?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35403"/>
            <a:ext cx="4825158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106" y="2672812"/>
            <a:ext cx="6052606" cy="322805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135403"/>
            <a:ext cx="4825160" cy="6088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39384" y="2682024"/>
            <a:ext cx="6035334" cy="3218844"/>
          </a:xfrm>
        </p:spPr>
      </p:pic>
    </p:spTree>
    <p:extLst>
      <p:ext uri="{BB962C8B-B14F-4D97-AF65-F5344CB8AC3E}">
        <p14:creationId xmlns:p14="http://schemas.microsoft.com/office/powerpoint/2010/main" val="6395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08E-D70A-BD85-EE2F-951E6F6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What caused the daily average data spike in early 2020?</a:t>
            </a:r>
          </a:p>
        </p:txBody>
      </p:sp>
      <p:pic>
        <p:nvPicPr>
          <p:cNvPr id="6" name="Content Placeholder 5" descr="A graph with numbers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4600D066-6957-CBFB-4120-E610676F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2603500"/>
            <a:ext cx="7909560" cy="376986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E9D8A-0061-020C-FE62-7BB6C297C1B7}"/>
              </a:ext>
            </a:extLst>
          </p:cNvPr>
          <p:cNvSpPr txBox="1"/>
          <p:nvPr/>
        </p:nvSpPr>
        <p:spPr>
          <a:xfrm>
            <a:off x="4334048" y="2207182"/>
            <a:ext cx="240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Totals in China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8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What are these relationships in the countries with the most COVID cases and do they follow a similar trend?</a:t>
            </a:r>
          </a:p>
        </p:txBody>
      </p:sp>
      <p:pic>
        <p:nvPicPr>
          <p:cNvPr id="5" name="Content Placeholder 4" descr="A group of colorful bars&#10;&#10;Description automatically generated with medium confidence">
            <a:extLst>
              <a:ext uri="{FF2B5EF4-FFF2-40B4-BE49-F238E27FC236}">
                <a16:creationId xmlns:a16="http://schemas.microsoft.com/office/drawing/2014/main" id="{997EDE5E-D510-7429-A792-40025D52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744" y="2694940"/>
            <a:ext cx="7739421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ECE11-2787-F244-D77C-5C626572B02A}"/>
              </a:ext>
            </a:extLst>
          </p:cNvPr>
          <p:cNvSpPr txBox="1"/>
          <p:nvPr/>
        </p:nvSpPr>
        <p:spPr>
          <a:xfrm>
            <a:off x="3328164" y="2404872"/>
            <a:ext cx="441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/>
              <a:t>Most COVID Countries Daily Averages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00098-4CC7-7A69-F547-0802CA6452B3}"/>
              </a:ext>
            </a:extLst>
          </p:cNvPr>
          <p:cNvSpPr txBox="1"/>
          <p:nvPr/>
        </p:nvSpPr>
        <p:spPr>
          <a:xfrm>
            <a:off x="971812" y="3313182"/>
            <a:ext cx="20850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New Cases by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A559A-1D61-FFED-4732-A510A6D0FD3D}"/>
              </a:ext>
            </a:extLst>
          </p:cNvPr>
          <p:cNvSpPr txBox="1"/>
          <p:nvPr/>
        </p:nvSpPr>
        <p:spPr>
          <a:xfrm>
            <a:off x="1154954" y="4351939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Active Cases by 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6850C-F066-1BB7-69FE-10163BB5AB25}"/>
              </a:ext>
            </a:extLst>
          </p:cNvPr>
          <p:cNvSpPr txBox="1"/>
          <p:nvPr/>
        </p:nvSpPr>
        <p:spPr>
          <a:xfrm>
            <a:off x="1011485" y="5223617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Daily New Deaths by Country</a:t>
            </a:r>
          </a:p>
        </p:txBody>
      </p:sp>
    </p:spTree>
    <p:extLst>
      <p:ext uri="{BB962C8B-B14F-4D97-AF65-F5344CB8AC3E}">
        <p14:creationId xmlns:p14="http://schemas.microsoft.com/office/powerpoint/2010/main" val="137959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1: Determining the Relationships Between Pre-Existing Conditions and Death Rate During the COVID-19 Pandemic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3"/>
              </a:rPr>
              <a:t>https://www.kaggle.com/datasets/meirnizri/covid19-dataset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Sarah Shuda, MSFS, ABC-DA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05/16/2024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724" y="5612965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2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58B73B3-E199-4748-7E41-94721E130B90}"/>
              </a:ext>
            </a:extLst>
          </p:cNvPr>
          <p:cNvSpPr txBox="1"/>
          <p:nvPr/>
        </p:nvSpPr>
        <p:spPr>
          <a:xfrm>
            <a:off x="534584" y="2308633"/>
            <a:ext cx="107977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Data set was obtained from: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  <a:r>
              <a:rPr lang="en-US" sz="1600" b="0" i="0" u="sng" dirty="0">
                <a:effectLst/>
                <a:highlight>
                  <a:srgbClr val="FFFFFF"/>
                </a:highlight>
                <a:latin typeface="system-ui"/>
                <a:hlinkClick r:id="rId2"/>
              </a:rPr>
              <a:t>https://www.kaggle.com/datasets/meirnizri/covid19-dataset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system-ui"/>
              </a:rPr>
              <a:t>.</a:t>
            </a:r>
            <a:endParaRPr lang="en-US" sz="16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Provides information from the Mexican government from 2020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Includes demographic information, information related to pre-existing conditions, treatment data including if the patient was intubated and the level of medical facility performing the treatment, and whether or not the patient died.</a:t>
            </a:r>
          </a:p>
          <a:p>
            <a:r>
              <a:rPr lang="en-US" sz="1600" b="1" dirty="0"/>
              <a:t>Aims</a:t>
            </a:r>
          </a:p>
          <a:p>
            <a:endParaRPr lang="en-US" sz="16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Analyze data to determine relationship between pre-existing conditions and death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16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relationship between the number of pre-existing conditions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relationship between pregnancy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Analyze respiratory specific conditions and death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600" dirty="0"/>
              <a:t>Determine which pre-existing conditions were most correlated with death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B46D991-B372-0339-7680-C1F54B48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Data and Aims</a:t>
            </a:r>
          </a:p>
        </p:txBody>
      </p:sp>
      <p:pic>
        <p:nvPicPr>
          <p:cNvPr id="2" name="Picture 2" descr="University of Pennsylvania">
            <a:extLst>
              <a:ext uri="{FF2B5EF4-FFF2-40B4-BE49-F238E27FC236}">
                <a16:creationId xmlns:a16="http://schemas.microsoft.com/office/drawing/2014/main" id="{BDA3FBC3-C4BB-009B-14FE-E50DE78E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48" y="6018079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98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Multiple Pre-Existing Conditions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26E8C-559E-9D5D-5884-74DAE325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404468"/>
            <a:ext cx="5734850" cy="4372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651171" y="2375848"/>
            <a:ext cx="49965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Pre-existing conditions scores range from -9 to 9, with -9 meaning no pre-existing conditions were documented for a patient and 9 meaning the patient had all pre-existing conditions listed.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percentage of patients who died tended to increase as the number of pre-existing conditions increased.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At scores of 5 or greater the proportion of patients who died decreased.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May be a function of the limited amount of patients who received those scores compared to the number of patients in some of the lower score brackets.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83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06B2-E5E8-3AFF-43D2-DE7856AC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086" y="645687"/>
            <a:ext cx="12024986" cy="1325563"/>
          </a:xfrm>
        </p:spPr>
        <p:txBody>
          <a:bodyPr/>
          <a:lstStyle/>
          <a:p>
            <a:pPr algn="ctr"/>
            <a:r>
              <a:rPr lang="en-US" dirty="0"/>
              <a:t>Pregnancy and Death</a:t>
            </a:r>
          </a:p>
        </p:txBody>
      </p:sp>
      <p:pic>
        <p:nvPicPr>
          <p:cNvPr id="3" name="Picture 2" descr="University of Pennsylvania">
            <a:extLst>
              <a:ext uri="{FF2B5EF4-FFF2-40B4-BE49-F238E27FC236}">
                <a16:creationId xmlns:a16="http://schemas.microsoft.com/office/drawing/2014/main" id="{A7195938-E630-9107-B318-8B012CD7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" y="6018816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217FE7-05FE-F481-6A8C-B3B51652DE9D}"/>
              </a:ext>
            </a:extLst>
          </p:cNvPr>
          <p:cNvSpPr txBox="1"/>
          <p:nvPr/>
        </p:nvSpPr>
        <p:spPr>
          <a:xfrm>
            <a:off x="6450623" y="2375848"/>
            <a:ext cx="5197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There was a higher rate of death in patients who were not pregnant, with 10.6% of patients dying.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In the pregnant patient population, only 2.3% of patients died.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B873D-4F45-4F97-0C54-594AE443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2" y="2490164"/>
            <a:ext cx="563958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2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1429</Words>
  <Application>Microsoft Office PowerPoint</Application>
  <PresentationFormat>Widescreen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Century Gothic</vt:lpstr>
      <vt:lpstr>Inter</vt:lpstr>
      <vt:lpstr>system-ui</vt:lpstr>
      <vt:lpstr>Wingdings</vt:lpstr>
      <vt:lpstr>Wingdings 3</vt:lpstr>
      <vt:lpstr>Ion Boardroom</vt:lpstr>
      <vt:lpstr>PowerPoint Presentation</vt:lpstr>
      <vt:lpstr>Data and Aims</vt:lpstr>
      <vt:lpstr>What are the relationships between new cases, active cases and deaths worldwide?</vt:lpstr>
      <vt:lpstr>What caused the daily average data spike in early 2020?</vt:lpstr>
      <vt:lpstr>What are these relationships in the countries with the most COVID cases and do they follow a similar trend?</vt:lpstr>
      <vt:lpstr>PowerPoint Presentation</vt:lpstr>
      <vt:lpstr>Data and Aims</vt:lpstr>
      <vt:lpstr>Multiple Pre-Existing Conditions and Death</vt:lpstr>
      <vt:lpstr>Pregnancy and Death</vt:lpstr>
      <vt:lpstr>Respiratory Factors and Death</vt:lpstr>
      <vt:lpstr>Comparison of All Pre-Existing Conditions </vt:lpstr>
      <vt:lpstr>PowerPoint Presentation</vt:lpstr>
      <vt:lpstr>Data and Aims</vt:lpstr>
      <vt:lpstr>Correlation Matrix Between Comorbidity Factors</vt:lpstr>
      <vt:lpstr>Correlation Matrix Between Comorbidity Factors</vt:lpstr>
      <vt:lpstr>Cardiovasc Death Rate vs Diabetes Prevalence</vt:lpstr>
      <vt:lpstr>Cardiovasc Death Rate vs Age &gt;65 Years Old</vt:lpstr>
      <vt:lpstr>Cardiovasc Death Rate vs Male Smoker</vt:lpstr>
      <vt:lpstr>Cardiovasc Death Rate vs Female Smoker</vt:lpstr>
      <vt:lpstr>Acknowledgement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Tiwary</dc:creator>
  <cp:lastModifiedBy>Eric Croston</cp:lastModifiedBy>
  <cp:revision>10</cp:revision>
  <dcterms:created xsi:type="dcterms:W3CDTF">2024-05-16T00:54:24Z</dcterms:created>
  <dcterms:modified xsi:type="dcterms:W3CDTF">2024-05-16T23:51:19Z</dcterms:modified>
</cp:coreProperties>
</file>