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71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3"/>
    <p:restoredTop sz="94752"/>
  </p:normalViewPr>
  <p:slideViewPr>
    <p:cSldViewPr snapToGrid="0" showGuides="1">
      <p:cViewPr varScale="1">
        <p:scale>
          <a:sx n="86" d="100"/>
          <a:sy n="86" d="100"/>
        </p:scale>
        <p:origin x="2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ourworldindata.org/data/owid-covid-data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vid.ourworldindata.org/data/owid-covid-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1: Comorbidity factors governing the mortality during COVID-19 Pandemic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World in Data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https://covid.ourworldindata.org/data/owid-covid-data.csv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Meenakshi Tiwary Kleiman, PhD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05/22/2024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24" y="5612965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0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Female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(female)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between the cardiovascular death rate and smoking (female) in Asia.</a:t>
            </a:r>
          </a:p>
        </p:txBody>
      </p:sp>
      <p:pic>
        <p:nvPicPr>
          <p:cNvPr id="3" name="Picture 2" descr="A graph with orange dots&#10;&#10;Description automatically generated">
            <a:extLst>
              <a:ext uri="{FF2B5EF4-FFF2-40B4-BE49-F238E27FC236}">
                <a16:creationId xmlns:a16="http://schemas.microsoft.com/office/drawing/2014/main" id="{AE406347-AD1C-CCE2-D042-8504CCAB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64" y="2310926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6E70BDDC-FBF8-1670-4F43-DE5BCB54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7" y="2310926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8362A37-EB95-74E8-48AE-28FD4467D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00" y="2310926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2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Acknowledgement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2690336"/>
            <a:ext cx="1087259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Instructor: Dave Melillo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Team members</a:t>
            </a:r>
          </a:p>
          <a:p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Eric </a:t>
            </a:r>
            <a:r>
              <a:rPr lang="en-US" sz="2400" dirty="0" err="1"/>
              <a:t>Croston</a:t>
            </a:r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Sarah </a:t>
            </a:r>
            <a:r>
              <a:rPr lang="en-US" sz="2400" dirty="0" err="1"/>
              <a:t>Shuda</a:t>
            </a:r>
            <a:endParaRPr lang="en-US" sz="2400" dirty="0"/>
          </a:p>
        </p:txBody>
      </p:sp>
      <p:pic>
        <p:nvPicPr>
          <p:cNvPr id="1026" name="Picture 2" descr="University of Pennsylvania">
            <a:extLst>
              <a:ext uri="{FF2B5EF4-FFF2-40B4-BE49-F238E27FC236}">
                <a16:creationId xmlns:a16="http://schemas.microsoft.com/office/drawing/2014/main" id="{B9A447C6-3D25-3AAA-2764-512E035A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888" y="5249914"/>
            <a:ext cx="3607855" cy="11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58B73B3-E199-4748-7E41-94721E130B90}"/>
              </a:ext>
            </a:extLst>
          </p:cNvPr>
          <p:cNvSpPr txBox="1"/>
          <p:nvPr/>
        </p:nvSpPr>
        <p:spPr>
          <a:xfrm>
            <a:off x="534584" y="2308633"/>
            <a:ext cx="107977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Our World in Data: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sz="1600" dirty="0">
                <a:hlinkClick r:id="rId2"/>
              </a:rPr>
              <a:t>https://covid.ourworldindata.org/data/owid-covid-data.csv</a:t>
            </a: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Complied data from: 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European Centre for Disease Prevention and Control (ECDC)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World health Organization (WHO)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Johns Hopkins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from 187 countries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r>
              <a:rPr lang="en-US" sz="1600" b="1" dirty="0"/>
              <a:t>Aims</a:t>
            </a:r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Analyze data to see the correlation between comorbidity factors during COVID_19 pandemic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To compare the correlation between comorbidity factors in Asia, Europe and North America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Diabetes Prevalence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Old Age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Smoking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Data and Aims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6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COVID-19 deaths over time 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aph of a number of deaths&#10;&#10;Description automatically generated with medium confidence">
            <a:extLst>
              <a:ext uri="{FF2B5EF4-FFF2-40B4-BE49-F238E27FC236}">
                <a16:creationId xmlns:a16="http://schemas.microsoft.com/office/drawing/2014/main" id="{64ECA8FE-4C39-9700-B2C1-C760ACA61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8" b="6278"/>
          <a:stretch/>
        </p:blipFill>
        <p:spPr>
          <a:xfrm>
            <a:off x="2561156" y="2306372"/>
            <a:ext cx="6728501" cy="43342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F93493-A204-B8AD-9368-3969AEECC534}"/>
              </a:ext>
            </a:extLst>
          </p:cNvPr>
          <p:cNvCxnSpPr>
            <a:cxnSpLocks/>
          </p:cNvCxnSpPr>
          <p:nvPr/>
        </p:nvCxnSpPr>
        <p:spPr>
          <a:xfrm>
            <a:off x="3460641" y="3429000"/>
            <a:ext cx="0" cy="2589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0667B7-6F9F-29A0-EFAC-178EB7D53CEC}"/>
              </a:ext>
            </a:extLst>
          </p:cNvPr>
          <p:cNvCxnSpPr>
            <a:cxnSpLocks/>
          </p:cNvCxnSpPr>
          <p:nvPr/>
        </p:nvCxnSpPr>
        <p:spPr>
          <a:xfrm>
            <a:off x="5833210" y="3429000"/>
            <a:ext cx="0" cy="2589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3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91B03-8330-6C10-02F9-6ED07F6337B9}"/>
              </a:ext>
            </a:extLst>
          </p:cNvPr>
          <p:cNvGrpSpPr/>
          <p:nvPr/>
        </p:nvGrpSpPr>
        <p:grpSpPr>
          <a:xfrm>
            <a:off x="865930" y="2477338"/>
            <a:ext cx="10874373" cy="2815722"/>
            <a:chOff x="865930" y="2477338"/>
            <a:chExt cx="10874373" cy="2815722"/>
          </a:xfrm>
        </p:grpSpPr>
        <p:pic>
          <p:nvPicPr>
            <p:cNvPr id="4" name="Picture 3" descr="A graph of different colored squares&#10;&#10;Description automatically generated">
              <a:extLst>
                <a:ext uri="{FF2B5EF4-FFF2-40B4-BE49-F238E27FC236}">
                  <a16:creationId xmlns:a16="http://schemas.microsoft.com/office/drawing/2014/main" id="{C1DA0ACE-4087-FF77-36F2-C2DA6DBD5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31" r="10497" b="8452"/>
            <a:stretch/>
          </p:blipFill>
          <p:spPr>
            <a:xfrm>
              <a:off x="8682168" y="2477338"/>
              <a:ext cx="3058135" cy="281572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5" name="Picture 4" descr="A green and white squares with black text&#10;&#10;Description automatically generated">
              <a:extLst>
                <a:ext uri="{FF2B5EF4-FFF2-40B4-BE49-F238E27FC236}">
                  <a16:creationId xmlns:a16="http://schemas.microsoft.com/office/drawing/2014/main" id="{51E74355-CF43-9F76-B814-DEDD47253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14" r="10106" b="8690"/>
            <a:stretch/>
          </p:blipFill>
          <p:spPr>
            <a:xfrm>
              <a:off x="5581408" y="2495310"/>
              <a:ext cx="3083622" cy="2797750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</p:pic>
        <p:pic>
          <p:nvPicPr>
            <p:cNvPr id="6" name="Picture 5" descr="A blue squares with white text&#10;&#10;Description automatically generated">
              <a:extLst>
                <a:ext uri="{FF2B5EF4-FFF2-40B4-BE49-F238E27FC236}">
                  <a16:creationId xmlns:a16="http://schemas.microsoft.com/office/drawing/2014/main" id="{59824AE5-BF8C-E9BC-4805-4901C3086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378" r="9821" b="8452"/>
            <a:stretch/>
          </p:blipFill>
          <p:spPr>
            <a:xfrm>
              <a:off x="2512535" y="2513284"/>
              <a:ext cx="3068872" cy="2779776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4B1B-CCFB-F5EE-BD57-92DAE81567E0}"/>
                </a:ext>
              </a:extLst>
            </p:cNvPr>
            <p:cNvSpPr txBox="1"/>
            <p:nvPr/>
          </p:nvSpPr>
          <p:spPr>
            <a:xfrm>
              <a:off x="865930" y="2892403"/>
              <a:ext cx="164660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new_cases_smoothed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cardiovasc_death_rate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diabetes_prevalence</a:t>
              </a:r>
              <a:r>
                <a:rPr lang="en-US" sz="1000" dirty="0"/>
                <a:t>”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median_age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aged_65_older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aged_70_older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female_smokers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male_smokers</a:t>
              </a:r>
              <a:endParaRPr 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40765D-7BA8-6D2A-8086-3A8885DBD8F1}"/>
                </a:ext>
              </a:extLst>
            </p:cNvPr>
            <p:cNvSpPr txBox="1"/>
            <p:nvPr/>
          </p:nvSpPr>
          <p:spPr>
            <a:xfrm>
              <a:off x="2902662" y="2519450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North America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40B120-AE2D-7B4F-4786-F35B8BD199E3}"/>
                </a:ext>
              </a:extLst>
            </p:cNvPr>
            <p:cNvSpPr txBox="1"/>
            <p:nvPr/>
          </p:nvSpPr>
          <p:spPr>
            <a:xfrm>
              <a:off x="6709596" y="2495309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Asia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D74C66-8463-0791-F90F-60444912BCCE}"/>
                </a:ext>
              </a:extLst>
            </p:cNvPr>
            <p:cNvSpPr txBox="1"/>
            <p:nvPr/>
          </p:nvSpPr>
          <p:spPr>
            <a:xfrm>
              <a:off x="9683023" y="2477338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Europe</a:t>
              </a:r>
            </a:p>
          </p:txBody>
        </p:sp>
      </p:grp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0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1DA0ACE-4087-FF77-36F2-C2DA6DBD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10497" b="8452"/>
          <a:stretch/>
        </p:blipFill>
        <p:spPr>
          <a:xfrm>
            <a:off x="8682168" y="2477338"/>
            <a:ext cx="3058135" cy="281572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 descr="A green and white squares with black text&#10;&#10;Description automatically generated">
            <a:extLst>
              <a:ext uri="{FF2B5EF4-FFF2-40B4-BE49-F238E27FC236}">
                <a16:creationId xmlns:a16="http://schemas.microsoft.com/office/drawing/2014/main" id="{51E74355-CF43-9F76-B814-DEDD47253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4" r="10106" b="8690"/>
          <a:stretch/>
        </p:blipFill>
        <p:spPr>
          <a:xfrm>
            <a:off x="5581408" y="2495310"/>
            <a:ext cx="3083622" cy="279775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9824AE5-BF8C-E9BC-4805-4901C30860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78" r="9821" b="8452"/>
          <a:stretch/>
        </p:blipFill>
        <p:spPr>
          <a:xfrm>
            <a:off x="2512535" y="2513284"/>
            <a:ext cx="3068872" cy="2779776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24B1B-CCFB-F5EE-BD57-92DAE81567E0}"/>
              </a:ext>
            </a:extLst>
          </p:cNvPr>
          <p:cNvSpPr txBox="1"/>
          <p:nvPr/>
        </p:nvSpPr>
        <p:spPr>
          <a:xfrm>
            <a:off x="865930" y="2892403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0765D-7BA8-6D2A-8086-3A8885DBD8F1}"/>
              </a:ext>
            </a:extLst>
          </p:cNvPr>
          <p:cNvSpPr txBox="1"/>
          <p:nvPr/>
        </p:nvSpPr>
        <p:spPr>
          <a:xfrm>
            <a:off x="2902662" y="25194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America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0B120-AE2D-7B4F-4786-F35B8BD199E3}"/>
              </a:ext>
            </a:extLst>
          </p:cNvPr>
          <p:cNvSpPr txBox="1"/>
          <p:nvPr/>
        </p:nvSpPr>
        <p:spPr>
          <a:xfrm>
            <a:off x="6709596" y="24953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74C66-8463-0791-F90F-60444912BCCE}"/>
              </a:ext>
            </a:extLst>
          </p:cNvPr>
          <p:cNvSpPr txBox="1"/>
          <p:nvPr/>
        </p:nvSpPr>
        <p:spPr>
          <a:xfrm>
            <a:off x="9683023" y="247733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Europe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EE821-8714-E8F9-592E-E9FEE0B07513}"/>
              </a:ext>
            </a:extLst>
          </p:cNvPr>
          <p:cNvSpPr/>
          <p:nvPr/>
        </p:nvSpPr>
        <p:spPr>
          <a:xfrm>
            <a:off x="2456205" y="3407229"/>
            <a:ext cx="2616537" cy="23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8EE916-D12B-080A-2195-D761FF65A213}"/>
              </a:ext>
            </a:extLst>
          </p:cNvPr>
          <p:cNvSpPr/>
          <p:nvPr/>
        </p:nvSpPr>
        <p:spPr>
          <a:xfrm>
            <a:off x="5564270" y="3388701"/>
            <a:ext cx="2616537" cy="2392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93D7D-53CD-B9FE-55C7-939F79E5B49A}"/>
              </a:ext>
            </a:extLst>
          </p:cNvPr>
          <p:cNvSpPr/>
          <p:nvPr/>
        </p:nvSpPr>
        <p:spPr>
          <a:xfrm>
            <a:off x="8616005" y="3381487"/>
            <a:ext cx="2616537" cy="2392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4AAF7A9-0C4C-EF61-0DC0-489626A7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3" y="6034697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9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</a:t>
            </a:r>
          </a:p>
        </p:txBody>
      </p:sp>
      <p:pic>
        <p:nvPicPr>
          <p:cNvPr id="3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E15620A-2113-3EA7-CD85-EB063D76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75" y="231560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9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Diabetes Prevalence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B0FB6FAC-DB60-46CD-AD0A-DD9843BC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7" y="2286000"/>
            <a:ext cx="3809999" cy="2286000"/>
          </a:xfrm>
          <a:prstGeom prst="rect">
            <a:avLst/>
          </a:prstGeom>
        </p:spPr>
      </p:pic>
      <p:pic>
        <p:nvPicPr>
          <p:cNvPr id="9" name="Picture 8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44FC155A-3A25-2496-121B-13DA2CD7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68" y="2282711"/>
            <a:ext cx="3809999" cy="2286000"/>
          </a:xfrm>
          <a:prstGeom prst="rect">
            <a:avLst/>
          </a:prstGeom>
        </p:spPr>
      </p:pic>
      <p:pic>
        <p:nvPicPr>
          <p:cNvPr id="29" name="Picture 28" descr="A graph with orange dots and a red line&#10;&#10;Description automatically generated">
            <a:extLst>
              <a:ext uri="{FF2B5EF4-FFF2-40B4-BE49-F238E27FC236}">
                <a16:creationId xmlns:a16="http://schemas.microsoft.com/office/drawing/2014/main" id="{3E83124B-793C-D28F-912A-796E0CD8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900" y="2282711"/>
            <a:ext cx="3810000" cy="2286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0.60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diabetes prevalence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diabetes prevalence in Asia.</a:t>
            </a:r>
          </a:p>
        </p:txBody>
      </p:sp>
      <p:pic>
        <p:nvPicPr>
          <p:cNvPr id="5" name="Picture 4" descr="A graph of a number of people with diabetes&#10;&#10;Description automatically generated with medium confidence">
            <a:extLst>
              <a:ext uri="{FF2B5EF4-FFF2-40B4-BE49-F238E27FC236}">
                <a16:creationId xmlns:a16="http://schemas.microsoft.com/office/drawing/2014/main" id="{B15249EB-27E7-6797-DC22-93B666531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168" y="230061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Age &gt;65 Years Old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coefficient):-0.34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old age (above 65 years)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old age (above 65 years) in Asia.</a:t>
            </a:r>
          </a:p>
        </p:txBody>
      </p:sp>
      <p:pic>
        <p:nvPicPr>
          <p:cNvPr id="3" name="Picture 2" descr="A graph with a red line and green dots&#10;&#10;Description automatically generated">
            <a:extLst>
              <a:ext uri="{FF2B5EF4-FFF2-40B4-BE49-F238E27FC236}">
                <a16:creationId xmlns:a16="http://schemas.microsoft.com/office/drawing/2014/main" id="{EF93961D-134D-A714-190F-BABA71E7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86000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a red line and orange dots&#10;&#10;Description automatically generated">
            <a:extLst>
              <a:ext uri="{FF2B5EF4-FFF2-40B4-BE49-F238E27FC236}">
                <a16:creationId xmlns:a16="http://schemas.microsoft.com/office/drawing/2014/main" id="{82B87A2F-BADF-6D27-6F53-622E0E07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64" y="2286000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AD0F790B-0990-C652-6293-96AA7C54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14" y="22860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0.79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the cardiovascular death rate and smoking (male) in Asia.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C2544263-0BA2-8D07-AC1A-CE975BF2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43122"/>
            <a:ext cx="3810000" cy="2286000"/>
          </a:xfrm>
          <a:prstGeom prst="rect">
            <a:avLst/>
          </a:prstGeom>
        </p:spPr>
      </p:pic>
      <p:pic>
        <p:nvPicPr>
          <p:cNvPr id="8" name="Picture 7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8F0050E0-BF2B-C1FF-CAF7-FEC90906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95" y="2243122"/>
            <a:ext cx="3810000" cy="2286000"/>
          </a:xfrm>
          <a:prstGeom prst="rect">
            <a:avLst/>
          </a:prstGeom>
        </p:spPr>
      </p:pic>
      <p:pic>
        <p:nvPicPr>
          <p:cNvPr id="10" name="Picture 9" descr="A graph with red line and orange dots&#10;&#10;Description automatically generated">
            <a:extLst>
              <a:ext uri="{FF2B5EF4-FFF2-40B4-BE49-F238E27FC236}">
                <a16:creationId xmlns:a16="http://schemas.microsoft.com/office/drawing/2014/main" id="{2597ACC4-EBA3-D83B-E071-0E3296B99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526" y="2243122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3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</TotalTime>
  <Words>719</Words>
  <Application>Microsoft Macintosh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Inter</vt:lpstr>
      <vt:lpstr>Wingdings</vt:lpstr>
      <vt:lpstr>Wingdings 3</vt:lpstr>
      <vt:lpstr>Ion Boardroom</vt:lpstr>
      <vt:lpstr>PowerPoint Presentation</vt:lpstr>
      <vt:lpstr>Data and Aims</vt:lpstr>
      <vt:lpstr>COVID-19 deaths over time </vt:lpstr>
      <vt:lpstr>Correlation Matrix Between Comorbidity Factors</vt:lpstr>
      <vt:lpstr>Correlation Matrix Between Comorbidity Factors</vt:lpstr>
      <vt:lpstr>Cardiovasc Death Rate</vt:lpstr>
      <vt:lpstr>Cardiovasc Death Rate vs Diabetes Prevalence</vt:lpstr>
      <vt:lpstr>Cardiovasc Death Rate vs Age &gt;65 Years Old</vt:lpstr>
      <vt:lpstr>Cardiovasc Death Rate vs Male Smoker</vt:lpstr>
      <vt:lpstr>Cardiovasc Death Rate vs Female Smoker</vt:lpstr>
      <vt:lpstr>Acknowledgement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 Tiwary</dc:creator>
  <cp:lastModifiedBy>Meenakshi Tiwary</cp:lastModifiedBy>
  <cp:revision>12</cp:revision>
  <dcterms:created xsi:type="dcterms:W3CDTF">2024-05-16T00:54:24Z</dcterms:created>
  <dcterms:modified xsi:type="dcterms:W3CDTF">2024-05-22T02:14:36Z</dcterms:modified>
</cp:coreProperties>
</file>