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1307-65AA-457D-A95C-23B4163718D6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59F25-6DF8-4D7D-9771-E2D0EB8E4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08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1307-65AA-457D-A95C-23B4163718D6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59F25-6DF8-4D7D-9771-E2D0EB8E4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72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1307-65AA-457D-A95C-23B4163718D6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59F25-6DF8-4D7D-9771-E2D0EB8E4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77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1307-65AA-457D-A95C-23B4163718D6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59F25-6DF8-4D7D-9771-E2D0EB8E48A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3355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1307-65AA-457D-A95C-23B4163718D6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59F25-6DF8-4D7D-9771-E2D0EB8E4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41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1307-65AA-457D-A95C-23B4163718D6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59F25-6DF8-4D7D-9771-E2D0EB8E4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26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1307-65AA-457D-A95C-23B4163718D6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59F25-6DF8-4D7D-9771-E2D0EB8E4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62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1307-65AA-457D-A95C-23B4163718D6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59F25-6DF8-4D7D-9771-E2D0EB8E4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92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1307-65AA-457D-A95C-23B4163718D6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59F25-6DF8-4D7D-9771-E2D0EB8E4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5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1307-65AA-457D-A95C-23B4163718D6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59F25-6DF8-4D7D-9771-E2D0EB8E4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86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1307-65AA-457D-A95C-23B4163718D6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59F25-6DF8-4D7D-9771-E2D0EB8E4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50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1307-65AA-457D-A95C-23B4163718D6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59F25-6DF8-4D7D-9771-E2D0EB8E4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5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1307-65AA-457D-A95C-23B4163718D6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59F25-6DF8-4D7D-9771-E2D0EB8E4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91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1307-65AA-457D-A95C-23B4163718D6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59F25-6DF8-4D7D-9771-E2D0EB8E4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16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1307-65AA-457D-A95C-23B4163718D6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59F25-6DF8-4D7D-9771-E2D0EB8E4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85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1307-65AA-457D-A95C-23B4163718D6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59F25-6DF8-4D7D-9771-E2D0EB8E4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1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1307-65AA-457D-A95C-23B4163718D6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59F25-6DF8-4D7D-9771-E2D0EB8E4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83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2D51307-65AA-457D-A95C-23B4163718D6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59F25-6DF8-4D7D-9771-E2D0EB8E4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674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4539" y="1014607"/>
            <a:ext cx="8825658" cy="1370302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Multiple regression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4539" y="2497643"/>
            <a:ext cx="6911806" cy="861420"/>
          </a:xfrm>
        </p:spPr>
        <p:txBody>
          <a:bodyPr/>
          <a:lstStyle/>
          <a:p>
            <a:r>
              <a:rPr lang="en-US" dirty="0" smtClean="0"/>
              <a:t>DETERMINING THE WAY PLAYERS SPEND THEIR GOLD.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367368" y="5668815"/>
            <a:ext cx="6911806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Student Name: </a:t>
            </a:r>
          </a:p>
          <a:p>
            <a:r>
              <a:rPr lang="en-US" dirty="0" smtClean="0"/>
              <a:t>Admission Number: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04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50405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Import The data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3208" y="1503123"/>
            <a:ext cx="9568863" cy="4560824"/>
          </a:xfrm>
        </p:spPr>
        <p:txBody>
          <a:bodyPr numCol="2"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str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match_data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'</a:t>
            </a:r>
            <a:r>
              <a:rPr lang="en-US" dirty="0" err="1" smtClean="0"/>
              <a:t>data.frame</a:t>
            </a:r>
            <a:r>
              <a:rPr lang="en-US" dirty="0"/>
              <a:t>':	50000 obs. of  13 variables:</a:t>
            </a:r>
          </a:p>
          <a:p>
            <a:pPr marL="0" indent="0">
              <a:buNone/>
            </a:pPr>
            <a:r>
              <a:rPr lang="en-US" dirty="0"/>
              <a:t> $ </a:t>
            </a:r>
            <a:r>
              <a:rPr lang="en-US" dirty="0" err="1"/>
              <a:t>match_id</a:t>
            </a:r>
            <a:r>
              <a:rPr lang="en-US" dirty="0"/>
              <a:t>               : </a:t>
            </a:r>
            <a:r>
              <a:rPr lang="en-US" dirty="0" err="1"/>
              <a:t>int</a:t>
            </a:r>
            <a:r>
              <a:rPr lang="en-US" dirty="0"/>
              <a:t>  0 1 2 3 4 5 6 7 8 9 ...</a:t>
            </a:r>
          </a:p>
          <a:p>
            <a:pPr marL="0" indent="0">
              <a:buNone/>
            </a:pPr>
            <a:r>
              <a:rPr lang="en-US" dirty="0"/>
              <a:t> $ </a:t>
            </a:r>
            <a:r>
              <a:rPr lang="en-US" dirty="0" err="1"/>
              <a:t>start_time</a:t>
            </a:r>
            <a:r>
              <a:rPr lang="en-US" dirty="0"/>
              <a:t>             : </a:t>
            </a:r>
            <a:r>
              <a:rPr lang="en-US" dirty="0" err="1"/>
              <a:t>int</a:t>
            </a:r>
            <a:r>
              <a:rPr lang="en-US" dirty="0"/>
              <a:t>  1446750112 1446753078 1446764586 1446765723 1446796385 1446798766 1446800938 1446804030 1446819063 1446837251 ...</a:t>
            </a:r>
          </a:p>
          <a:p>
            <a:pPr marL="0" indent="0">
              <a:buNone/>
            </a:pPr>
            <a:r>
              <a:rPr lang="en-US" dirty="0"/>
              <a:t> $ duration               : </a:t>
            </a:r>
            <a:r>
              <a:rPr lang="en-US" dirty="0" err="1"/>
              <a:t>int</a:t>
            </a:r>
            <a:r>
              <a:rPr lang="en-US" dirty="0"/>
              <a:t>  2375 2582 2716 3085 1887 1574 2124 2328 2002 2961 ...</a:t>
            </a:r>
          </a:p>
          <a:p>
            <a:pPr marL="0" indent="0">
              <a:buNone/>
            </a:pPr>
            <a:r>
              <a:rPr lang="en-US" dirty="0"/>
              <a:t> $ </a:t>
            </a:r>
            <a:r>
              <a:rPr lang="en-US" dirty="0" err="1"/>
              <a:t>tower_status_radiant</a:t>
            </a:r>
            <a:r>
              <a:rPr lang="en-US" dirty="0"/>
              <a:t>   : </a:t>
            </a:r>
            <a:r>
              <a:rPr lang="en-US" dirty="0" err="1"/>
              <a:t>int</a:t>
            </a:r>
            <a:r>
              <a:rPr lang="en-US" dirty="0"/>
              <a:t>  1982 0 256 4 2047 2047 1972 2046 0 0 ...</a:t>
            </a:r>
          </a:p>
          <a:p>
            <a:pPr marL="0" indent="0">
              <a:buNone/>
            </a:pPr>
            <a:r>
              <a:rPr lang="en-US" dirty="0"/>
              <a:t> $ </a:t>
            </a:r>
            <a:r>
              <a:rPr lang="en-US" dirty="0" err="1"/>
              <a:t>tower_status_dire</a:t>
            </a:r>
            <a:r>
              <a:rPr lang="en-US" dirty="0"/>
              <a:t>      : </a:t>
            </a:r>
            <a:r>
              <a:rPr lang="en-US" dirty="0" err="1"/>
              <a:t>int</a:t>
            </a:r>
            <a:r>
              <a:rPr lang="en-US" dirty="0"/>
              <a:t>  4 1846 1972 1924 0 4 0 0 1982 1972 ...</a:t>
            </a:r>
          </a:p>
          <a:p>
            <a:pPr marL="0" indent="0">
              <a:buNone/>
            </a:pPr>
            <a:r>
              <a:rPr lang="en-US" dirty="0"/>
              <a:t> $ </a:t>
            </a:r>
            <a:r>
              <a:rPr lang="en-US" dirty="0" err="1"/>
              <a:t>barracks_status_dire</a:t>
            </a:r>
            <a:r>
              <a:rPr lang="en-US" dirty="0"/>
              <a:t>   : </a:t>
            </a:r>
            <a:r>
              <a:rPr lang="en-US" dirty="0" err="1"/>
              <a:t>int</a:t>
            </a:r>
            <a:r>
              <a:rPr lang="en-US" dirty="0"/>
              <a:t>  3 63 63 51 0 3 3 0 63 63 ...</a:t>
            </a:r>
          </a:p>
          <a:p>
            <a:pPr marL="0" indent="0">
              <a:buNone/>
            </a:pPr>
            <a:r>
              <a:rPr lang="en-US" dirty="0"/>
              <a:t> $ </a:t>
            </a:r>
            <a:r>
              <a:rPr lang="en-US" dirty="0" err="1"/>
              <a:t>barracks_status_radiant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  63 0 48 3 63 63 63 63 0 0 ...</a:t>
            </a:r>
          </a:p>
          <a:p>
            <a:pPr marL="0" indent="0">
              <a:buNone/>
            </a:pPr>
            <a:r>
              <a:rPr lang="en-US" dirty="0"/>
              <a:t> $ </a:t>
            </a:r>
            <a:r>
              <a:rPr lang="en-US" dirty="0" err="1"/>
              <a:t>first_blood_time</a:t>
            </a:r>
            <a:r>
              <a:rPr lang="en-US" dirty="0"/>
              <a:t>       : </a:t>
            </a:r>
            <a:r>
              <a:rPr lang="en-US" dirty="0" err="1"/>
              <a:t>int</a:t>
            </a:r>
            <a:r>
              <a:rPr lang="en-US" dirty="0"/>
              <a:t>  1 221 190 40 58 113 4 255 4 85 ...</a:t>
            </a:r>
          </a:p>
          <a:p>
            <a:pPr marL="0" indent="0">
              <a:buNone/>
            </a:pPr>
            <a:r>
              <a:rPr lang="en-US" dirty="0"/>
              <a:t> $ </a:t>
            </a:r>
            <a:r>
              <a:rPr lang="en-US" dirty="0" err="1"/>
              <a:t>game_mode</a:t>
            </a:r>
            <a:r>
              <a:rPr lang="en-US" dirty="0"/>
              <a:t>              : </a:t>
            </a:r>
            <a:r>
              <a:rPr lang="en-US" dirty="0" err="1"/>
              <a:t>int</a:t>
            </a:r>
            <a:r>
              <a:rPr lang="en-US" dirty="0"/>
              <a:t>  22 22 22 22 22 22 22 22 22 22 ...</a:t>
            </a:r>
          </a:p>
          <a:p>
            <a:pPr marL="0" indent="0">
              <a:buNone/>
            </a:pPr>
            <a:r>
              <a:rPr lang="en-US" dirty="0"/>
              <a:t> $ </a:t>
            </a:r>
            <a:r>
              <a:rPr lang="en-US" dirty="0" err="1"/>
              <a:t>radiant_win</a:t>
            </a:r>
            <a:r>
              <a:rPr lang="en-US" dirty="0"/>
              <a:t>            : </a:t>
            </a:r>
            <a:r>
              <a:rPr lang="en-US" dirty="0" err="1"/>
              <a:t>chr</a:t>
            </a:r>
            <a:r>
              <a:rPr lang="en-US" dirty="0"/>
              <a:t>  "True" "False" "False" "False" ...</a:t>
            </a:r>
          </a:p>
          <a:p>
            <a:pPr marL="0" indent="0">
              <a:buNone/>
            </a:pPr>
            <a:r>
              <a:rPr lang="en-US" dirty="0"/>
              <a:t> $ </a:t>
            </a:r>
            <a:r>
              <a:rPr lang="en-US" dirty="0" err="1"/>
              <a:t>negative_votes</a:t>
            </a:r>
            <a:r>
              <a:rPr lang="en-US" dirty="0"/>
              <a:t>         : </a:t>
            </a:r>
            <a:r>
              <a:rPr lang="en-US" dirty="0" err="1"/>
              <a:t>int</a:t>
            </a:r>
            <a:r>
              <a:rPr lang="en-US" dirty="0"/>
              <a:t>  0 0 0 0 0 0 0 0 0 0 ...</a:t>
            </a:r>
          </a:p>
          <a:p>
            <a:pPr marL="0" indent="0">
              <a:buNone/>
            </a:pPr>
            <a:r>
              <a:rPr lang="en-US" dirty="0"/>
              <a:t> $ </a:t>
            </a:r>
            <a:r>
              <a:rPr lang="en-US" dirty="0" err="1"/>
              <a:t>positive_votes</a:t>
            </a:r>
            <a:r>
              <a:rPr lang="en-US" dirty="0"/>
              <a:t>         : </a:t>
            </a:r>
            <a:r>
              <a:rPr lang="en-US" dirty="0" err="1"/>
              <a:t>int</a:t>
            </a:r>
            <a:r>
              <a:rPr lang="en-US" dirty="0"/>
              <a:t>  1 2 0 0 0 0 0 0 0 0 ...</a:t>
            </a:r>
          </a:p>
          <a:p>
            <a:pPr marL="0" indent="0">
              <a:buNone/>
            </a:pPr>
            <a:r>
              <a:rPr lang="en-US" dirty="0"/>
              <a:t> $ cluster                : </a:t>
            </a:r>
            <a:r>
              <a:rPr lang="en-US" dirty="0" err="1"/>
              <a:t>int</a:t>
            </a:r>
            <a:r>
              <a:rPr lang="en-US" dirty="0"/>
              <a:t>  155 154 132 191 156 155 151 138 182 133 ..</a:t>
            </a:r>
          </a:p>
          <a:p>
            <a:pPr marL="0" indent="0">
              <a:buNone/>
            </a:pPr>
            <a:r>
              <a:rPr lang="en-US" dirty="0"/>
              <a:t>&gt;</a:t>
            </a:r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players_ratings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'</a:t>
            </a:r>
            <a:r>
              <a:rPr lang="en-US" dirty="0" err="1"/>
              <a:t>data.frame</a:t>
            </a:r>
            <a:r>
              <a:rPr lang="en-US" dirty="0"/>
              <a:t>':	834226 obs. of  5 variables:</a:t>
            </a:r>
          </a:p>
          <a:p>
            <a:pPr marL="0" indent="0">
              <a:buNone/>
            </a:pPr>
            <a:r>
              <a:rPr lang="en-US" dirty="0"/>
              <a:t> $ </a:t>
            </a:r>
            <a:r>
              <a:rPr lang="en-US" dirty="0" err="1"/>
              <a:t>account_id</a:t>
            </a:r>
            <a:r>
              <a:rPr lang="en-US" dirty="0"/>
              <a:t>     : </a:t>
            </a:r>
            <a:r>
              <a:rPr lang="en-US" dirty="0" err="1"/>
              <a:t>int</a:t>
            </a:r>
            <a:r>
              <a:rPr lang="en-US" dirty="0"/>
              <a:t>  236579 -343 -1217 -1227 -1284 308663 79749 -1985 -2160 26500 ...</a:t>
            </a:r>
          </a:p>
          <a:p>
            <a:pPr marL="0" indent="0">
              <a:buNone/>
            </a:pPr>
            <a:r>
              <a:rPr lang="en-US" dirty="0"/>
              <a:t> $ </a:t>
            </a:r>
            <a:r>
              <a:rPr lang="en-US" dirty="0" err="1"/>
              <a:t>total_wins</a:t>
            </a:r>
            <a:r>
              <a:rPr lang="en-US" dirty="0"/>
              <a:t>     : </a:t>
            </a:r>
            <a:r>
              <a:rPr lang="en-US" dirty="0" err="1"/>
              <a:t>int</a:t>
            </a:r>
            <a:r>
              <a:rPr lang="en-US" dirty="0"/>
              <a:t>  14 1 1 1 0 1 21 0 8 26 ...</a:t>
            </a:r>
          </a:p>
          <a:p>
            <a:pPr marL="0" indent="0">
              <a:buNone/>
            </a:pPr>
            <a:r>
              <a:rPr lang="en-US" dirty="0"/>
              <a:t> $ </a:t>
            </a:r>
            <a:r>
              <a:rPr lang="en-US" dirty="0" err="1"/>
              <a:t>total_matches</a:t>
            </a:r>
            <a:r>
              <a:rPr lang="en-US" dirty="0"/>
              <a:t>  : </a:t>
            </a:r>
            <a:r>
              <a:rPr lang="en-US" dirty="0" err="1"/>
              <a:t>int</a:t>
            </a:r>
            <a:r>
              <a:rPr lang="en-US" dirty="0"/>
              <a:t>  24 1 1 1 1 1 40 1 12 50 ...</a:t>
            </a:r>
          </a:p>
          <a:p>
            <a:pPr marL="0" indent="0">
              <a:buNone/>
            </a:pPr>
            <a:r>
              <a:rPr lang="en-US" dirty="0"/>
              <a:t> $ </a:t>
            </a:r>
            <a:r>
              <a:rPr lang="en-US" dirty="0" err="1"/>
              <a:t>trueskill_mu</a:t>
            </a:r>
            <a:r>
              <a:rPr lang="en-US" dirty="0"/>
              <a:t>   : </a:t>
            </a:r>
            <a:r>
              <a:rPr lang="en-US" dirty="0" err="1"/>
              <a:t>num</a:t>
            </a:r>
            <a:r>
              <a:rPr lang="en-US" dirty="0"/>
              <a:t>  27.9 26.5 26.5 27.2 22.9 ...</a:t>
            </a:r>
          </a:p>
          <a:p>
            <a:pPr marL="0" indent="0">
              <a:buNone/>
            </a:pPr>
            <a:r>
              <a:rPr lang="en-US" dirty="0"/>
              <a:t> $ </a:t>
            </a:r>
            <a:r>
              <a:rPr lang="en-US" dirty="0" err="1"/>
              <a:t>trueskill_sigma</a:t>
            </a:r>
            <a:r>
              <a:rPr lang="en-US" dirty="0"/>
              <a:t>: </a:t>
            </a:r>
            <a:r>
              <a:rPr lang="en-US" dirty="0" err="1"/>
              <a:t>num</a:t>
            </a:r>
            <a:r>
              <a:rPr lang="en-US" dirty="0"/>
              <a:t>  5.21 8.07 8.11 8.09 8.09 ...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060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7150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Subdivide data into smaller subsets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107" y="2129425"/>
            <a:ext cx="9403742" cy="231731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</a:rPr>
              <a:t>match_data</a:t>
            </a:r>
            <a:r>
              <a:rPr lang="en-US" dirty="0">
                <a:solidFill>
                  <a:srgbClr val="00B0F0"/>
                </a:solidFill>
              </a:rPr>
              <a:t> &lt;- head(</a:t>
            </a:r>
            <a:r>
              <a:rPr lang="en-US" dirty="0" err="1">
                <a:solidFill>
                  <a:srgbClr val="00B0F0"/>
                </a:solidFill>
              </a:rPr>
              <a:t>match_data</a:t>
            </a:r>
            <a:r>
              <a:rPr lang="en-US" dirty="0">
                <a:solidFill>
                  <a:srgbClr val="00B0F0"/>
                </a:solidFill>
              </a:rPr>
              <a:t>, 600)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</a:rPr>
              <a:t>players_data</a:t>
            </a:r>
            <a:r>
              <a:rPr lang="en-US" dirty="0">
                <a:solidFill>
                  <a:srgbClr val="00B0F0"/>
                </a:solidFill>
              </a:rPr>
              <a:t> &lt;- head(</a:t>
            </a:r>
            <a:r>
              <a:rPr lang="en-US" dirty="0" err="1">
                <a:solidFill>
                  <a:srgbClr val="00B0F0"/>
                </a:solidFill>
              </a:rPr>
              <a:t>players_data</a:t>
            </a:r>
            <a:r>
              <a:rPr lang="en-US" dirty="0">
                <a:solidFill>
                  <a:srgbClr val="00B0F0"/>
                </a:solidFill>
              </a:rPr>
              <a:t>, 600)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</a:rPr>
              <a:t>players_ratings</a:t>
            </a:r>
            <a:r>
              <a:rPr lang="en-US" dirty="0">
                <a:solidFill>
                  <a:srgbClr val="00B0F0"/>
                </a:solidFill>
              </a:rPr>
              <a:t> &lt;- head(</a:t>
            </a:r>
            <a:r>
              <a:rPr lang="en-US" dirty="0" err="1">
                <a:solidFill>
                  <a:srgbClr val="00B0F0"/>
                </a:solidFill>
              </a:rPr>
              <a:t>players_ratings</a:t>
            </a:r>
            <a:r>
              <a:rPr lang="en-US" dirty="0">
                <a:solidFill>
                  <a:srgbClr val="00B0F0"/>
                </a:solidFill>
              </a:rPr>
              <a:t>, 600</a:t>
            </a:r>
            <a:r>
              <a:rPr lang="en-US" dirty="0" smtClean="0">
                <a:solidFill>
                  <a:srgbClr val="00B0F0"/>
                </a:solidFill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730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533" y="139567"/>
            <a:ext cx="9404723" cy="731021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Plot the data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110" y="898866"/>
            <a:ext cx="2053246" cy="69795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Gold Spent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97129" y="1475005"/>
            <a:ext cx="4187189" cy="210744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7606410" y="898866"/>
            <a:ext cx="2053246" cy="69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 smtClean="0"/>
              <a:t>Gold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7452986" y="1568639"/>
            <a:ext cx="3732756" cy="2013806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763277" y="3504259"/>
            <a:ext cx="2564172" cy="486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 smtClean="0"/>
              <a:t>Gold Per Minute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4116551" y="3990437"/>
            <a:ext cx="38576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17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851" y="214724"/>
            <a:ext cx="9404723" cy="687150"/>
          </a:xfrm>
        </p:spPr>
        <p:txBody>
          <a:bodyPr/>
          <a:lstStyle/>
          <a:p>
            <a:r>
              <a:rPr lang="en-US" dirty="0" smtClean="0"/>
              <a:t>Create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851" y="1050836"/>
            <a:ext cx="11403927" cy="5462698"/>
          </a:xfrm>
        </p:spPr>
        <p:txBody>
          <a:bodyPr numCol="3"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&gt; </a:t>
            </a:r>
            <a:r>
              <a:rPr lang="en-US" dirty="0" err="1" smtClean="0">
                <a:solidFill>
                  <a:srgbClr val="FFFF00"/>
                </a:solidFill>
              </a:rPr>
              <a:t>model_match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&lt;- lm(</a:t>
            </a:r>
            <a:r>
              <a:rPr lang="en-US" dirty="0" err="1">
                <a:solidFill>
                  <a:srgbClr val="FFFF00"/>
                </a:solidFill>
              </a:rPr>
              <a:t>match_id</a:t>
            </a:r>
            <a:r>
              <a:rPr lang="en-US" dirty="0">
                <a:solidFill>
                  <a:srgbClr val="FFFF00"/>
                </a:solidFill>
              </a:rPr>
              <a:t> ~ </a:t>
            </a:r>
            <a:r>
              <a:rPr lang="en-US" dirty="0" err="1">
                <a:solidFill>
                  <a:srgbClr val="FFFF00"/>
                </a:solidFill>
              </a:rPr>
              <a:t>radiant_win</a:t>
            </a:r>
            <a:r>
              <a:rPr lang="en-US" dirty="0">
                <a:solidFill>
                  <a:srgbClr val="FFFF00"/>
                </a:solidFill>
              </a:rPr>
              <a:t>, data = train)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&gt; </a:t>
            </a:r>
            <a:r>
              <a:rPr lang="en-US" dirty="0">
                <a:solidFill>
                  <a:srgbClr val="FFFF00"/>
                </a:solidFill>
              </a:rPr>
              <a:t>summary(</a:t>
            </a:r>
            <a:r>
              <a:rPr lang="en-US" dirty="0" err="1">
                <a:solidFill>
                  <a:srgbClr val="FFFF00"/>
                </a:solidFill>
              </a:rPr>
              <a:t>model_match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Call:</a:t>
            </a:r>
          </a:p>
          <a:p>
            <a:pPr marL="0" indent="0">
              <a:buNone/>
            </a:pPr>
            <a:r>
              <a:rPr lang="en-US" dirty="0"/>
              <a:t>lm(formula = </a:t>
            </a:r>
            <a:r>
              <a:rPr lang="en-US" dirty="0" err="1"/>
              <a:t>train$match_id</a:t>
            </a:r>
            <a:r>
              <a:rPr lang="en-US" dirty="0"/>
              <a:t> ~ </a:t>
            </a:r>
            <a:r>
              <a:rPr lang="en-US" dirty="0" err="1"/>
              <a:t>train$radiant_win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Residuals:</a:t>
            </a:r>
          </a:p>
          <a:p>
            <a:pPr marL="0" indent="0">
              <a:buNone/>
            </a:pPr>
            <a:r>
              <a:rPr lang="en-US" dirty="0"/>
              <a:t>    Min      1Q  Median      3Q     Max </a:t>
            </a:r>
          </a:p>
          <a:p>
            <a:pPr marL="0" indent="0">
              <a:buNone/>
            </a:pPr>
            <a:r>
              <a:rPr lang="en-US" dirty="0"/>
              <a:t>-319.07 -151.95    1.43  150.04  307.41 </a:t>
            </a:r>
          </a:p>
          <a:p>
            <a:pPr marL="0" indent="0">
              <a:buNone/>
            </a:pPr>
            <a:r>
              <a:rPr lang="en-US" dirty="0"/>
              <a:t>Coefficients:</a:t>
            </a:r>
          </a:p>
          <a:p>
            <a:pPr marL="0" indent="0">
              <a:buNone/>
            </a:pPr>
            <a:r>
              <a:rPr lang="en-US" dirty="0"/>
              <a:t>                      Estimate Std. Error t value </a:t>
            </a:r>
            <a:r>
              <a:rPr lang="en-US" dirty="0" err="1"/>
              <a:t>Pr</a:t>
            </a:r>
            <a:r>
              <a:rPr lang="en-US" dirty="0"/>
              <a:t>(&gt;|t|)    </a:t>
            </a:r>
          </a:p>
          <a:p>
            <a:pPr marL="0" indent="0">
              <a:buNone/>
            </a:pPr>
            <a:r>
              <a:rPr lang="en-US" dirty="0"/>
              <a:t>(Intercept)             320.07      11.79  27.147   &lt;2e-16 ***</a:t>
            </a:r>
          </a:p>
          <a:p>
            <a:pPr marL="0" indent="0">
              <a:buNone/>
            </a:pPr>
            <a:r>
              <a:rPr lang="en-US" dirty="0" err="1"/>
              <a:t>train$radiant_winTrue</a:t>
            </a:r>
            <a:r>
              <a:rPr lang="en-US" dirty="0"/>
              <a:t>   -32.48      16.39  -1.982   0.0481 *  </a:t>
            </a:r>
          </a:p>
          <a:p>
            <a:pPr marL="0" indent="0">
              <a:buNone/>
            </a:pPr>
            <a:r>
              <a:rPr lang="en-US" dirty="0"/>
              <a:t>---</a:t>
            </a:r>
          </a:p>
          <a:p>
            <a:pPr marL="0" indent="0">
              <a:buNone/>
            </a:pPr>
            <a:r>
              <a:rPr lang="en-US" dirty="0" err="1"/>
              <a:t>Signif</a:t>
            </a:r>
            <a:r>
              <a:rPr lang="en-US" dirty="0"/>
              <a:t>. codes:  0 ‘***’ 0.001 ‘**’ 0.01 ‘*’ 0.05 ‘.’ 0.1 ‘ ’ 1</a:t>
            </a:r>
          </a:p>
          <a:p>
            <a:pPr marL="0" indent="0">
              <a:buNone/>
            </a:pPr>
            <a:r>
              <a:rPr lang="en-US" dirty="0"/>
              <a:t>Residual standard error: 173.7 on 448 degrees of freedom</a:t>
            </a:r>
          </a:p>
          <a:p>
            <a:pPr marL="0" indent="0">
              <a:buNone/>
            </a:pPr>
            <a:r>
              <a:rPr lang="en-US" dirty="0"/>
              <a:t>Multiple R-squared:  0.008695,	Adjusted R-squared:  0.006482 </a:t>
            </a:r>
          </a:p>
          <a:p>
            <a:pPr marL="0" indent="0">
              <a:buNone/>
            </a:pPr>
            <a:r>
              <a:rPr lang="en-US" dirty="0"/>
              <a:t>F-statistic:  3.93 on 1 and 448 DF,  p-value: 0.04805</a:t>
            </a:r>
          </a:p>
          <a:p>
            <a:pPr marL="0" indent="0">
              <a:buNone/>
            </a:pPr>
            <a:r>
              <a:rPr lang="en-US" b="1" dirty="0"/>
              <a:t> 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&gt; </a:t>
            </a:r>
            <a:r>
              <a:rPr lang="en-US" dirty="0" err="1">
                <a:solidFill>
                  <a:srgbClr val="FFFF00"/>
                </a:solidFill>
              </a:rPr>
              <a:t>model_players</a:t>
            </a:r>
            <a:r>
              <a:rPr lang="en-US" dirty="0">
                <a:solidFill>
                  <a:srgbClr val="FFFF00"/>
                </a:solidFill>
              </a:rPr>
              <a:t> &lt;- lm(</a:t>
            </a:r>
            <a:r>
              <a:rPr lang="en-US" dirty="0" err="1">
                <a:solidFill>
                  <a:srgbClr val="FFFF00"/>
                </a:solidFill>
              </a:rPr>
              <a:t>gold_spent</a:t>
            </a:r>
            <a:r>
              <a:rPr lang="en-US" dirty="0">
                <a:solidFill>
                  <a:srgbClr val="FFFF00"/>
                </a:solidFill>
              </a:rPr>
              <a:t> ~ </a:t>
            </a:r>
            <a:r>
              <a:rPr lang="en-US" dirty="0" err="1">
                <a:solidFill>
                  <a:srgbClr val="FFFF00"/>
                </a:solidFill>
              </a:rPr>
              <a:t>match_id</a:t>
            </a:r>
            <a:r>
              <a:rPr lang="en-US" dirty="0">
                <a:solidFill>
                  <a:srgbClr val="FFFF00"/>
                </a:solidFill>
              </a:rPr>
              <a:t> + gold, data = </a:t>
            </a:r>
            <a:r>
              <a:rPr lang="en-US" dirty="0" err="1">
                <a:solidFill>
                  <a:srgbClr val="FFFF00"/>
                </a:solidFill>
              </a:rPr>
              <a:t>train_players</a:t>
            </a:r>
            <a:r>
              <a:rPr lang="en-US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&gt; summary(</a:t>
            </a:r>
            <a:r>
              <a:rPr lang="en-US" dirty="0" err="1">
                <a:solidFill>
                  <a:srgbClr val="FFFF00"/>
                </a:solidFill>
              </a:rPr>
              <a:t>model_players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Call:</a:t>
            </a:r>
          </a:p>
          <a:p>
            <a:pPr marL="0" indent="0">
              <a:buNone/>
            </a:pPr>
            <a:r>
              <a:rPr lang="en-US" dirty="0"/>
              <a:t>lm(formula = </a:t>
            </a:r>
            <a:r>
              <a:rPr lang="en-US" dirty="0" err="1"/>
              <a:t>gold_spent</a:t>
            </a:r>
            <a:r>
              <a:rPr lang="en-US" dirty="0"/>
              <a:t> ~ </a:t>
            </a:r>
            <a:r>
              <a:rPr lang="en-US" dirty="0" err="1"/>
              <a:t>match_id</a:t>
            </a:r>
            <a:r>
              <a:rPr lang="en-US" dirty="0"/>
              <a:t> + gold, data = </a:t>
            </a:r>
            <a:r>
              <a:rPr lang="en-US" dirty="0" err="1"/>
              <a:t>train_players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Residuals:</a:t>
            </a:r>
          </a:p>
          <a:p>
            <a:pPr marL="0" indent="0">
              <a:buNone/>
            </a:pPr>
            <a:r>
              <a:rPr lang="en-US" dirty="0"/>
              <a:t>   Min     1Q Median     3Q    Max </a:t>
            </a:r>
          </a:p>
          <a:p>
            <a:pPr marL="0" indent="0">
              <a:buNone/>
            </a:pPr>
            <a:r>
              <a:rPr lang="en-US" dirty="0"/>
              <a:t>-14698  -4823  -1071   4076  34614 </a:t>
            </a:r>
          </a:p>
          <a:p>
            <a:pPr marL="0" indent="0">
              <a:buNone/>
            </a:pPr>
            <a:r>
              <a:rPr lang="en-US" dirty="0"/>
              <a:t>Coefficients:</a:t>
            </a:r>
          </a:p>
          <a:p>
            <a:pPr marL="0" indent="0">
              <a:buNone/>
            </a:pPr>
            <a:r>
              <a:rPr lang="en-US" dirty="0"/>
              <a:t>              Estimate Std. Error t value </a:t>
            </a:r>
            <a:r>
              <a:rPr lang="en-US" dirty="0" err="1"/>
              <a:t>Pr</a:t>
            </a:r>
            <a:r>
              <a:rPr lang="en-US" dirty="0"/>
              <a:t>(&gt;|t|)    </a:t>
            </a:r>
          </a:p>
          <a:p>
            <a:pPr marL="0" indent="0">
              <a:buNone/>
            </a:pPr>
            <a:r>
              <a:rPr lang="en-US" dirty="0"/>
              <a:t>(Intercept) 13146.9902   710.1067  18.514  &lt; 2e-16 ***</a:t>
            </a:r>
          </a:p>
          <a:p>
            <a:pPr marL="0" indent="0">
              <a:buNone/>
            </a:pPr>
            <a:r>
              <a:rPr lang="en-US" dirty="0" err="1"/>
              <a:t>match_id</a:t>
            </a:r>
            <a:r>
              <a:rPr lang="en-US" dirty="0"/>
              <a:t>       -0.2445    18.7883  -0.013     0.99    </a:t>
            </a:r>
          </a:p>
          <a:p>
            <a:pPr marL="0" indent="0">
              <a:buNone/>
            </a:pPr>
            <a:r>
              <a:rPr lang="en-US" dirty="0"/>
              <a:t>gold            1.0894     0.1993   5.465 7.69e-08 ***</a:t>
            </a:r>
          </a:p>
          <a:p>
            <a:pPr marL="0" indent="0">
              <a:buNone/>
            </a:pPr>
            <a:r>
              <a:rPr lang="en-US" dirty="0"/>
              <a:t>---</a:t>
            </a:r>
          </a:p>
          <a:p>
            <a:pPr marL="0" indent="0">
              <a:buNone/>
            </a:pPr>
            <a:r>
              <a:rPr lang="en-US" dirty="0" err="1"/>
              <a:t>Signif</a:t>
            </a:r>
            <a:r>
              <a:rPr lang="en-US" dirty="0"/>
              <a:t>. codes:  0 ‘***’ 0.001 ‘**’ 0.01 ‘*’ 0.05 ‘.’ 0.1 ‘ ’ 1</a:t>
            </a:r>
          </a:p>
          <a:p>
            <a:pPr marL="0" indent="0">
              <a:buNone/>
            </a:pPr>
            <a:r>
              <a:rPr lang="en-US" dirty="0"/>
              <a:t>Residual standard error: 6867 on 447 degrees of freedom</a:t>
            </a:r>
          </a:p>
          <a:p>
            <a:pPr marL="0" indent="0">
              <a:buNone/>
            </a:pPr>
            <a:r>
              <a:rPr lang="en-US" dirty="0"/>
              <a:t>Multiple R-squared:  0.06305,	Adjusted R-squared:  0.05886 </a:t>
            </a:r>
          </a:p>
          <a:p>
            <a:pPr marL="0" indent="0">
              <a:buNone/>
            </a:pPr>
            <a:r>
              <a:rPr lang="en-US" dirty="0"/>
              <a:t>F-statistic: 15.04 on 2 and 447 DF,  p-value: 4.767e-07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&gt; </a:t>
            </a:r>
            <a:r>
              <a:rPr lang="en-US" dirty="0" err="1">
                <a:solidFill>
                  <a:srgbClr val="FFFF00"/>
                </a:solidFill>
              </a:rPr>
              <a:t>model_ratings</a:t>
            </a:r>
            <a:r>
              <a:rPr lang="en-US" dirty="0">
                <a:solidFill>
                  <a:srgbClr val="FFFF00"/>
                </a:solidFill>
              </a:rPr>
              <a:t> &lt;- lm(</a:t>
            </a:r>
            <a:r>
              <a:rPr lang="en-US" dirty="0" err="1">
                <a:solidFill>
                  <a:srgbClr val="FFFF00"/>
                </a:solidFill>
              </a:rPr>
              <a:t>total_matches</a:t>
            </a:r>
            <a:r>
              <a:rPr lang="en-US" dirty="0">
                <a:solidFill>
                  <a:srgbClr val="FFFF00"/>
                </a:solidFill>
              </a:rPr>
              <a:t> ~ </a:t>
            </a:r>
            <a:r>
              <a:rPr lang="en-US" dirty="0" err="1">
                <a:solidFill>
                  <a:srgbClr val="FFFF00"/>
                </a:solidFill>
              </a:rPr>
              <a:t>total_wins</a:t>
            </a:r>
            <a:r>
              <a:rPr lang="en-US" dirty="0">
                <a:solidFill>
                  <a:srgbClr val="FFFF00"/>
                </a:solidFill>
              </a:rPr>
              <a:t> + </a:t>
            </a:r>
            <a:r>
              <a:rPr lang="en-US" dirty="0" err="1">
                <a:solidFill>
                  <a:srgbClr val="FFFF00"/>
                </a:solidFill>
              </a:rPr>
              <a:t>account_id</a:t>
            </a:r>
            <a:r>
              <a:rPr lang="en-US" dirty="0">
                <a:solidFill>
                  <a:srgbClr val="FFFF00"/>
                </a:solidFill>
              </a:rPr>
              <a:t>, data = </a:t>
            </a:r>
            <a:r>
              <a:rPr lang="en-US" dirty="0" err="1">
                <a:solidFill>
                  <a:srgbClr val="FFFF00"/>
                </a:solidFill>
              </a:rPr>
              <a:t>players_ratings</a:t>
            </a:r>
            <a:r>
              <a:rPr lang="en-US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&gt; summary(</a:t>
            </a:r>
            <a:r>
              <a:rPr lang="en-US" dirty="0" err="1"/>
              <a:t>model_ratings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Call:</a:t>
            </a:r>
          </a:p>
          <a:p>
            <a:pPr marL="0" indent="0">
              <a:buNone/>
            </a:pPr>
            <a:r>
              <a:rPr lang="en-US" dirty="0"/>
              <a:t>lm(formula = </a:t>
            </a:r>
            <a:r>
              <a:rPr lang="en-US" dirty="0" err="1"/>
              <a:t>total_matches</a:t>
            </a:r>
            <a:r>
              <a:rPr lang="en-US" dirty="0"/>
              <a:t> ~ </a:t>
            </a:r>
            <a:r>
              <a:rPr lang="en-US" dirty="0" err="1"/>
              <a:t>total_wins</a:t>
            </a:r>
            <a:r>
              <a:rPr lang="en-US" dirty="0"/>
              <a:t> + </a:t>
            </a:r>
            <a:r>
              <a:rPr lang="en-US" dirty="0" err="1"/>
              <a:t>account_id</a:t>
            </a:r>
            <a:r>
              <a:rPr lang="en-US" dirty="0"/>
              <a:t>, data = </a:t>
            </a:r>
            <a:r>
              <a:rPr lang="en-US" dirty="0" err="1"/>
              <a:t>players_ratings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Residuals:</a:t>
            </a:r>
          </a:p>
          <a:p>
            <a:pPr marL="0" indent="0">
              <a:buNone/>
            </a:pPr>
            <a:r>
              <a:rPr lang="en-US" dirty="0"/>
              <a:t>    Min      1Q  Median      3Q     Max </a:t>
            </a:r>
          </a:p>
          <a:p>
            <a:pPr marL="0" indent="0">
              <a:buNone/>
            </a:pPr>
            <a:r>
              <a:rPr lang="en-US" dirty="0"/>
              <a:t>-15.476  -1.331  -0.128   1.191  19.481 </a:t>
            </a:r>
          </a:p>
          <a:p>
            <a:pPr marL="0" indent="0">
              <a:buNone/>
            </a:pPr>
            <a:r>
              <a:rPr lang="en-US" dirty="0"/>
              <a:t>Coefficients:</a:t>
            </a:r>
          </a:p>
          <a:p>
            <a:pPr marL="0" indent="0">
              <a:buNone/>
            </a:pPr>
            <a:r>
              <a:rPr lang="en-US" dirty="0"/>
              <a:t>              Estimate Std. Error t value </a:t>
            </a:r>
            <a:r>
              <a:rPr lang="en-US" dirty="0" err="1"/>
              <a:t>Pr</a:t>
            </a:r>
            <a:r>
              <a:rPr lang="en-US" dirty="0"/>
              <a:t>(&gt;|t|)    </a:t>
            </a:r>
          </a:p>
          <a:p>
            <a:pPr marL="0" indent="0">
              <a:buNone/>
            </a:pPr>
            <a:r>
              <a:rPr lang="en-US" dirty="0"/>
              <a:t>(Intercept)  4.289e-01  1.660e-01   2.583    0.010 *  </a:t>
            </a:r>
          </a:p>
          <a:p>
            <a:pPr marL="0" indent="0">
              <a:buNone/>
            </a:pPr>
            <a:r>
              <a:rPr lang="en-US" dirty="0" err="1"/>
              <a:t>total_wins</a:t>
            </a:r>
            <a:r>
              <a:rPr lang="en-US" dirty="0"/>
              <a:t>   1.873e+00  1.101e-02 170.176   &lt;2e-16 ***</a:t>
            </a:r>
          </a:p>
          <a:p>
            <a:pPr marL="0" indent="0">
              <a:buNone/>
            </a:pPr>
            <a:r>
              <a:rPr lang="en-US" dirty="0" err="1"/>
              <a:t>account_id</a:t>
            </a:r>
            <a:r>
              <a:rPr lang="en-US" dirty="0"/>
              <a:t>  -7.012e-07  1.360e-06  -0.515    0.606    </a:t>
            </a:r>
          </a:p>
          <a:p>
            <a:pPr marL="0" indent="0">
              <a:buNone/>
            </a:pPr>
            <a:r>
              <a:rPr lang="en-US" dirty="0" err="1"/>
              <a:t>Signif</a:t>
            </a:r>
            <a:r>
              <a:rPr lang="en-US" dirty="0"/>
              <a:t>. codes:  0 ‘***’ 0.001 ‘**’ 0.01 ‘*’ 0.05 ‘.’ 0.1 ‘ ’ 1</a:t>
            </a:r>
          </a:p>
          <a:p>
            <a:pPr marL="0" indent="0">
              <a:buNone/>
            </a:pPr>
            <a:r>
              <a:rPr lang="en-US" dirty="0"/>
              <a:t>Residual standard error: 3.554 on 597 degrees of freedom</a:t>
            </a:r>
          </a:p>
          <a:p>
            <a:pPr marL="0" indent="0">
              <a:buNone/>
            </a:pPr>
            <a:r>
              <a:rPr lang="en-US" dirty="0"/>
              <a:t>Multiple R-squared:   0.98,	Adjusted R-squared:  0.9799 </a:t>
            </a:r>
          </a:p>
          <a:p>
            <a:pPr marL="0" indent="0">
              <a:buNone/>
            </a:pPr>
            <a:r>
              <a:rPr lang="en-US" dirty="0"/>
              <a:t>F-statistic: 1.462e+04 on 2 and 597 DF,  p-value: &lt; 2.2e-16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392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0104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Model comparison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218156"/>
            <a:ext cx="8946541" cy="4195481"/>
          </a:xfrm>
        </p:spPr>
        <p:txBody>
          <a:bodyPr/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dirty="0" err="1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anova_model</a:t>
            </a:r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&lt;- anova(</a:t>
            </a:r>
            <a:r>
              <a:rPr lang="en-US" dirty="0" err="1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model_ratings</a:t>
            </a:r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model_match</a:t>
            </a:r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model_players</a:t>
            </a:r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solidFill>
                <a:srgbClr val="FFFF00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 summary(</a:t>
            </a:r>
            <a:r>
              <a:rPr lang="en-US" dirty="0" err="1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anova_model</a:t>
            </a:r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</p:txBody>
      </p:sp>
      <p:pic>
        <p:nvPicPr>
          <p:cNvPr id="102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825" y="2168260"/>
            <a:ext cx="5943600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53228" y="51234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7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and Diagnostics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635" y="1639559"/>
            <a:ext cx="8946541" cy="4195481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# Prediction</a:t>
            </a:r>
          </a:p>
          <a:p>
            <a:pPr marL="0" indent="0">
              <a:buNone/>
            </a:pPr>
            <a:r>
              <a:rPr lang="en-US" dirty="0" err="1" smtClean="0"/>
              <a:t>pred</a:t>
            </a:r>
            <a:r>
              <a:rPr lang="en-US" dirty="0" smtClean="0"/>
              <a:t> </a:t>
            </a:r>
            <a:r>
              <a:rPr lang="en-US" dirty="0"/>
              <a:t>&lt;- predict(</a:t>
            </a:r>
            <a:r>
              <a:rPr lang="en-US" dirty="0" err="1"/>
              <a:t>model_match</a:t>
            </a:r>
            <a:r>
              <a:rPr lang="en-US" dirty="0"/>
              <a:t>, test)</a:t>
            </a:r>
          </a:p>
          <a:p>
            <a:pPr marL="0" indent="0">
              <a:buNone/>
            </a:pPr>
            <a:r>
              <a:rPr lang="en-US" dirty="0"/>
              <a:t>pred2 &lt;- predict(</a:t>
            </a:r>
            <a:r>
              <a:rPr lang="en-US" dirty="0" err="1"/>
              <a:t>model_players</a:t>
            </a:r>
            <a:r>
              <a:rPr lang="en-US" dirty="0"/>
              <a:t>, </a:t>
            </a:r>
            <a:r>
              <a:rPr lang="en-US" dirty="0" err="1"/>
              <a:t>test_players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pred3 &lt;- predict(</a:t>
            </a:r>
            <a:r>
              <a:rPr lang="en-US" dirty="0" err="1"/>
              <a:t>model_ratings</a:t>
            </a:r>
            <a:r>
              <a:rPr lang="en-US" dirty="0"/>
              <a:t>, </a:t>
            </a:r>
            <a:r>
              <a:rPr lang="en-US" dirty="0" err="1"/>
              <a:t>test_ratings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# Diagnostic Measures on the models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 smtClean="0"/>
              <a:t>&gt; </a:t>
            </a:r>
            <a:r>
              <a:rPr lang="en-US" dirty="0"/>
              <a:t>AIC(</a:t>
            </a:r>
            <a:r>
              <a:rPr lang="en-US" dirty="0" err="1"/>
              <a:t>model_match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[1] 5922.553</a:t>
            </a:r>
          </a:p>
          <a:p>
            <a:pPr marL="0" indent="0">
              <a:buNone/>
            </a:pPr>
            <a:r>
              <a:rPr lang="en-US" dirty="0"/>
              <a:t>&gt; AIC(</a:t>
            </a:r>
            <a:r>
              <a:rPr lang="en-US" dirty="0" err="1"/>
              <a:t>model_players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[1] 9233.093</a:t>
            </a:r>
          </a:p>
          <a:p>
            <a:pPr marL="0" indent="0">
              <a:buNone/>
            </a:pPr>
            <a:r>
              <a:rPr lang="en-US" dirty="0"/>
              <a:t>&gt; AIC(</a:t>
            </a:r>
            <a:r>
              <a:rPr lang="en-US" dirty="0" err="1"/>
              <a:t>model_ratings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[1] 3229.481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584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9989"/>
          </a:xfrm>
        </p:spPr>
        <p:txBody>
          <a:bodyPr/>
          <a:lstStyle/>
          <a:p>
            <a:r>
              <a:rPr lang="en-US" dirty="0" smtClean="0"/>
              <a:t>Accuracy emulation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047" y="1302708"/>
            <a:ext cx="10271341" cy="4945692"/>
          </a:xfrm>
        </p:spPr>
        <p:txBody>
          <a:bodyPr numCol="2">
            <a:normAutofit fontScale="6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/>
              <a:t>Accuracy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 smtClean="0">
                <a:solidFill>
                  <a:srgbClr val="FFFF00"/>
                </a:solidFill>
              </a:rPr>
              <a:t>&gt; </a:t>
            </a:r>
            <a:r>
              <a:rPr lang="en-US" dirty="0">
                <a:solidFill>
                  <a:srgbClr val="FFFF00"/>
                </a:solidFill>
              </a:rPr>
              <a:t>pred1 &lt;- </a:t>
            </a:r>
            <a:r>
              <a:rPr lang="en-US" dirty="0" err="1">
                <a:solidFill>
                  <a:srgbClr val="FFFF00"/>
                </a:solidFill>
              </a:rPr>
              <a:t>data.frame</a:t>
            </a: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en-US" dirty="0" err="1">
                <a:solidFill>
                  <a:srgbClr val="FFFF00"/>
                </a:solidFill>
              </a:rPr>
              <a:t>cbind</a:t>
            </a:r>
            <a:r>
              <a:rPr lang="en-US" dirty="0">
                <a:solidFill>
                  <a:srgbClr val="FFFF00"/>
                </a:solidFill>
              </a:rPr>
              <a:t>(actuals=</a:t>
            </a:r>
            <a:r>
              <a:rPr lang="en-US" dirty="0" err="1">
                <a:solidFill>
                  <a:srgbClr val="FFFF00"/>
                </a:solidFill>
              </a:rPr>
              <a:t>test$match_id</a:t>
            </a:r>
            <a:r>
              <a:rPr lang="en-US" dirty="0">
                <a:solidFill>
                  <a:srgbClr val="FFFF00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</a:rPr>
              <a:t>predicteds</a:t>
            </a:r>
            <a:r>
              <a:rPr lang="en-US" dirty="0">
                <a:solidFill>
                  <a:srgbClr val="FFFF00"/>
                </a:solidFill>
              </a:rPr>
              <a:t> = </a:t>
            </a:r>
            <a:r>
              <a:rPr lang="en-US" dirty="0" err="1">
                <a:solidFill>
                  <a:srgbClr val="FFFF00"/>
                </a:solidFill>
              </a:rPr>
              <a:t>pred</a:t>
            </a:r>
            <a:r>
              <a:rPr lang="en-US" dirty="0">
                <a:solidFill>
                  <a:srgbClr val="FFFF00"/>
                </a:solidFill>
              </a:rPr>
              <a:t>))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&gt; pred_2 </a:t>
            </a:r>
            <a:r>
              <a:rPr lang="en-US" dirty="0">
                <a:solidFill>
                  <a:srgbClr val="FFFF00"/>
                </a:solidFill>
              </a:rPr>
              <a:t>&lt;- </a:t>
            </a:r>
            <a:r>
              <a:rPr lang="en-US" dirty="0" err="1">
                <a:solidFill>
                  <a:srgbClr val="FFFF00"/>
                </a:solidFill>
              </a:rPr>
              <a:t>data.frame</a:t>
            </a: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en-US" dirty="0" err="1">
                <a:solidFill>
                  <a:srgbClr val="FFFF00"/>
                </a:solidFill>
              </a:rPr>
              <a:t>cbind</a:t>
            </a:r>
            <a:r>
              <a:rPr lang="en-US" dirty="0">
                <a:solidFill>
                  <a:srgbClr val="FFFF00"/>
                </a:solidFill>
              </a:rPr>
              <a:t>(actuals=</a:t>
            </a:r>
            <a:r>
              <a:rPr lang="en-US" dirty="0" err="1">
                <a:solidFill>
                  <a:srgbClr val="FFFF00"/>
                </a:solidFill>
              </a:rPr>
              <a:t>test_players$gold_spent</a:t>
            </a:r>
            <a:r>
              <a:rPr lang="en-US" dirty="0">
                <a:solidFill>
                  <a:srgbClr val="FFFF00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</a:rPr>
              <a:t>predicteds</a:t>
            </a:r>
            <a:r>
              <a:rPr lang="en-US" dirty="0">
                <a:solidFill>
                  <a:srgbClr val="FFFF00"/>
                </a:solidFill>
              </a:rPr>
              <a:t> = pred2</a:t>
            </a:r>
            <a:r>
              <a:rPr lang="en-US" dirty="0" smtClean="0">
                <a:solidFill>
                  <a:srgbClr val="FFFF00"/>
                </a:solidFill>
              </a:rPr>
              <a:t>))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&gt; pred_3 &lt;- </a:t>
            </a:r>
            <a:r>
              <a:rPr lang="en-US" dirty="0" err="1">
                <a:solidFill>
                  <a:srgbClr val="FFFF00"/>
                </a:solidFill>
              </a:rPr>
              <a:t>data.frame</a:t>
            </a: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en-US" dirty="0" err="1">
                <a:solidFill>
                  <a:srgbClr val="FFFF00"/>
                </a:solidFill>
              </a:rPr>
              <a:t>cbind</a:t>
            </a:r>
            <a:r>
              <a:rPr lang="en-US" dirty="0">
                <a:solidFill>
                  <a:srgbClr val="FFFF00"/>
                </a:solidFill>
              </a:rPr>
              <a:t>(actuals = </a:t>
            </a:r>
            <a:r>
              <a:rPr lang="en-US" dirty="0" err="1">
                <a:solidFill>
                  <a:srgbClr val="FFFF00"/>
                </a:solidFill>
              </a:rPr>
              <a:t>test_ratings$total_wins</a:t>
            </a:r>
            <a:r>
              <a:rPr lang="en-US" dirty="0">
                <a:solidFill>
                  <a:srgbClr val="FFFF00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</a:rPr>
              <a:t>predicteds</a:t>
            </a:r>
            <a:r>
              <a:rPr lang="en-US" dirty="0">
                <a:solidFill>
                  <a:srgbClr val="FFFF00"/>
                </a:solidFill>
              </a:rPr>
              <a:t> = pred3))</a:t>
            </a:r>
          </a:p>
          <a:p>
            <a:pPr marL="0" indent="0">
              <a:buNone/>
            </a:pP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b="1" dirty="0" smtClean="0"/>
              <a:t># </a:t>
            </a:r>
            <a:r>
              <a:rPr lang="en-US" b="1" dirty="0"/>
              <a:t>Correlation Accuracy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 smtClean="0">
                <a:solidFill>
                  <a:srgbClr val="FFFF00"/>
                </a:solidFill>
              </a:rPr>
              <a:t>&gt; </a:t>
            </a:r>
            <a:r>
              <a:rPr lang="en-US" dirty="0">
                <a:solidFill>
                  <a:srgbClr val="FFFF00"/>
                </a:solidFill>
              </a:rPr>
              <a:t>head(accuracy1)</a:t>
            </a:r>
          </a:p>
          <a:p>
            <a:pPr marL="0" indent="0">
              <a:buNone/>
            </a:pPr>
            <a:r>
              <a:rPr lang="en-US" dirty="0"/>
              <a:t>              actuals </a:t>
            </a:r>
            <a:r>
              <a:rPr lang="en-US" dirty="0" err="1"/>
              <a:t>predicteds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actuals    1.00000000 0.01519983</a:t>
            </a:r>
          </a:p>
          <a:p>
            <a:pPr marL="0" indent="0">
              <a:buNone/>
            </a:pPr>
            <a:r>
              <a:rPr lang="en-US" dirty="0" err="1"/>
              <a:t>predicteds</a:t>
            </a:r>
            <a:r>
              <a:rPr lang="en-US" dirty="0"/>
              <a:t> 0.01519983 1.00000000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&gt; head(accuracy2)</a:t>
            </a:r>
          </a:p>
          <a:p>
            <a:pPr marL="0" indent="0">
              <a:buNone/>
            </a:pPr>
            <a:r>
              <a:rPr lang="en-US" dirty="0"/>
              <a:t>             actuals </a:t>
            </a:r>
            <a:r>
              <a:rPr lang="en-US" dirty="0" err="1"/>
              <a:t>predicteds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actuals    1.0000000  0.2561862</a:t>
            </a:r>
          </a:p>
          <a:p>
            <a:pPr marL="0" indent="0">
              <a:buNone/>
            </a:pPr>
            <a:r>
              <a:rPr lang="en-US" dirty="0" err="1"/>
              <a:t>predicteds</a:t>
            </a:r>
            <a:r>
              <a:rPr lang="en-US" dirty="0"/>
              <a:t> 0.2561862  1.0000000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&gt; head(accuracy3)</a:t>
            </a:r>
          </a:p>
          <a:p>
            <a:pPr marL="0" indent="0">
              <a:buNone/>
            </a:pPr>
            <a:r>
              <a:rPr lang="en-US" dirty="0"/>
              <a:t>             actuals </a:t>
            </a:r>
            <a:r>
              <a:rPr lang="en-US" dirty="0" err="1"/>
              <a:t>predicteds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actuals    1.0000000  0.9999957</a:t>
            </a:r>
          </a:p>
          <a:p>
            <a:pPr marL="0" indent="0">
              <a:buNone/>
            </a:pPr>
            <a:r>
              <a:rPr lang="en-US" dirty="0" err="1"/>
              <a:t>predicteds</a:t>
            </a:r>
            <a:r>
              <a:rPr lang="en-US" dirty="0"/>
              <a:t> 0.9999957  1.0000000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4647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</TotalTime>
  <Words>199</Words>
  <Application>Microsoft Office PowerPoint</Application>
  <PresentationFormat>Widescreen</PresentationFormat>
  <Paragraphs>147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Times New Roman</vt:lpstr>
      <vt:lpstr>Wingdings 3</vt:lpstr>
      <vt:lpstr>Ion</vt:lpstr>
      <vt:lpstr>Multiple regression</vt:lpstr>
      <vt:lpstr>Import The data</vt:lpstr>
      <vt:lpstr>Subdivide data into smaller subsets</vt:lpstr>
      <vt:lpstr>Plot the data</vt:lpstr>
      <vt:lpstr>Create Models</vt:lpstr>
      <vt:lpstr>Model comparison</vt:lpstr>
      <vt:lpstr>Prediction and Diagnostics</vt:lpstr>
      <vt:lpstr>Accuracy emulation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regression</dc:title>
  <dc:creator>Sk33p34 L0y4lt13</dc:creator>
  <cp:lastModifiedBy>Sk33p34 L0y4lt13</cp:lastModifiedBy>
  <cp:revision>12</cp:revision>
  <dcterms:created xsi:type="dcterms:W3CDTF">2021-12-14T13:58:49Z</dcterms:created>
  <dcterms:modified xsi:type="dcterms:W3CDTF">2021-12-14T14:29:28Z</dcterms:modified>
</cp:coreProperties>
</file>