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12200" y="389450"/>
            <a:ext cx="3837000" cy="1067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bg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keleta/BGMamaProject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zahotelit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u="sng">
                <a:solidFill>
                  <a:srgbClr val="EFEFEF"/>
                </a:solidFill>
                <a:hlinkClick r:id="rId3"/>
              </a:rPr>
              <a:t>БГ мама наръчник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bg" sz="2400"/>
              <a:t>Сияна Славова, </a:t>
            </a:r>
          </a:p>
          <a:p>
            <a:pPr lvl="0" algn="r">
              <a:spcBef>
                <a:spcPts val="0"/>
              </a:spcBef>
              <a:buNone/>
            </a:pPr>
            <a:r>
              <a:rPr i="1" lang="bg" sz="2400"/>
              <a:t>Иван Капукаранов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19975" y="571325"/>
            <a:ext cx="4045199" cy="81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Идеята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12200" y="389450"/>
            <a:ext cx="3837000" cy="106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solidFill>
                  <a:schemeClr val="dk1"/>
                </a:solidFill>
              </a:rPr>
              <a:t>Задачи за курса “Подходи за обработка на естествен език”: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4000" y="1443800"/>
            <a:ext cx="4465499" cy="227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Code Pro"/>
              <a:buChar char="●"/>
            </a:pPr>
            <a:r>
              <a:rPr lang="bg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извлечем мнения за хотели от БГМама</a:t>
            </a:r>
          </a:p>
          <a:p>
            <a: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Code Pro"/>
              <a:buChar char="●"/>
            </a:pPr>
            <a:r>
              <a:rPr lang="bg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ги класифицираме като положителни и отрицателни</a:t>
            </a:r>
          </a:p>
          <a:p>
            <a: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Code Pro"/>
              <a:buChar char="●"/>
            </a:pPr>
            <a:r>
              <a:rPr lang="bg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да извлечем хотелите като локации </a:t>
            </a:r>
          </a:p>
          <a:p>
            <a: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Code Pro"/>
              <a:buChar char="●"/>
            </a:pPr>
            <a:r>
              <a:rPr lang="bg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ги отбележим като локации в Google maps.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945950" y="1671075"/>
            <a:ext cx="3769500" cy="95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bg" sz="1800">
                <a:solidFill>
                  <a:srgbClr val="434343"/>
                </a:solidFill>
              </a:rPr>
              <a:t>Семантичен анализ на коментарите за хотели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945950" y="2962450"/>
            <a:ext cx="3769500" cy="10670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bg" sz="1800">
                <a:solidFill>
                  <a:srgbClr val="434343"/>
                </a:solidFill>
              </a:rPr>
              <a:t>Отбелязването на коментарите като положителни или отрицателни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30800" y="2451175"/>
            <a:ext cx="8282399" cy="1094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Наивен Бейсов класификатор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0" y="1361075"/>
            <a:ext cx="9144000" cy="109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bg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Използвано решение: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Псевдокод на алгоритъма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92350"/>
            <a:ext cx="8520599" cy="36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Обучение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bg"/>
              <a:t>Формиране на речник - всички различни думи, срещани в множеството от обучаващите примери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bg"/>
              <a:t>Изчисляване на вероятностите за: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bg"/>
              <a:t>Положителен коментар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bg"/>
              <a:t>Отрицателен коментар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bg"/>
              <a:t>Вероятността за поредната думи, при условие че класът е положителен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bg"/>
              <a:t>Вероятността за поредната дума, при условие че класът е отрицателен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Класификация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bg"/>
              <a:t>Формиране на сет с позиции на всички думи от коментара за класифициране, които се срещат в речника.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bg"/>
              <a:t>Връщане на максимално възможната хипотеза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bg"/>
              <a:t>Използвани данни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55550"/>
            <a:ext cx="8520599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xml файл с обучаващи данни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xml файл с тестови данни, използвани при оценката на алгоритъма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xml файл с данни, които ще бъдат класифицирани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10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Тестовите и обучаващите данни са реални коментари за хотели, взети от следните сайтове:  </a:t>
            </a:r>
          </a:p>
          <a:p>
            <a:pPr indent="-298450" lvl="0" marL="13716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i="1" lang="bg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http://www.booking.com  </a:t>
            </a:r>
          </a:p>
          <a:p>
            <a:pPr indent="-298450" lvl="0" marL="13716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i="1" lang="bg" sz="11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http://www.zahotelite.com/</a:t>
            </a:r>
            <a:r>
              <a:rPr i="1" lang="bg" sz="10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33125" y="393025"/>
            <a:ext cx="82778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bg" sz="1800">
                <a:solidFill>
                  <a:schemeClr val="dk1"/>
                </a:solidFill>
              </a:rPr>
              <a:t>Примерни обучаващи коментари: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bg" sz="1600"/>
              <a:t>Позитивен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" y="1155025"/>
            <a:ext cx="8957451" cy="8312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33125" y="2064275"/>
            <a:ext cx="87107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bg" sz="1600"/>
              <a:t>Негативен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" y="2505587"/>
            <a:ext cx="9144000" cy="8312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33125" y="3561350"/>
            <a:ext cx="8277899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bg" sz="1800">
                <a:solidFill>
                  <a:schemeClr val="dk1"/>
                </a:solidFill>
              </a:rPr>
              <a:t>Примерен тестов коментар: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00" y="4006800"/>
            <a:ext cx="8173979" cy="7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/>
              <a:t>Резултати от експерименти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59300" y="1934050"/>
            <a:ext cx="2800499" cy="21086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Положителни коментари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Precision positive: 0.77273 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Recall positive: 0.94444 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F1 positive: 0.85000 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078975" y="1934050"/>
            <a:ext cx="2959799" cy="21086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Негативни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коментари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Precision negative: 0.95238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Recall negative: 0.80000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F1 negative: 0.86957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191100" y="1934050"/>
            <a:ext cx="2800499" cy="21086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Всички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коментари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Precision overall : 0.86047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Recall overall : 0.86047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F1 overall : 0.86047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Бъдещо развитие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да бъдат включени различни категории (например, могат да се включат и неутрални коментари)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коментарите могат да се разделят по степен на негативност/ позитивност.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