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6" r:id="rId5"/>
    <p:sldId id="259" r:id="rId6"/>
    <p:sldId id="260" r:id="rId7"/>
    <p:sldId id="269" r:id="rId8"/>
    <p:sldId id="265" r:id="rId9"/>
    <p:sldId id="261" r:id="rId10"/>
    <p:sldId id="262" r:id="rId11"/>
    <p:sldId id="263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yanaslavova@gmail.com" initials="s" lastIdx="4" clrIdx="0">
    <p:extLst>
      <p:ext uri="{19B8F6BF-5375-455C-9EA6-DF929625EA0E}">
        <p15:presenceInfo xmlns:p15="http://schemas.microsoft.com/office/powerpoint/2012/main" userId="siyanaslavova@g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08T08:32:21.254" idx="3">
    <p:pos x="5780" y="1415"/>
    <p:text>промених текста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08T08:32:31.807" idx="4">
    <p:pos x="4669" y="1981"/>
    <p:text>промених текста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08T08:32:01.182" idx="1">
    <p:pos x="10" y="10"/>
    <p:text>Добавих нов слайд</p:text>
    <p:extLst>
      <p:ext uri="{C676402C-5697-4E1C-873F-D02D1690AC5C}">
        <p15:threadingInfo xmlns:p15="http://schemas.microsoft.com/office/powerpoint/2012/main" timeZoneBias="-180"/>
      </p:ext>
    </p:extLst>
  </p:cm>
  <p:cm authorId="1" dt="2016-07-08T08:32:08.635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AC204-EDC8-4BB0-AD2A-924652005A5D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15946-2655-4954-B417-6BEF6F72C2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511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15946-2655-4954-B417-6BEF6F72C2B5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610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43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839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9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781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84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444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8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97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60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550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759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039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Класификатор на коментари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007518" y="3608388"/>
            <a:ext cx="6176963" cy="498475"/>
          </a:xfrm>
        </p:spPr>
        <p:txBody>
          <a:bodyPr/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 за курса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Откриване на знания в текст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kumimoji="0" lang="bg-BG" altLang="bg-B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лавие 2"/>
          <p:cNvSpPr txBox="1">
            <a:spLocks/>
          </p:cNvSpPr>
          <p:nvPr/>
        </p:nvSpPr>
        <p:spPr>
          <a:xfrm>
            <a:off x="2847474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mtClean="0"/>
              <a:t>СИЯНА СЛАВОВА, 24963</a:t>
            </a:r>
          </a:p>
          <a:p>
            <a:pPr algn="r"/>
            <a:r>
              <a:rPr lang="ru-RU" smtClean="0"/>
              <a:t>ИВАН КАПУКАРАНОВ, 24958</a:t>
            </a:r>
          </a:p>
          <a:p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5" y="-709111"/>
            <a:ext cx="8438147" cy="84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0" y="3495425"/>
            <a:ext cx="43794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Статистика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положителните</a:t>
            </a:r>
            <a:r>
              <a:rPr lang="en-US" dirty="0"/>
              <a:t> </a:t>
            </a:r>
            <a:r>
              <a:rPr lang="en-US" dirty="0" err="1"/>
              <a:t>коментари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--------------------------------------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Precision positive: 0,83333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Recall positive: 0,50000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F1 positive: 0,62500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-------------------------------------- </a:t>
            </a:r>
            <a:endParaRPr lang="bg-BG" dirty="0"/>
          </a:p>
          <a:p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4235116" y="3495425"/>
            <a:ext cx="4403558" cy="344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Статистика</a:t>
            </a:r>
            <a:r>
              <a:rPr lang="en-US" sz="2800" dirty="0"/>
              <a:t> </a:t>
            </a:r>
            <a:r>
              <a:rPr lang="en-US" sz="2800" dirty="0" err="1"/>
              <a:t>за</a:t>
            </a:r>
            <a:r>
              <a:rPr lang="en-US" sz="2800" dirty="0"/>
              <a:t> </a:t>
            </a:r>
            <a:r>
              <a:rPr lang="en-US" sz="2800" dirty="0" err="1"/>
              <a:t>негативните</a:t>
            </a:r>
            <a:r>
              <a:rPr lang="en-US" sz="2800" dirty="0"/>
              <a:t> </a:t>
            </a:r>
            <a:r>
              <a:rPr lang="en-US" sz="2800" dirty="0" err="1"/>
              <a:t>коментари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------------------------------------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Precision negative: 0,56140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Recall negative: 0,86486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F1 negative: 0,68085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------------------------------------ </a:t>
            </a:r>
            <a:endParaRPr lang="bg-BG" sz="2800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8325852" y="3495425"/>
            <a:ext cx="4259179" cy="3725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Статистика</a:t>
            </a:r>
            <a:r>
              <a:rPr lang="en-US" sz="2800" dirty="0"/>
              <a:t> </a:t>
            </a:r>
            <a:r>
              <a:rPr lang="en-US" sz="2800" dirty="0" err="1"/>
              <a:t>за</a:t>
            </a:r>
            <a:r>
              <a:rPr lang="en-US" sz="2800" dirty="0"/>
              <a:t> </a:t>
            </a:r>
            <a:r>
              <a:rPr lang="en-US" sz="2800" dirty="0" err="1"/>
              <a:t>всички</a:t>
            </a:r>
            <a:r>
              <a:rPr lang="en-US" sz="2800" dirty="0"/>
              <a:t> </a:t>
            </a:r>
            <a:r>
              <a:rPr lang="en-US" sz="2800" dirty="0" err="1"/>
              <a:t>коментари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---------------------------------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Precision overall : 0,65517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Recall overall : 0,65517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F1 overall : 0,65517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--------------------------------- </a:t>
            </a:r>
            <a:endParaRPr lang="bg-BG" sz="2800" dirty="0"/>
          </a:p>
          <a:p>
            <a:endParaRPr lang="bg-BG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539416" y="1352134"/>
            <a:ext cx="111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/>
              <a:t>Тестване с коментари върху класификатора, трениран с обучаващо множество на български език от версия 1 (170 коментара) :</a:t>
            </a: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152" y="1829187"/>
            <a:ext cx="1688432" cy="16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280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О</a:t>
            </a:r>
            <a:r>
              <a:rPr lang="ru-RU" dirty="0" err="1" smtClean="0"/>
              <a:t>бучаващо</a:t>
            </a:r>
            <a:r>
              <a:rPr lang="ru-RU" dirty="0" smtClean="0"/>
              <a:t> множество на </a:t>
            </a:r>
            <a:r>
              <a:rPr lang="ru-RU" dirty="0" err="1" smtClean="0"/>
              <a:t>българския</a:t>
            </a:r>
            <a:r>
              <a:rPr lang="ru-RU" dirty="0" smtClean="0"/>
              <a:t> </a:t>
            </a:r>
            <a:r>
              <a:rPr lang="ru-RU" dirty="0" err="1" smtClean="0"/>
              <a:t>класификатор</a:t>
            </a:r>
            <a:r>
              <a:rPr lang="ru-RU" dirty="0" smtClean="0"/>
              <a:t>, </a:t>
            </a:r>
            <a:r>
              <a:rPr lang="ru-RU" dirty="0" err="1" smtClean="0"/>
              <a:t>предварително</a:t>
            </a:r>
            <a:r>
              <a:rPr lang="ru-RU" dirty="0" smtClean="0"/>
              <a:t> </a:t>
            </a:r>
            <a:r>
              <a:rPr lang="ru-RU" dirty="0" err="1" smtClean="0"/>
              <a:t>класифицирано</a:t>
            </a:r>
            <a:r>
              <a:rPr lang="ru-RU" dirty="0" smtClean="0"/>
              <a:t> от </a:t>
            </a:r>
            <a:r>
              <a:rPr lang="ru-RU" dirty="0" err="1" smtClean="0"/>
              <a:t>английския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разпределение</a:t>
            </a:r>
            <a:r>
              <a:rPr lang="ru-RU" dirty="0" smtClean="0"/>
              <a:t> </a:t>
            </a:r>
            <a:r>
              <a:rPr lang="ru-RU" dirty="0" err="1" smtClean="0"/>
              <a:t>положителни</a:t>
            </a:r>
            <a:r>
              <a:rPr lang="ru-RU" dirty="0" smtClean="0"/>
              <a:t> – </a:t>
            </a:r>
            <a:r>
              <a:rPr lang="ru-RU" dirty="0" err="1" smtClean="0"/>
              <a:t>негативни</a:t>
            </a:r>
            <a:r>
              <a:rPr lang="ru-RU" dirty="0" smtClean="0"/>
              <a:t> </a:t>
            </a:r>
            <a:r>
              <a:rPr lang="ru-RU" dirty="0" err="1" smtClean="0"/>
              <a:t>коментари</a:t>
            </a:r>
            <a:r>
              <a:rPr lang="ru-RU" dirty="0" smtClean="0"/>
              <a:t> </a:t>
            </a:r>
            <a:r>
              <a:rPr lang="ru-RU" dirty="0" err="1" smtClean="0"/>
              <a:t>приблизително</a:t>
            </a:r>
            <a:r>
              <a:rPr lang="ru-RU" dirty="0" smtClean="0"/>
              <a:t> 2:1 (~6000).</a:t>
            </a:r>
          </a:p>
          <a:p>
            <a:endParaRPr lang="bg-BG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0" y="3691565"/>
            <a:ext cx="4423610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/>
              <a:t>Статистика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положителните</a:t>
            </a:r>
            <a:r>
              <a:rPr lang="en-US" sz="2400" dirty="0"/>
              <a:t> </a:t>
            </a:r>
            <a:r>
              <a:rPr lang="en-US" sz="2400" dirty="0" err="1"/>
              <a:t>коментари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--------------------------------------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Precision positive: 0,79630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Recall positive: 0,86000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F1 positive: 0,82692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-------------------------------------- </a:t>
            </a:r>
            <a:endParaRPr lang="bg-BG" sz="2400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4134852" y="3634844"/>
            <a:ext cx="4383506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/>
              <a:t>Статистика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негативните</a:t>
            </a:r>
            <a:r>
              <a:rPr lang="en-US" sz="2400" dirty="0"/>
              <a:t> </a:t>
            </a:r>
            <a:r>
              <a:rPr lang="en-US" sz="2400" dirty="0" err="1"/>
              <a:t>коментари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/>
              <a:t>---------------------------------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Precision negative: 0,78788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Recall negative: 0,70270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F1 negative: 0,74286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/>
              <a:t>--------------------------------- </a:t>
            </a:r>
            <a:endParaRPr lang="bg-BG" sz="2400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8005011" y="3634843"/>
            <a:ext cx="3906252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коментари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overall : 0,79310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overall : 0,79310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overall : 0,79310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40" y="233203"/>
            <a:ext cx="2587523" cy="25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143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Миксиран</a:t>
            </a:r>
            <a:endParaRPr lang="bg-BG" dirty="0"/>
          </a:p>
          <a:p>
            <a:pPr lvl="1"/>
            <a:r>
              <a:rPr lang="bg-BG" dirty="0"/>
              <a:t>Трениращо множество с относително равномерно разпределение положителни – негативни коментари</a:t>
            </a:r>
            <a:r>
              <a:rPr lang="en-US" dirty="0"/>
              <a:t> (~4000)</a:t>
            </a:r>
            <a:r>
              <a:rPr lang="bg-BG" dirty="0"/>
              <a:t>.</a:t>
            </a:r>
          </a:p>
          <a:p>
            <a:endParaRPr lang="bg-BG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0" y="3594979"/>
            <a:ext cx="4090737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положителните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коментари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positive: 0,80000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positive: 0,88000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positive: 0,83810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4287252" y="3642424"/>
            <a:ext cx="3846095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негативните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коментари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negative: 0,81250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negative: 0,70270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negative: 0,75362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8329862" y="3642424"/>
            <a:ext cx="3862138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коментари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overall : 0,80460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overall : 0,80460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overall : 0,80460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070" y="-96253"/>
            <a:ext cx="3905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Бъдещо развитие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огат</a:t>
            </a:r>
            <a:r>
              <a:rPr lang="en-US" dirty="0" smtClean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бъдат</a:t>
            </a:r>
            <a:r>
              <a:rPr lang="en-US" dirty="0"/>
              <a:t> </a:t>
            </a:r>
            <a:r>
              <a:rPr lang="en-US" dirty="0" err="1"/>
              <a:t>включени</a:t>
            </a:r>
            <a:r>
              <a:rPr lang="en-US" dirty="0"/>
              <a:t> </a:t>
            </a:r>
            <a:r>
              <a:rPr lang="en-US" dirty="0" err="1"/>
              <a:t>различни</a:t>
            </a:r>
            <a:r>
              <a:rPr lang="en-US" dirty="0"/>
              <a:t> </a:t>
            </a:r>
            <a:r>
              <a:rPr lang="en-US" dirty="0" err="1" smtClean="0"/>
              <a:t>категории</a:t>
            </a:r>
            <a:endParaRPr lang="bg-BG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могат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включат</a:t>
            </a:r>
            <a:r>
              <a:rPr lang="en-US" dirty="0"/>
              <a:t> и </a:t>
            </a:r>
            <a:r>
              <a:rPr lang="en-US" dirty="0" err="1"/>
              <a:t>неутрални</a:t>
            </a:r>
            <a:r>
              <a:rPr lang="en-US" dirty="0"/>
              <a:t> </a:t>
            </a:r>
            <a:r>
              <a:rPr lang="en-US" dirty="0" err="1" smtClean="0"/>
              <a:t>коментари</a:t>
            </a:r>
            <a:r>
              <a:rPr lang="bg-BG" dirty="0"/>
              <a:t>.</a:t>
            </a:r>
            <a:endParaRPr lang="en-US" dirty="0"/>
          </a:p>
          <a:p>
            <a:r>
              <a:rPr lang="en-US" dirty="0" err="1" smtClean="0"/>
              <a:t>Kоментарите</a:t>
            </a:r>
            <a:r>
              <a:rPr lang="en-US" dirty="0" smtClean="0"/>
              <a:t> </a:t>
            </a:r>
            <a:r>
              <a:rPr lang="en-US" dirty="0" err="1"/>
              <a:t>могат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разделят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степен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негативност</a:t>
            </a:r>
            <a:r>
              <a:rPr lang="en-US" dirty="0"/>
              <a:t>/ </a:t>
            </a:r>
            <a:r>
              <a:rPr lang="en-US" dirty="0" err="1"/>
              <a:t>позитивност</a:t>
            </a:r>
            <a:r>
              <a:rPr lang="en-US" dirty="0"/>
              <a:t>.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35" y="3124466"/>
            <a:ext cx="5079365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25379" y="2901154"/>
            <a:ext cx="5105400" cy="1325563"/>
          </a:xfrm>
        </p:spPr>
        <p:txBody>
          <a:bodyPr/>
          <a:lstStyle/>
          <a:p>
            <a:r>
              <a:rPr lang="bg-BG" dirty="0" smtClean="0"/>
              <a:t>Благодарим ви за вниманието</a:t>
            </a:r>
            <a:r>
              <a:rPr lang="en-US" dirty="0" smtClean="0"/>
              <a:t>!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79" y="365122"/>
            <a:ext cx="5483679" cy="6397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9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Наследството от миналия семестър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Покрай наръчника за </a:t>
            </a:r>
            <a:r>
              <a:rPr lang="en-US" dirty="0" smtClean="0"/>
              <a:t>BG-Mamma</a:t>
            </a:r>
            <a:r>
              <a:rPr lang="bg-BG" dirty="0" smtClean="0"/>
              <a:t> и откриването на локации в него направихме и прототип на класификатор.</a:t>
            </a:r>
          </a:p>
          <a:p>
            <a:endParaRPr lang="bg-BG" dirty="0"/>
          </a:p>
          <a:p>
            <a:r>
              <a:rPr lang="en-US" dirty="0" smtClean="0"/>
              <a:t>"</a:t>
            </a:r>
            <a:r>
              <a:rPr lang="en-US" dirty="0" err="1"/>
              <a:t>Наивен</a:t>
            </a:r>
            <a:r>
              <a:rPr lang="en-US" dirty="0"/>
              <a:t> </a:t>
            </a:r>
            <a:r>
              <a:rPr lang="en-US" dirty="0" err="1"/>
              <a:t>Бейсов</a:t>
            </a:r>
            <a:r>
              <a:rPr lang="en-US" dirty="0"/>
              <a:t> </a:t>
            </a:r>
            <a:r>
              <a:rPr lang="en-US" dirty="0" err="1"/>
              <a:t>Класификатор</a:t>
            </a:r>
            <a:r>
              <a:rPr lang="en-US" dirty="0"/>
              <a:t>",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en-US" dirty="0" err="1"/>
              <a:t>реализирахме</a:t>
            </a:r>
            <a:r>
              <a:rPr lang="en-US" dirty="0"/>
              <a:t> </a:t>
            </a:r>
            <a:r>
              <a:rPr lang="en-US" dirty="0" err="1" smtClean="0"/>
              <a:t>сами</a:t>
            </a:r>
            <a:endParaRPr lang="bg-BG" dirty="0" smtClean="0"/>
          </a:p>
          <a:p>
            <a:pPr lvl="1"/>
            <a:r>
              <a:rPr lang="bg-BG" dirty="0"/>
              <a:t>О</a:t>
            </a:r>
            <a:r>
              <a:rPr lang="en-US" dirty="0" err="1" smtClean="0"/>
              <a:t>бучаващи</a:t>
            </a:r>
            <a:r>
              <a:rPr lang="en-US" dirty="0" smtClean="0"/>
              <a:t> </a:t>
            </a:r>
            <a:r>
              <a:rPr lang="en-US" dirty="0" err="1"/>
              <a:t>данни</a:t>
            </a:r>
            <a:r>
              <a:rPr lang="en-US" dirty="0"/>
              <a:t> (120 </a:t>
            </a:r>
            <a:r>
              <a:rPr lang="en-US" dirty="0" err="1"/>
              <a:t>коментара</a:t>
            </a:r>
            <a:r>
              <a:rPr lang="en-US" dirty="0"/>
              <a:t>) </a:t>
            </a:r>
            <a:endParaRPr lang="bg-BG" dirty="0"/>
          </a:p>
          <a:p>
            <a:pPr lvl="1"/>
            <a:r>
              <a:rPr lang="bg-BG" dirty="0" smtClean="0"/>
              <a:t>Т</a:t>
            </a:r>
            <a:r>
              <a:rPr lang="en-US" dirty="0" err="1" smtClean="0"/>
              <a:t>естови</a:t>
            </a:r>
            <a:r>
              <a:rPr lang="en-US" dirty="0" smtClean="0"/>
              <a:t> </a:t>
            </a:r>
            <a:r>
              <a:rPr lang="en-US" dirty="0" err="1"/>
              <a:t>данни</a:t>
            </a:r>
            <a:r>
              <a:rPr lang="en-US" dirty="0"/>
              <a:t> (44 </a:t>
            </a:r>
            <a:r>
              <a:rPr lang="en-US" dirty="0" err="1"/>
              <a:t>коментара</a:t>
            </a:r>
            <a:r>
              <a:rPr lang="en-US" dirty="0"/>
              <a:t>). 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35" y="3550382"/>
            <a:ext cx="3481137" cy="34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Продължението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8377989" cy="4351338"/>
          </a:xfrm>
        </p:spPr>
        <p:txBody>
          <a:bodyPr/>
          <a:lstStyle/>
          <a:p>
            <a:r>
              <a:rPr lang="bg-BG" dirty="0" smtClean="0"/>
              <a:t>Обогатихме </a:t>
            </a:r>
            <a:r>
              <a:rPr lang="bg-BG" dirty="0"/>
              <a:t>обучаващото </a:t>
            </a:r>
            <a:r>
              <a:rPr lang="bg-BG" dirty="0" smtClean="0"/>
              <a:t>множество</a:t>
            </a:r>
          </a:p>
          <a:p>
            <a:pPr lvl="1"/>
            <a:r>
              <a:rPr lang="bg-BG" dirty="0" smtClean="0"/>
              <a:t>Взехме </a:t>
            </a:r>
            <a:r>
              <a:rPr lang="bg-BG" dirty="0"/>
              <a:t>данни от английски и </a:t>
            </a:r>
            <a:r>
              <a:rPr lang="bg-BG" dirty="0" smtClean="0"/>
              <a:t>ги </a:t>
            </a:r>
            <a:r>
              <a:rPr lang="bg-BG" dirty="0" smtClean="0"/>
              <a:t>използвахме за обучение</a:t>
            </a:r>
            <a:endParaRPr lang="bg-BG" dirty="0" smtClean="0"/>
          </a:p>
          <a:p>
            <a:pPr lvl="2"/>
            <a:r>
              <a:rPr lang="bg-BG" dirty="0" smtClean="0"/>
              <a:t>Превеждахме </a:t>
            </a:r>
            <a:r>
              <a:rPr lang="bg-BG" dirty="0" smtClean="0"/>
              <a:t>чрез Bing </a:t>
            </a:r>
            <a:r>
              <a:rPr lang="bg-BG" dirty="0" err="1" smtClean="0"/>
              <a:t>translator</a:t>
            </a:r>
            <a:r>
              <a:rPr lang="bg-BG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 lang="bg-BG" dirty="0" smtClean="0"/>
          </a:p>
          <a:p>
            <a:pPr lvl="1"/>
            <a:r>
              <a:rPr lang="bg-BG" dirty="0" smtClean="0"/>
              <a:t>На </a:t>
            </a:r>
            <a:r>
              <a:rPr lang="bg-BG" dirty="0"/>
              <a:t>английски език има много подходящи </a:t>
            </a:r>
            <a:r>
              <a:rPr lang="bg-BG" dirty="0" smtClean="0"/>
              <a:t>множества</a:t>
            </a:r>
          </a:p>
          <a:p>
            <a:pPr lvl="2"/>
            <a:r>
              <a:rPr lang="bg-BG" dirty="0" smtClean="0"/>
              <a:t>Използвахме данни то </a:t>
            </a:r>
            <a:r>
              <a:rPr lang="en-US" dirty="0" smtClean="0"/>
              <a:t>Trip advisor</a:t>
            </a:r>
            <a:r>
              <a:rPr lang="bg-BG" dirty="0" smtClean="0"/>
              <a:t>.</a:t>
            </a:r>
            <a:endParaRPr lang="bg-BG" dirty="0"/>
          </a:p>
          <a:p>
            <a:r>
              <a:rPr lang="bg-BG" dirty="0" smtClean="0"/>
              <a:t>Нов класификатор за английски език</a:t>
            </a:r>
            <a:endParaRPr lang="en-US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9" y="2261103"/>
            <a:ext cx="3818021" cy="4596897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8181" y="2604484"/>
            <a:ext cx="469938" cy="469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3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Прекарахме 1/3 от времето за предишния проект в ръчно търсене и класифициране на коментари.</a:t>
            </a:r>
          </a:p>
          <a:p>
            <a:r>
              <a:rPr lang="bg-BG" dirty="0" smtClean="0"/>
              <a:t>Не беше много приятно.</a:t>
            </a:r>
          </a:p>
          <a:p>
            <a:r>
              <a:rPr lang="bg-BG" dirty="0"/>
              <a:t>Нека автоматично </a:t>
            </a:r>
            <a:r>
              <a:rPr lang="bg-BG" dirty="0" smtClean="0"/>
              <a:t>си </a:t>
            </a:r>
            <a:r>
              <a:rPr lang="bg-BG" dirty="0" smtClean="0"/>
              <a:t>генерираме данни.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95" y="3294529"/>
            <a:ext cx="4572675" cy="35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Програмна реализация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Данните от БГ-Мама вече бяха </a:t>
            </a:r>
            <a:r>
              <a:rPr lang="bg-BG" dirty="0" err="1" smtClean="0"/>
              <a:t>парснати</a:t>
            </a:r>
            <a:r>
              <a:rPr lang="bg-BG" dirty="0" smtClean="0"/>
              <a:t>.</a:t>
            </a:r>
          </a:p>
          <a:p>
            <a:r>
              <a:rPr lang="bg-BG" dirty="0"/>
              <a:t>Д</a:t>
            </a:r>
            <a:r>
              <a:rPr lang="bg-BG" dirty="0" smtClean="0"/>
              <a:t>анните на английски се нуждаеха от нов парсер.</a:t>
            </a:r>
          </a:p>
          <a:p>
            <a:pPr lvl="1"/>
            <a:r>
              <a:rPr lang="bg-BG" dirty="0" smtClean="0"/>
              <a:t>Категоризиране </a:t>
            </a:r>
          </a:p>
          <a:p>
            <a:pPr lvl="2"/>
            <a:r>
              <a:rPr lang="bg-BG" dirty="0" smtClean="0"/>
              <a:t>Преобразувахме оценките 1,2,3,4,5 до позитивен и негативен клас.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96" y="2347839"/>
            <a:ext cx="3221957" cy="43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Класификаторите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Обучаващ се на английски</a:t>
            </a:r>
          </a:p>
          <a:p>
            <a:pPr lvl="1"/>
            <a:r>
              <a:rPr lang="bg-BG" dirty="0" smtClean="0"/>
              <a:t>Ползва обучаващия сет на английски</a:t>
            </a:r>
            <a:endParaRPr lang="en-US" dirty="0" smtClean="0"/>
          </a:p>
          <a:p>
            <a:pPr lvl="2"/>
            <a:r>
              <a:rPr lang="bg-BG" dirty="0" smtClean="0"/>
              <a:t>6000 - 2:1 положителни към отрицателни</a:t>
            </a:r>
          </a:p>
          <a:p>
            <a:pPr lvl="2"/>
            <a:r>
              <a:rPr lang="bg-BG" dirty="0" smtClean="0"/>
              <a:t>4000 - равномерно разпределени</a:t>
            </a:r>
          </a:p>
          <a:p>
            <a:pPr lvl="1"/>
            <a:r>
              <a:rPr lang="bg-BG" dirty="0" smtClean="0"/>
              <a:t>Премахнахме стоп думите</a:t>
            </a:r>
          </a:p>
          <a:p>
            <a:r>
              <a:rPr lang="bg-BG" dirty="0" smtClean="0"/>
              <a:t>Обучаващ се на български</a:t>
            </a:r>
          </a:p>
          <a:p>
            <a:pPr lvl="1"/>
            <a:r>
              <a:rPr lang="bg-BG" dirty="0" smtClean="0"/>
              <a:t>Преведохме част от </a:t>
            </a:r>
            <a:r>
              <a:rPr lang="bg-BG" dirty="0" smtClean="0"/>
              <a:t>българските некласифицирани коментари от БГ мама</a:t>
            </a:r>
            <a:endParaRPr lang="en-US" dirty="0" smtClean="0"/>
          </a:p>
          <a:p>
            <a:pPr lvl="2"/>
            <a:r>
              <a:rPr lang="en-US" dirty="0" smtClean="0"/>
              <a:t>4000 </a:t>
            </a:r>
            <a:r>
              <a:rPr lang="bg-BG" dirty="0" smtClean="0"/>
              <a:t>коментара</a:t>
            </a:r>
          </a:p>
          <a:p>
            <a:pPr lvl="1"/>
            <a:r>
              <a:rPr lang="bg-BG" dirty="0" smtClean="0"/>
              <a:t>Класифицирахме преведените коментари с английския класификатор</a:t>
            </a:r>
          </a:p>
          <a:p>
            <a:pPr lvl="1"/>
            <a:r>
              <a:rPr lang="bg-BG" dirty="0" smtClean="0"/>
              <a:t>Пуснахме ги за обучаващо множество заедно с оригиналните 120 български коментара</a:t>
            </a:r>
            <a:endParaRPr lang="en-US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294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кръглен правоъгълник 4"/>
          <p:cNvSpPr/>
          <p:nvPr/>
        </p:nvSpPr>
        <p:spPr>
          <a:xfrm>
            <a:off x="726178" y="4723455"/>
            <a:ext cx="2662518" cy="102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БГ некласифицирани коментари</a:t>
            </a:r>
            <a:endParaRPr lang="bg-BG" dirty="0"/>
          </a:p>
        </p:txBody>
      </p:sp>
      <p:sp>
        <p:nvSpPr>
          <p:cNvPr id="6" name="Закръглен правоъгълник 5"/>
          <p:cNvSpPr/>
          <p:nvPr/>
        </p:nvSpPr>
        <p:spPr>
          <a:xfrm>
            <a:off x="8583743" y="4723455"/>
            <a:ext cx="2662518" cy="102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Англ. </a:t>
            </a:r>
            <a:r>
              <a:rPr lang="bg-BG" dirty="0"/>
              <a:t>к</a:t>
            </a:r>
            <a:r>
              <a:rPr lang="bg-BG" dirty="0" smtClean="0"/>
              <a:t>ласифицирани коментари</a:t>
            </a:r>
            <a:endParaRPr lang="bg-BG" dirty="0"/>
          </a:p>
        </p:txBody>
      </p:sp>
      <p:sp>
        <p:nvSpPr>
          <p:cNvPr id="8" name="Овал 7"/>
          <p:cNvSpPr/>
          <p:nvPr/>
        </p:nvSpPr>
        <p:spPr>
          <a:xfrm>
            <a:off x="7319719" y="1120101"/>
            <a:ext cx="2528047" cy="112955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Класификатор (</a:t>
            </a:r>
            <a:r>
              <a:rPr lang="en-US" dirty="0" smtClean="0"/>
              <a:t>EN</a:t>
            </a:r>
            <a:r>
              <a:rPr lang="bg-BG" dirty="0" smtClean="0"/>
              <a:t>)</a:t>
            </a:r>
            <a:endParaRPr lang="bg-BG" dirty="0"/>
          </a:p>
        </p:txBody>
      </p:sp>
      <p:cxnSp>
        <p:nvCxnSpPr>
          <p:cNvPr id="10" name="Съединител &quot;права стрелка&quot; 9"/>
          <p:cNvCxnSpPr>
            <a:stCxn id="6" idx="0"/>
            <a:endCxn id="8" idx="4"/>
          </p:cNvCxnSpPr>
          <p:nvPr/>
        </p:nvCxnSpPr>
        <p:spPr>
          <a:xfrm flipH="1" flipV="1">
            <a:off x="8583743" y="2249654"/>
            <a:ext cx="1331259" cy="24738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Текстово поле 11"/>
          <p:cNvSpPr txBox="1"/>
          <p:nvPr/>
        </p:nvSpPr>
        <p:spPr>
          <a:xfrm>
            <a:off x="8916337" y="3653323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&lt;Обучение&gt;</a:t>
            </a:r>
            <a:endParaRPr lang="bg-BG" dirty="0"/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5929747" y="3653323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&lt;Класифициране&gt;</a:t>
            </a:r>
            <a:endParaRPr lang="bg-BG" dirty="0"/>
          </a:p>
        </p:txBody>
      </p:sp>
      <p:sp>
        <p:nvSpPr>
          <p:cNvPr id="20" name="Закръглен правоъгълник 19"/>
          <p:cNvSpPr/>
          <p:nvPr/>
        </p:nvSpPr>
        <p:spPr>
          <a:xfrm>
            <a:off x="5109917" y="4723454"/>
            <a:ext cx="2662518" cy="102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Преведени на англ. некласифицирани коментари</a:t>
            </a:r>
            <a:endParaRPr lang="bg-BG" dirty="0"/>
          </a:p>
        </p:txBody>
      </p:sp>
      <p:cxnSp>
        <p:nvCxnSpPr>
          <p:cNvPr id="22" name="Съединител &quot;права стрелка&quot; 21"/>
          <p:cNvCxnSpPr/>
          <p:nvPr/>
        </p:nvCxnSpPr>
        <p:spPr>
          <a:xfrm>
            <a:off x="3388696" y="5603776"/>
            <a:ext cx="1721221" cy="2975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/>
          <p:cNvCxnSpPr>
            <a:stCxn id="8" idx="4"/>
            <a:endCxn id="20" idx="0"/>
          </p:cNvCxnSpPr>
          <p:nvPr/>
        </p:nvCxnSpPr>
        <p:spPr>
          <a:xfrm flipH="1">
            <a:off x="6441176" y="2249654"/>
            <a:ext cx="2142567" cy="247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Текстово поле 26"/>
          <p:cNvSpPr txBox="1"/>
          <p:nvPr/>
        </p:nvSpPr>
        <p:spPr>
          <a:xfrm>
            <a:off x="3673668" y="563352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&lt;Превод&gt;</a:t>
            </a:r>
            <a:endParaRPr lang="bg-BG" dirty="0"/>
          </a:p>
        </p:txBody>
      </p:sp>
      <p:sp>
        <p:nvSpPr>
          <p:cNvPr id="30" name="Овал 29"/>
          <p:cNvSpPr/>
          <p:nvPr/>
        </p:nvSpPr>
        <p:spPr>
          <a:xfrm>
            <a:off x="1526062" y="1096524"/>
            <a:ext cx="2528047" cy="112955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Класификатор (</a:t>
            </a:r>
            <a:r>
              <a:rPr lang="en-US" dirty="0" smtClean="0"/>
              <a:t>BG</a:t>
            </a:r>
            <a:r>
              <a:rPr lang="bg-BG" dirty="0" smtClean="0"/>
              <a:t>)</a:t>
            </a:r>
            <a:endParaRPr lang="bg-BG" dirty="0"/>
          </a:p>
        </p:txBody>
      </p:sp>
      <p:cxnSp>
        <p:nvCxnSpPr>
          <p:cNvPr id="32" name="Съединител &quot;права стрелка&quot; 31"/>
          <p:cNvCxnSpPr/>
          <p:nvPr/>
        </p:nvCxnSpPr>
        <p:spPr>
          <a:xfrm flipH="1">
            <a:off x="3388696" y="4893786"/>
            <a:ext cx="172122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Текстово поле 32"/>
          <p:cNvSpPr txBox="1"/>
          <p:nvPr/>
        </p:nvSpPr>
        <p:spPr>
          <a:xfrm>
            <a:off x="3489206" y="4554177"/>
            <a:ext cx="1648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&lt;Класификация&gt;</a:t>
            </a:r>
            <a:endParaRPr lang="bg-BG" sz="1600" dirty="0"/>
          </a:p>
        </p:txBody>
      </p:sp>
      <p:cxnSp>
        <p:nvCxnSpPr>
          <p:cNvPr id="39" name="Съединител &quot;права стрелка&quot; 38"/>
          <p:cNvCxnSpPr>
            <a:stCxn id="5" idx="0"/>
            <a:endCxn id="30" idx="4"/>
          </p:cNvCxnSpPr>
          <p:nvPr/>
        </p:nvCxnSpPr>
        <p:spPr>
          <a:xfrm flipV="1">
            <a:off x="2057437" y="2226077"/>
            <a:ext cx="732649" cy="2497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Текстово поле 39"/>
          <p:cNvSpPr txBox="1"/>
          <p:nvPr/>
        </p:nvSpPr>
        <p:spPr>
          <a:xfrm>
            <a:off x="1732706" y="333214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&lt;Обучение&gt;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159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Класификаторите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038"/>
          </a:xfrm>
        </p:spPr>
        <p:txBody>
          <a:bodyPr/>
          <a:lstStyle/>
          <a:p>
            <a:r>
              <a:rPr lang="bg-BG" dirty="0" smtClean="0"/>
              <a:t>Миксиран</a:t>
            </a:r>
          </a:p>
          <a:p>
            <a:pPr lvl="1"/>
            <a:r>
              <a:rPr lang="ru-RU" dirty="0" err="1"/>
              <a:t>В</a:t>
            </a:r>
            <a:r>
              <a:rPr lang="ru-RU" dirty="0" err="1" smtClean="0"/>
              <a:t>зимаме</a:t>
            </a:r>
            <a:r>
              <a:rPr lang="ru-RU" dirty="0" smtClean="0"/>
              <a:t> </a:t>
            </a:r>
            <a:r>
              <a:rPr lang="ru-RU" dirty="0" err="1" smtClean="0"/>
              <a:t>сумата</a:t>
            </a:r>
            <a:r>
              <a:rPr lang="ru-RU" dirty="0" smtClean="0"/>
              <a:t> от </a:t>
            </a:r>
            <a:r>
              <a:rPr lang="ru-RU" dirty="0" err="1" smtClean="0"/>
              <a:t>предсказаните</a:t>
            </a:r>
            <a:r>
              <a:rPr lang="ru-RU" dirty="0" smtClean="0"/>
              <a:t> </a:t>
            </a:r>
            <a:r>
              <a:rPr lang="ru-RU" dirty="0" err="1" smtClean="0"/>
              <a:t>положителни</a:t>
            </a:r>
            <a:r>
              <a:rPr lang="ru-RU" dirty="0" smtClean="0"/>
              <a:t> и </a:t>
            </a:r>
            <a:r>
              <a:rPr lang="ru-RU" dirty="0" err="1" smtClean="0"/>
              <a:t>отрицателни</a:t>
            </a:r>
            <a:r>
              <a:rPr lang="ru-RU" dirty="0" smtClean="0"/>
              <a:t> вероятности на </a:t>
            </a:r>
            <a:r>
              <a:rPr lang="ru-RU" dirty="0" err="1" smtClean="0"/>
              <a:t>двата</a:t>
            </a:r>
            <a:r>
              <a:rPr lang="ru-RU" dirty="0" smtClean="0"/>
              <a:t> </a:t>
            </a:r>
            <a:r>
              <a:rPr lang="ru-RU" dirty="0" err="1" smtClean="0"/>
              <a:t>класификатора</a:t>
            </a:r>
            <a:r>
              <a:rPr lang="en-US" dirty="0"/>
              <a:t>.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авоъгълник 3"/>
              <p:cNvSpPr/>
              <p:nvPr/>
            </p:nvSpPr>
            <p:spPr>
              <a:xfrm>
                <a:off x="0" y="4038417"/>
                <a:ext cx="121920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bg-BG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func>
                            <m:func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4000" i="1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  <m:sub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bg-BG" sz="4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4000" i="1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  <m:sub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bg-BG" sz="4000" i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4000" i="1">
                                  <a:latin typeface="Cambria Math" panose="02040503050406030204" pitchFamily="18" charset="0"/>
                                </a:rPr>
                                <m:t>𝑛𝑒𝑔𝑎𝑡𝑖𝑣𝑒</m:t>
                              </m:r>
                            </m:e>
                            <m:sub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bg-BG" sz="400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4000" i="1">
                                  <a:latin typeface="Cambria Math" panose="02040503050406030204" pitchFamily="18" charset="0"/>
                                </a:rPr>
                                <m:t>𝑛𝑒𝑔𝑎𝑡𝑖𝑣𝑒</m:t>
                              </m:r>
                            </m:e>
                            <m:sub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sz="4000" dirty="0"/>
              </a:p>
            </p:txBody>
          </p:sp>
        </mc:Choice>
        <mc:Fallback xmlns="">
          <p:sp>
            <p:nvSpPr>
              <p:cNvPr id="4" name="Правоъгъл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417"/>
                <a:ext cx="1219200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86" y="-365436"/>
            <a:ext cx="3668614" cy="36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Класификаторите</a:t>
            </a:r>
            <a:endParaRPr lang="bg-BG" dirty="0"/>
          </a:p>
        </p:txBody>
      </p:sp>
      <p:pic>
        <p:nvPicPr>
          <p:cNvPr id="5" name="Picture 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03" y="365125"/>
            <a:ext cx="6236497" cy="6300370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838199" y="1690688"/>
            <a:ext cx="427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Използван</a:t>
            </a:r>
            <a:r>
              <a:rPr lang="ru-RU" dirty="0" smtClean="0"/>
              <a:t> </a:t>
            </a:r>
            <a:r>
              <a:rPr lang="ru-RU" dirty="0" err="1" smtClean="0"/>
              <a:t>алгоритъм</a:t>
            </a:r>
            <a:r>
              <a:rPr lang="ru-RU" dirty="0" smtClean="0"/>
              <a:t> за </a:t>
            </a:r>
            <a:r>
              <a:rPr lang="ru-RU" dirty="0" err="1" smtClean="0"/>
              <a:t>построяване</a:t>
            </a:r>
            <a:r>
              <a:rPr lang="ru-RU" dirty="0" smtClean="0"/>
              <a:t> на "Наивен </a:t>
            </a:r>
            <a:r>
              <a:rPr lang="ru-RU" dirty="0" err="1" smtClean="0"/>
              <a:t>Бейсов</a:t>
            </a:r>
            <a:r>
              <a:rPr lang="ru-RU" dirty="0" smtClean="0"/>
              <a:t> </a:t>
            </a:r>
            <a:r>
              <a:rPr lang="ru-RU" dirty="0" err="1" smtClean="0"/>
              <a:t>класификатор</a:t>
            </a:r>
            <a:r>
              <a:rPr lang="ru-RU" dirty="0" smtClean="0"/>
              <a:t>":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498"/>
            <a:ext cx="5117302" cy="3924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7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529</Words>
  <Application>Microsoft Office PowerPoint</Application>
  <PresentationFormat>Широк екран</PresentationFormat>
  <Paragraphs>121</Paragraphs>
  <Slides>14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тема</vt:lpstr>
      <vt:lpstr>Класификатор на коментари</vt:lpstr>
      <vt:lpstr>Наследството от миналия семестър</vt:lpstr>
      <vt:lpstr>Продължението</vt:lpstr>
      <vt:lpstr>Защо?</vt:lpstr>
      <vt:lpstr>Програмна реализация</vt:lpstr>
      <vt:lpstr>Класификаторите </vt:lpstr>
      <vt:lpstr>Презентация на PowerPoint</vt:lpstr>
      <vt:lpstr>Класификаторите</vt:lpstr>
      <vt:lpstr>Класификаторите</vt:lpstr>
      <vt:lpstr>Резултати</vt:lpstr>
      <vt:lpstr>Резултати</vt:lpstr>
      <vt:lpstr>Резултати</vt:lpstr>
      <vt:lpstr>Бъдещо развитие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Класификатор на коментари</dc:title>
  <dc:creator>Иван Капукаранов</dc:creator>
  <cp:lastModifiedBy>siyanaslavova@gmail.com</cp:lastModifiedBy>
  <cp:revision>26</cp:revision>
  <dcterms:created xsi:type="dcterms:W3CDTF">2016-07-07T20:07:56Z</dcterms:created>
  <dcterms:modified xsi:type="dcterms:W3CDTF">2016-07-08T05:33:15Z</dcterms:modified>
</cp:coreProperties>
</file>