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4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83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78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4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4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97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0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5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59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DCA7-5B67-463B-8595-46BF50DFC0C8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0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Класификатор на коментари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07518" y="3608388"/>
            <a:ext cx="6176963" cy="498475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за курса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 на знания в текст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kumimoji="0" lang="bg-BG" altLang="bg-B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лавие 2"/>
          <p:cNvSpPr txBox="1">
            <a:spLocks/>
          </p:cNvSpPr>
          <p:nvPr/>
        </p:nvSpPr>
        <p:spPr>
          <a:xfrm>
            <a:off x="2847474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СИЯНА СЛАВОВА, 24963</a:t>
            </a:r>
          </a:p>
          <a:p>
            <a:pPr algn="r"/>
            <a:r>
              <a:rPr lang="ru-RU" smtClean="0"/>
              <a:t>ИВАН КАПУКАРАНОВ, 24958</a:t>
            </a:r>
          </a:p>
          <a:p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5" y="-709111"/>
            <a:ext cx="8438147" cy="8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28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</a:t>
            </a:r>
            <a:r>
              <a:rPr lang="ru-RU" dirty="0" err="1" smtClean="0"/>
              <a:t>бучаващо</a:t>
            </a:r>
            <a:r>
              <a:rPr lang="ru-RU" dirty="0" smtClean="0"/>
              <a:t> множество на </a:t>
            </a:r>
            <a:r>
              <a:rPr lang="ru-RU" dirty="0" err="1" smtClean="0"/>
              <a:t>българския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, </a:t>
            </a:r>
            <a:r>
              <a:rPr lang="ru-RU" dirty="0" err="1" smtClean="0"/>
              <a:t>предварително</a:t>
            </a:r>
            <a:r>
              <a:rPr lang="ru-RU" dirty="0" smtClean="0"/>
              <a:t> </a:t>
            </a:r>
            <a:r>
              <a:rPr lang="ru-RU" dirty="0" err="1" smtClean="0"/>
              <a:t>класифицирано</a:t>
            </a:r>
            <a:r>
              <a:rPr lang="ru-RU" dirty="0" smtClean="0"/>
              <a:t> от </a:t>
            </a:r>
            <a:r>
              <a:rPr lang="ru-RU" dirty="0" err="1" smtClean="0"/>
              <a:t>английския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разпределение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– </a:t>
            </a:r>
            <a:r>
              <a:rPr lang="ru-RU" dirty="0" err="1" smtClean="0"/>
              <a:t>негативни</a:t>
            </a:r>
            <a:r>
              <a:rPr lang="ru-RU" dirty="0" smtClean="0"/>
              <a:t> </a:t>
            </a:r>
            <a:r>
              <a:rPr lang="ru-RU" dirty="0" err="1" smtClean="0"/>
              <a:t>коментари</a:t>
            </a:r>
            <a:r>
              <a:rPr lang="ru-RU" dirty="0" smtClean="0"/>
              <a:t> </a:t>
            </a:r>
            <a:r>
              <a:rPr lang="ru-RU" dirty="0" err="1" smtClean="0"/>
              <a:t>приблизително</a:t>
            </a:r>
            <a:r>
              <a:rPr lang="ru-RU" dirty="0" smtClean="0"/>
              <a:t> 2:1 (~6000).</a:t>
            </a:r>
          </a:p>
          <a:p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0" y="3691565"/>
            <a:ext cx="4423610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положителните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positive: 0,79630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positive: 0,86000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positive: 0,82692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4134852" y="3634844"/>
            <a:ext cx="4383506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негативните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negative: 0,78788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negative: 0,70270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negative: 0,74286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8005011" y="3634843"/>
            <a:ext cx="3906252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0,79310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40" y="233203"/>
            <a:ext cx="2587523" cy="25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143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Миксиран</a:t>
            </a:r>
            <a:endParaRPr lang="bg-BG" dirty="0"/>
          </a:p>
          <a:p>
            <a:pPr lvl="1"/>
            <a:r>
              <a:rPr lang="bg-BG" dirty="0"/>
              <a:t>Трениращо множество с относително равномерно разпределение положителни – негативни коментари</a:t>
            </a:r>
            <a:r>
              <a:rPr lang="en-US" dirty="0"/>
              <a:t> (~4000)</a:t>
            </a:r>
            <a:r>
              <a:rPr lang="bg-BG" dirty="0"/>
              <a:t>.</a:t>
            </a:r>
          </a:p>
          <a:p>
            <a:endParaRPr lang="bg-BG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0" y="3594979"/>
            <a:ext cx="4090737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положителните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positive: 0,80000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positive: 0,88000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positive: 0,83810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4287252" y="3642424"/>
            <a:ext cx="3846095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негативните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negative: 0,81250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negative: 0,70270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negative: 0,75362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8329862" y="3642424"/>
            <a:ext cx="3862138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70" y="-96253"/>
            <a:ext cx="3905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огат</a:t>
            </a:r>
            <a:r>
              <a:rPr lang="en-US" dirty="0" smtClean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включени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 smtClean="0"/>
              <a:t>категории</a:t>
            </a:r>
            <a:endParaRPr lang="bg-BG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включат</a:t>
            </a:r>
            <a:r>
              <a:rPr lang="en-US" dirty="0"/>
              <a:t> и </a:t>
            </a:r>
            <a:r>
              <a:rPr lang="en-US" dirty="0" err="1"/>
              <a:t>неутрални</a:t>
            </a:r>
            <a:r>
              <a:rPr lang="en-US" dirty="0"/>
              <a:t> </a:t>
            </a:r>
            <a:r>
              <a:rPr lang="en-US" dirty="0" err="1" smtClean="0"/>
              <a:t>коментари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 err="1" smtClean="0"/>
              <a:t>Kоментарите</a:t>
            </a:r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разделят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степен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негативност</a:t>
            </a:r>
            <a:r>
              <a:rPr lang="en-US" dirty="0"/>
              <a:t>/ </a:t>
            </a:r>
            <a:r>
              <a:rPr lang="en-US" dirty="0" err="1"/>
              <a:t>позитивност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35" y="3124466"/>
            <a:ext cx="5079365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5379" y="2901154"/>
            <a:ext cx="5105400" cy="1325563"/>
          </a:xfrm>
        </p:spPr>
        <p:txBody>
          <a:bodyPr/>
          <a:lstStyle/>
          <a:p>
            <a:r>
              <a:rPr lang="bg-BG" dirty="0" smtClean="0"/>
              <a:t>Благодарим ви за 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65122"/>
            <a:ext cx="5483679" cy="639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Наследството от миналия семестър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Покрай наръчника за </a:t>
            </a:r>
            <a:r>
              <a:rPr lang="en-US" dirty="0" smtClean="0"/>
              <a:t>BG-Mamma</a:t>
            </a:r>
            <a:r>
              <a:rPr lang="bg-BG" dirty="0" smtClean="0"/>
              <a:t> и откриването на локации в него направихме и прототип на класификатор.</a:t>
            </a:r>
          </a:p>
          <a:p>
            <a:endParaRPr lang="bg-BG" dirty="0"/>
          </a:p>
          <a:p>
            <a:r>
              <a:rPr lang="en-US" dirty="0" smtClean="0"/>
              <a:t>"</a:t>
            </a:r>
            <a:r>
              <a:rPr lang="en-US" dirty="0" err="1"/>
              <a:t>Наивен</a:t>
            </a:r>
            <a:r>
              <a:rPr lang="en-US" dirty="0"/>
              <a:t> </a:t>
            </a:r>
            <a:r>
              <a:rPr lang="en-US" dirty="0" err="1"/>
              <a:t>Бейсов</a:t>
            </a:r>
            <a:r>
              <a:rPr lang="en-US" dirty="0"/>
              <a:t> </a:t>
            </a:r>
            <a:r>
              <a:rPr lang="en-US" dirty="0" err="1"/>
              <a:t>Класификатор</a:t>
            </a:r>
            <a:r>
              <a:rPr lang="en-US" dirty="0"/>
              <a:t>",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реализирахме</a:t>
            </a:r>
            <a:r>
              <a:rPr lang="en-US" dirty="0"/>
              <a:t> </a:t>
            </a:r>
            <a:r>
              <a:rPr lang="en-US" dirty="0" err="1" smtClean="0"/>
              <a:t>сами</a:t>
            </a:r>
            <a:endParaRPr lang="bg-BG" dirty="0" smtClean="0"/>
          </a:p>
          <a:p>
            <a:pPr lvl="1"/>
            <a:r>
              <a:rPr lang="bg-BG" dirty="0"/>
              <a:t>О</a:t>
            </a:r>
            <a:r>
              <a:rPr lang="en-US" dirty="0" err="1" smtClean="0"/>
              <a:t>бучаващи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(120 </a:t>
            </a:r>
            <a:r>
              <a:rPr lang="en-US" dirty="0" err="1"/>
              <a:t>коментара</a:t>
            </a:r>
            <a:r>
              <a:rPr lang="en-US" dirty="0"/>
              <a:t>) </a:t>
            </a:r>
            <a:endParaRPr lang="bg-BG" dirty="0"/>
          </a:p>
          <a:p>
            <a:pPr lvl="1"/>
            <a:r>
              <a:rPr lang="bg-BG" dirty="0" smtClean="0"/>
              <a:t>Т</a:t>
            </a:r>
            <a:r>
              <a:rPr lang="en-US" dirty="0" err="1" smtClean="0"/>
              <a:t>естови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(44 </a:t>
            </a:r>
            <a:r>
              <a:rPr lang="en-US" dirty="0" err="1"/>
              <a:t>коментара</a:t>
            </a:r>
            <a:r>
              <a:rPr lang="en-US" dirty="0"/>
              <a:t>). 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5" y="3550382"/>
            <a:ext cx="3481137" cy="3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8377989" cy="4351338"/>
          </a:xfrm>
        </p:spPr>
        <p:txBody>
          <a:bodyPr/>
          <a:lstStyle/>
          <a:p>
            <a:r>
              <a:rPr lang="bg-BG" dirty="0" smtClean="0"/>
              <a:t>Обогатихме </a:t>
            </a:r>
            <a:r>
              <a:rPr lang="bg-BG" dirty="0"/>
              <a:t>обучаващото </a:t>
            </a:r>
            <a:r>
              <a:rPr lang="bg-BG" dirty="0" smtClean="0"/>
              <a:t>множество</a:t>
            </a:r>
          </a:p>
          <a:p>
            <a:pPr lvl="1"/>
            <a:r>
              <a:rPr lang="bg-BG" dirty="0" smtClean="0"/>
              <a:t>Взехме </a:t>
            </a:r>
            <a:r>
              <a:rPr lang="bg-BG" dirty="0"/>
              <a:t>данни от английски и </a:t>
            </a:r>
            <a:r>
              <a:rPr lang="bg-BG" dirty="0" smtClean="0"/>
              <a:t>ги преведохме</a:t>
            </a:r>
          </a:p>
          <a:p>
            <a:pPr lvl="2"/>
            <a:r>
              <a:rPr lang="bg-BG" dirty="0" smtClean="0"/>
              <a:t>Превеждахме чрез Bing </a:t>
            </a:r>
            <a:r>
              <a:rPr lang="bg-BG" dirty="0" err="1" smtClean="0"/>
              <a:t>translator</a:t>
            </a:r>
            <a:r>
              <a:rPr lang="bg-BG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bg-BG" dirty="0" smtClean="0"/>
          </a:p>
          <a:p>
            <a:pPr lvl="1"/>
            <a:r>
              <a:rPr lang="bg-BG" dirty="0" smtClean="0"/>
              <a:t>На </a:t>
            </a:r>
            <a:r>
              <a:rPr lang="bg-BG" dirty="0"/>
              <a:t>английски език има много подходящи </a:t>
            </a:r>
            <a:r>
              <a:rPr lang="bg-BG" dirty="0" smtClean="0"/>
              <a:t>множества</a:t>
            </a:r>
          </a:p>
          <a:p>
            <a:pPr lvl="2"/>
            <a:r>
              <a:rPr lang="bg-BG" dirty="0" smtClean="0"/>
              <a:t>Използвахме данни то </a:t>
            </a:r>
            <a:r>
              <a:rPr lang="en-US" dirty="0" smtClean="0"/>
              <a:t>Trip advisor</a:t>
            </a:r>
            <a:r>
              <a:rPr lang="bg-BG" dirty="0" smtClean="0"/>
              <a:t>.</a:t>
            </a:r>
            <a:endParaRPr lang="bg-BG" dirty="0"/>
          </a:p>
          <a:p>
            <a:r>
              <a:rPr lang="bg-BG" dirty="0" smtClean="0"/>
              <a:t>Нов класификатор за английски език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2261103"/>
            <a:ext cx="3818021" cy="4596897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8181" y="2604484"/>
            <a:ext cx="469938" cy="46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3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Прекарахме 1/3 от времето за предишния проект в ръчно търсене и класифициране на коментари.</a:t>
            </a:r>
          </a:p>
          <a:p>
            <a:r>
              <a:rPr lang="bg-BG" dirty="0" smtClean="0"/>
              <a:t>Не беше много приятно.</a:t>
            </a:r>
          </a:p>
          <a:p>
            <a:r>
              <a:rPr lang="bg-BG" dirty="0" smtClean="0"/>
              <a:t>Нека си направим наши класификатори.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6" y="2513708"/>
            <a:ext cx="5574631" cy="43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Програмна реализация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Данните от БГ-Мама вече бяха </a:t>
            </a:r>
            <a:r>
              <a:rPr lang="bg-BG" dirty="0" err="1" smtClean="0"/>
              <a:t>парснати</a:t>
            </a:r>
            <a:r>
              <a:rPr lang="bg-BG" dirty="0" smtClean="0"/>
              <a:t>.</a:t>
            </a:r>
          </a:p>
          <a:p>
            <a:r>
              <a:rPr lang="bg-BG" dirty="0"/>
              <a:t>Д</a:t>
            </a:r>
            <a:r>
              <a:rPr lang="bg-BG" dirty="0" smtClean="0"/>
              <a:t>анните на английски се нуждаеха от нов парсер.</a:t>
            </a:r>
          </a:p>
          <a:p>
            <a:pPr lvl="1"/>
            <a:r>
              <a:rPr lang="bg-BG" dirty="0" smtClean="0"/>
              <a:t>Категоризиране </a:t>
            </a:r>
          </a:p>
          <a:p>
            <a:pPr lvl="2"/>
            <a:r>
              <a:rPr lang="bg-BG" dirty="0" smtClean="0"/>
              <a:t>Преобразувахме оценките 1,2,3,4,5 до позитивен и негативен клас.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96" y="2347839"/>
            <a:ext cx="3221957" cy="43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Обучаващ се на английски</a:t>
            </a:r>
          </a:p>
          <a:p>
            <a:pPr lvl="1"/>
            <a:r>
              <a:rPr lang="bg-BG" dirty="0" smtClean="0"/>
              <a:t>Ползва обучаващия сет на английски</a:t>
            </a:r>
            <a:endParaRPr lang="en-US" dirty="0" smtClean="0"/>
          </a:p>
          <a:p>
            <a:pPr lvl="2"/>
            <a:r>
              <a:rPr lang="bg-BG" dirty="0" smtClean="0"/>
              <a:t>6000 - 2:1 положителни към отрицателни</a:t>
            </a:r>
          </a:p>
          <a:p>
            <a:pPr lvl="2"/>
            <a:r>
              <a:rPr lang="bg-BG" dirty="0" smtClean="0"/>
              <a:t>4000 - равномерно разпределени</a:t>
            </a:r>
          </a:p>
          <a:p>
            <a:pPr lvl="1"/>
            <a:r>
              <a:rPr lang="bg-BG" dirty="0" smtClean="0"/>
              <a:t>Премахнахме стоп думите</a:t>
            </a:r>
          </a:p>
          <a:p>
            <a:r>
              <a:rPr lang="bg-BG" dirty="0" smtClean="0"/>
              <a:t>Обучаващ се на български</a:t>
            </a:r>
          </a:p>
          <a:p>
            <a:pPr lvl="1"/>
            <a:r>
              <a:rPr lang="bg-BG" dirty="0" smtClean="0"/>
              <a:t>Преведохме българските некласифицирани коментари от БГ мама</a:t>
            </a:r>
            <a:endParaRPr lang="en-US" dirty="0" smtClean="0"/>
          </a:p>
          <a:p>
            <a:pPr lvl="2"/>
            <a:r>
              <a:rPr lang="en-US" dirty="0" smtClean="0"/>
              <a:t>4000 </a:t>
            </a:r>
            <a:r>
              <a:rPr lang="bg-BG" dirty="0" smtClean="0"/>
              <a:t>коментара</a:t>
            </a:r>
            <a:endParaRPr lang="bg-BG" dirty="0" smtClean="0"/>
          </a:p>
          <a:p>
            <a:pPr lvl="1"/>
            <a:r>
              <a:rPr lang="bg-BG" dirty="0" smtClean="0"/>
              <a:t>Класифицирахме преведените коментари с английския класификатор</a:t>
            </a:r>
          </a:p>
          <a:p>
            <a:pPr lvl="1"/>
            <a:r>
              <a:rPr lang="bg-BG" dirty="0" smtClean="0"/>
              <a:t>Пуснахме ги за обучаващо множество заедно с оригиналните 120 български коментара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038"/>
          </a:xfrm>
        </p:spPr>
        <p:txBody>
          <a:bodyPr/>
          <a:lstStyle/>
          <a:p>
            <a:r>
              <a:rPr lang="bg-BG" dirty="0" smtClean="0"/>
              <a:t>Миксиран</a:t>
            </a:r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зимаме</a:t>
            </a:r>
            <a:r>
              <a:rPr lang="ru-RU" dirty="0" smtClean="0"/>
              <a:t> </a:t>
            </a:r>
            <a:r>
              <a:rPr lang="ru-RU" dirty="0" err="1" smtClean="0"/>
              <a:t>сумата</a:t>
            </a:r>
            <a:r>
              <a:rPr lang="ru-RU" dirty="0" smtClean="0"/>
              <a:t> от </a:t>
            </a:r>
            <a:r>
              <a:rPr lang="ru-RU" dirty="0" err="1" smtClean="0"/>
              <a:t>предсказаните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и </a:t>
            </a:r>
            <a:r>
              <a:rPr lang="ru-RU" dirty="0" err="1" smtClean="0"/>
              <a:t>отрицателни</a:t>
            </a:r>
            <a:r>
              <a:rPr lang="ru-RU" dirty="0" smtClean="0"/>
              <a:t> вероятности на </a:t>
            </a:r>
            <a:r>
              <a:rPr lang="ru-RU" dirty="0" err="1" smtClean="0"/>
              <a:t>двата</a:t>
            </a:r>
            <a:r>
              <a:rPr lang="ru-RU" dirty="0" smtClean="0"/>
              <a:t> </a:t>
            </a:r>
            <a:r>
              <a:rPr lang="ru-RU" dirty="0" err="1" smtClean="0"/>
              <a:t>класификатора</a:t>
            </a:r>
            <a:r>
              <a:rPr lang="en-US" dirty="0"/>
              <a:t>.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авоъгълник 3"/>
              <p:cNvSpPr/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bg-BG" sz="4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4000" dirty="0"/>
              </a:p>
            </p:txBody>
          </p:sp>
        </mc:Choice>
        <mc:Fallback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86" y="-365436"/>
            <a:ext cx="3668614" cy="36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pic>
        <p:nvPicPr>
          <p:cNvPr id="5" name="Picture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3" y="365125"/>
            <a:ext cx="6236497" cy="630037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38199" y="1690688"/>
            <a:ext cx="427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Използван</a:t>
            </a:r>
            <a:r>
              <a:rPr lang="ru-RU" dirty="0" smtClean="0"/>
              <a:t> </a:t>
            </a:r>
            <a:r>
              <a:rPr lang="ru-RU" dirty="0" err="1" smtClean="0"/>
              <a:t>алгоритъм</a:t>
            </a:r>
            <a:r>
              <a:rPr lang="ru-RU" dirty="0" smtClean="0"/>
              <a:t> за </a:t>
            </a:r>
            <a:r>
              <a:rPr lang="ru-RU" dirty="0" err="1" smtClean="0"/>
              <a:t>построяване</a:t>
            </a:r>
            <a:r>
              <a:rPr lang="ru-RU" dirty="0" smtClean="0"/>
              <a:t> на "Наивен </a:t>
            </a:r>
            <a:r>
              <a:rPr lang="ru-RU" dirty="0" err="1" smtClean="0"/>
              <a:t>Бейсов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":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498"/>
            <a:ext cx="5117302" cy="3924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7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3495425"/>
            <a:ext cx="4379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Статистика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положителните</a:t>
            </a:r>
            <a:r>
              <a:rPr lang="en-US" dirty="0"/>
              <a:t> </a:t>
            </a:r>
            <a:r>
              <a:rPr lang="en-US" dirty="0" err="1"/>
              <a:t>коментари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Precision positive: 0,83333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Recall positive: 0,50000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F1 positive: 0,62500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235116" y="3495425"/>
            <a:ext cx="4403558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негативните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negative: 0,56140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negative: 0,86486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negative: 0,68085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8325852" y="3495425"/>
            <a:ext cx="4259179" cy="37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всички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39416" y="1352134"/>
            <a:ext cx="111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/>
              <a:t>Тестване с коментари върху класификатора, трениран с обучаващо множество на български език от версия 1 (170 коментара) :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152" y="1829187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488</Words>
  <Application>Microsoft Office PowerPoint</Application>
  <PresentationFormat>Широк екран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тема</vt:lpstr>
      <vt:lpstr>Класификатор на коментари</vt:lpstr>
      <vt:lpstr>Наследството от миналия семестър</vt:lpstr>
      <vt:lpstr>Продължението</vt:lpstr>
      <vt:lpstr>Защо?</vt:lpstr>
      <vt:lpstr>Програмна реализация</vt:lpstr>
      <vt:lpstr>Класификаторите </vt:lpstr>
      <vt:lpstr>Класификаторите</vt:lpstr>
      <vt:lpstr>Класификаторите</vt:lpstr>
      <vt:lpstr>Резултати</vt:lpstr>
      <vt:lpstr>Резултати</vt:lpstr>
      <vt:lpstr>Резултати</vt:lpstr>
      <vt:lpstr>Бъдещо развитие</vt:lpstr>
      <vt:lpstr>Благодарим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Класификатор на коментари</dc:title>
  <dc:creator>Иван Капукаранов</dc:creator>
  <cp:lastModifiedBy>Иван Капукаранов</cp:lastModifiedBy>
  <cp:revision>23</cp:revision>
  <dcterms:created xsi:type="dcterms:W3CDTF">2016-07-07T20:07:56Z</dcterms:created>
  <dcterms:modified xsi:type="dcterms:W3CDTF">2016-07-07T22:25:10Z</dcterms:modified>
</cp:coreProperties>
</file>