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Source Code Pro" panose="020B0604020202020204" charset="0"/>
      <p:regular r:id="rId11"/>
      <p:bold r:id="rId12"/>
    </p:embeddedFont>
    <p:embeddedFont>
      <p:font typeface="Oswald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173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93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9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1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8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83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40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solidFill>
            <a:srgbClr val="00B050"/>
          </a:solidFill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  <a:endParaRPr lang="bg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rgbClr val="00B05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2200" y="389450"/>
            <a:ext cx="3837000" cy="1067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  <a:endParaRPr lang="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bg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eleta/BGMama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hotelit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u="sng" dirty="0">
                <a:solidFill>
                  <a:schemeClr val="bg1"/>
                </a:solidFill>
              </a:rPr>
              <a:t>БГ мама наръчник</a:t>
            </a:r>
            <a:endParaRPr lang="bg" u="sng" dirty="0">
              <a:solidFill>
                <a:schemeClr val="bg1"/>
              </a:solidFill>
              <a:hlinkClick r:id="rId3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bg" sz="2400" i="1"/>
              <a:t>Сияна Славова, </a:t>
            </a:r>
          </a:p>
          <a:p>
            <a:pPr lvl="0" algn="r">
              <a:spcBef>
                <a:spcPts val="0"/>
              </a:spcBef>
              <a:buNone/>
            </a:pPr>
            <a:r>
              <a:rPr lang="bg" sz="2400" i="1"/>
              <a:t>Иван Капукаранов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19975" y="571325"/>
            <a:ext cx="4045199" cy="81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Идеята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12200" y="389450"/>
            <a:ext cx="3837000" cy="106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solidFill>
                  <a:schemeClr val="dk1"/>
                </a:solidFill>
              </a:rPr>
              <a:t>Задачи за курса “Подходи за обработка на естествен език”: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74000" y="1443800"/>
            <a:ext cx="4465499" cy="227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извлечем мнения за хотели от БГМама</a:t>
            </a:r>
          </a:p>
          <a:p>
            <a: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ги класифицираме като положителни и отрицателни</a:t>
            </a:r>
          </a:p>
          <a:p>
            <a: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да извлечем хотелите като локации </a:t>
            </a:r>
          </a:p>
          <a:p>
            <a:pPr marL="457200" marR="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Code Pro"/>
              <a:buChar char="●"/>
            </a:pPr>
            <a:r>
              <a:rPr lang="bg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да ги отбележим като локации в Google maps.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945950" y="1671075"/>
            <a:ext cx="3769500" cy="9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" sz="1800" b="1">
                <a:solidFill>
                  <a:srgbClr val="434343"/>
                </a:solidFill>
              </a:rPr>
              <a:t>Семантичен анализ на коментарите за хотели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945950" y="2962450"/>
            <a:ext cx="3769500" cy="10670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" sz="1800" b="1">
                <a:solidFill>
                  <a:srgbClr val="434343"/>
                </a:solidFill>
              </a:rPr>
              <a:t>Отбелязването на коментарите като положителни или отрицателни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30800" y="2451175"/>
            <a:ext cx="8282399" cy="1094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Наивен Бейсов класификатор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0" y="1361075"/>
            <a:ext cx="9144000" cy="109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Използвано решение: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Псевдокод на алгоритъма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92350"/>
            <a:ext cx="8520599" cy="367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bg" sz="2000" dirty="0"/>
              <a:t>Обучение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bg" sz="1600" dirty="0"/>
              <a:t>Формиране на речник - всички различни думи, срещани в множеството от обучаващите примери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bg" sz="1600" dirty="0"/>
              <a:t>Изчисляване на вероятностите за: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bg" sz="1600" dirty="0"/>
              <a:t>Положителен коментар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bg" sz="1600" dirty="0"/>
              <a:t>Отрицателен коментар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bg" sz="1600" dirty="0"/>
              <a:t>Вероятността за поредната думи, при условие че класът е положителен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■"/>
            </a:pPr>
            <a:r>
              <a:rPr lang="bg" sz="1600" dirty="0"/>
              <a:t>Вероятността за поредната дума, при условие че класът е отрицателен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bg" sz="2000" dirty="0"/>
              <a:t>Класификация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bg" sz="1600" dirty="0"/>
              <a:t>Формиране на сет с позиции на всички думи от коментара за класифициране, които се срещат в речника.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bg" sz="1600" dirty="0"/>
              <a:t>Връщане на максимално възможната хипотеза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bg"/>
              <a:t>Използвани данни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455550"/>
            <a:ext cx="8520599" cy="3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xml файл с обучаващи данни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xml файл с тестови данни, използвани при оценката на алгоритъма</a:t>
            </a:r>
          </a:p>
          <a:p>
            <a:pPr marL="4572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xml файл с данни, които ще бъдат класифицирани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endParaRPr sz="1050" i="1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endParaRPr sz="1050" i="1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endParaRPr sz="1050" i="1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050" i="1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Тестовите и обучаващите данни са реални коментари за хотели, взети от следните сайтове:  </a:t>
            </a:r>
          </a:p>
          <a:p>
            <a:pPr marL="1371600" lvl="0" indent="-29845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bg" sz="1100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http://www.booking.com  </a:t>
            </a:r>
          </a:p>
          <a:p>
            <a:pPr marL="1371600" lvl="0" indent="-29845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bg" sz="1100" i="1" u="sng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http://www.zahotelite.com/</a:t>
            </a:r>
            <a:r>
              <a:rPr lang="bg" sz="1050" i="1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33125" y="393025"/>
            <a:ext cx="8277899" cy="18058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 sz="1800" b="1" dirty="0">
                <a:solidFill>
                  <a:schemeClr val="dk1"/>
                </a:solidFill>
              </a:rPr>
              <a:t>Примерни обучаващи коментари: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bg" sz="1600" dirty="0" smtClean="0"/>
              <a:t>Позитивен:</a:t>
            </a:r>
          </a:p>
          <a:p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comment </a:t>
            </a:r>
            <a:r>
              <a:rPr lang="en-US" sz="16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 </a:t>
            </a:r>
            <a:r>
              <a:rPr lang="en-US" sz="1600" dirty="0">
                <a:highlight>
                  <a:srgbClr val="D4D4D4"/>
                </a:highlight>
                <a:latin typeface="Courier New" panose="02070309020205020404" pitchFamily="49" charset="0"/>
              </a:rPr>
              <a:t>= 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'1' </a:t>
            </a:r>
            <a:r>
              <a:rPr lang="en-US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category </a:t>
            </a:r>
            <a:r>
              <a:rPr lang="en-US" sz="1600" i="1" dirty="0">
                <a:highlight>
                  <a:srgbClr val="D4D4D4"/>
                </a:highlight>
                <a:latin typeface="Courier New" panose="02070309020205020404" pitchFamily="49" charset="0"/>
              </a:rPr>
              <a:t>= 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'positive'</a:t>
            </a:r>
            <a:r>
              <a:rPr lang="en-US" sz="16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ru-RU" sz="1600" dirty="0">
                <a:latin typeface="Courier New" panose="02070309020205020404" pitchFamily="49" charset="0"/>
              </a:rPr>
              <a:t>       </a:t>
            </a:r>
            <a:r>
              <a:rPr lang="ru-RU" sz="1600" dirty="0" smtClean="0">
                <a:latin typeface="Courier New" panose="02070309020205020404" pitchFamily="49" charset="0"/>
              </a:rPr>
              <a:t> Много </a:t>
            </a:r>
            <a:r>
              <a:rPr lang="ru-RU" sz="1600" dirty="0" err="1">
                <a:latin typeface="Courier New" panose="02070309020205020404" pitchFamily="49" charset="0"/>
              </a:rPr>
              <a:t>отзивчив</a:t>
            </a:r>
            <a:r>
              <a:rPr lang="ru-RU" sz="1600" dirty="0">
                <a:latin typeface="Courier New" panose="02070309020205020404" pitchFamily="49" charset="0"/>
              </a:rPr>
              <a:t> и внимателен </a:t>
            </a:r>
            <a:r>
              <a:rPr lang="ru-RU" sz="1600" dirty="0" err="1">
                <a:latin typeface="Courier New" panose="02070309020205020404" pitchFamily="49" charset="0"/>
              </a:rPr>
              <a:t>персонал,чудесно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разположение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</a:rPr>
              <a:t>	до </a:t>
            </a:r>
            <a:r>
              <a:rPr lang="ru-RU" sz="1600" dirty="0">
                <a:latin typeface="Courier New" panose="02070309020205020404" pitchFamily="49" charset="0"/>
              </a:rPr>
              <a:t>метро </a:t>
            </a:r>
            <a:r>
              <a:rPr lang="ru-RU" sz="1600" dirty="0" err="1">
                <a:latin typeface="Courier New" panose="02070309020205020404" pitchFamily="49" charset="0"/>
              </a:rPr>
              <a:t>станцията</a:t>
            </a:r>
            <a:r>
              <a:rPr lang="ru-RU" sz="1600" dirty="0">
                <a:latin typeface="Courier New" panose="02070309020205020404" pitchFamily="49" charset="0"/>
              </a:rPr>
              <a:t> и </a:t>
            </a:r>
            <a:r>
              <a:rPr lang="ru-RU" sz="1600" dirty="0" err="1">
                <a:latin typeface="Courier New" panose="02070309020205020404" pitchFamily="49" charset="0"/>
              </a:rPr>
              <a:t>НДК.Приятна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гледка</a:t>
            </a:r>
            <a:r>
              <a:rPr lang="ru-RU" sz="1600" dirty="0">
                <a:latin typeface="Courier New" panose="02070309020205020404" pitchFamily="49" charset="0"/>
              </a:rPr>
              <a:t> от </a:t>
            </a:r>
            <a:r>
              <a:rPr lang="ru-RU" sz="1600" dirty="0" err="1">
                <a:latin typeface="Courier New" panose="02070309020205020404" pitchFamily="49" charset="0"/>
              </a:rPr>
              <a:t>просторния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</a:rPr>
              <a:t>	апартамент </a:t>
            </a:r>
            <a:r>
              <a:rPr lang="ru-RU" sz="1600" dirty="0" err="1">
                <a:latin typeface="Courier New" panose="02070309020205020404" pitchFamily="49" charset="0"/>
              </a:rPr>
              <a:t>към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нощна</a:t>
            </a:r>
            <a:r>
              <a:rPr lang="ru-RU" sz="1600" dirty="0">
                <a:latin typeface="Courier New" panose="02070309020205020404" pitchFamily="49" charset="0"/>
              </a:rPr>
              <a:t> София</a:t>
            </a:r>
            <a:r>
              <a:rPr lang="ru-RU" sz="1600" dirty="0" smtClean="0">
                <a:latin typeface="Courier New" panose="02070309020205020404" pitchFamily="49" charset="0"/>
              </a:rPr>
              <a:t>!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 smtClean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comment</a:t>
            </a:r>
            <a:r>
              <a:rPr lang="en-US" sz="1600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bg" sz="1600" dirty="0"/>
          </a:p>
        </p:txBody>
      </p:sp>
      <p:sp>
        <p:nvSpPr>
          <p:cNvPr id="97" name="Shape 97"/>
          <p:cNvSpPr txBox="1"/>
          <p:nvPr/>
        </p:nvSpPr>
        <p:spPr>
          <a:xfrm>
            <a:off x="433125" y="2198913"/>
            <a:ext cx="8710799" cy="15131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●"/>
            </a:pPr>
            <a:r>
              <a:rPr lang="bg" sz="1600" dirty="0" smtClean="0"/>
              <a:t>Негативен:</a:t>
            </a:r>
          </a:p>
          <a:p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comment </a:t>
            </a:r>
            <a:r>
              <a:rPr lang="en-US" sz="16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 </a:t>
            </a:r>
            <a:r>
              <a:rPr lang="en-US" sz="1600" dirty="0">
                <a:highlight>
                  <a:srgbClr val="D4D4D4"/>
                </a:highlight>
                <a:latin typeface="Courier New" panose="02070309020205020404" pitchFamily="49" charset="0"/>
              </a:rPr>
              <a:t>= 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'2' </a:t>
            </a:r>
            <a:r>
              <a:rPr lang="en-US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category </a:t>
            </a:r>
            <a:r>
              <a:rPr lang="en-US" sz="1600" i="1" dirty="0">
                <a:highlight>
                  <a:srgbClr val="D4D4D4"/>
                </a:highlight>
                <a:latin typeface="Courier New" panose="02070309020205020404" pitchFamily="49" charset="0"/>
              </a:rPr>
              <a:t>= 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'negative'</a:t>
            </a:r>
            <a:r>
              <a:rPr lang="en-US" sz="16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ru-RU" sz="1600" dirty="0">
                <a:latin typeface="Courier New" panose="02070309020205020404" pitchFamily="49" charset="0"/>
              </a:rPr>
              <a:t>        </a:t>
            </a:r>
            <a:r>
              <a:rPr lang="ru-RU" sz="1600" dirty="0" err="1">
                <a:latin typeface="Courier New" panose="02070309020205020404" pitchFamily="49" charset="0"/>
              </a:rPr>
              <a:t>Дори</a:t>
            </a:r>
            <a:r>
              <a:rPr lang="ru-RU" sz="1600" dirty="0">
                <a:latin typeface="Courier New" panose="02070309020205020404" pitchFamily="49" charset="0"/>
              </a:rPr>
              <a:t> и в </a:t>
            </a:r>
            <a:r>
              <a:rPr lang="ru-RU" sz="1600" dirty="0" err="1">
                <a:latin typeface="Courier New" panose="02070309020205020404" pitchFamily="49" charset="0"/>
              </a:rPr>
              <a:t>новото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крило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матраците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са</a:t>
            </a:r>
            <a:r>
              <a:rPr lang="ru-RU" sz="1600" dirty="0">
                <a:latin typeface="Courier New" panose="02070309020205020404" pitchFamily="49" charset="0"/>
              </a:rPr>
              <a:t> от </a:t>
            </a:r>
            <a:r>
              <a:rPr lang="ru-RU" sz="1600" dirty="0" err="1">
                <a:latin typeface="Courier New" panose="02070309020205020404" pitchFamily="49" charset="0"/>
              </a:rPr>
              <a:t>стария</a:t>
            </a:r>
            <a:r>
              <a:rPr lang="ru-RU" sz="1600" dirty="0">
                <a:latin typeface="Courier New" panose="02070309020205020404" pitchFamily="49" charset="0"/>
              </a:rPr>
              <a:t> тип с </a:t>
            </a:r>
            <a:r>
              <a:rPr lang="ru-RU" sz="1600" dirty="0" err="1">
                <a:latin typeface="Courier New" panose="02070309020205020404" pitchFamily="49" charset="0"/>
              </a:rPr>
              <a:t>пружини</a:t>
            </a:r>
            <a:r>
              <a:rPr lang="ru-RU" sz="1600" dirty="0">
                <a:latin typeface="Courier New" panose="02070309020205020404" pitchFamily="49" charset="0"/>
              </a:rPr>
              <a:t> и </a:t>
            </a:r>
            <a:r>
              <a:rPr lang="ru-RU" sz="1600" dirty="0" smtClean="0">
                <a:latin typeface="Courier New" panose="02070309020205020404" pitchFamily="49" charset="0"/>
              </a:rPr>
              <a:t>	</a:t>
            </a:r>
            <a:r>
              <a:rPr lang="ru-RU" sz="1600" dirty="0" err="1" smtClean="0">
                <a:latin typeface="Courier New" panose="02070309020205020404" pitchFamily="49" charset="0"/>
              </a:rPr>
              <a:t>са</a:t>
            </a:r>
            <a:r>
              <a:rPr lang="ru-RU" sz="1600" dirty="0" smtClean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доста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неудобни!Малко</a:t>
            </a:r>
            <a:r>
              <a:rPr lang="ru-RU" sz="1600" dirty="0">
                <a:latin typeface="Courier New" panose="02070309020205020404" pitchFamily="49" charset="0"/>
              </a:rPr>
              <a:t> е шумно </a:t>
            </a:r>
            <a:r>
              <a:rPr lang="ru-RU" sz="1600" dirty="0" err="1">
                <a:latin typeface="Courier New" panose="02070309020205020404" pitchFamily="49" charset="0"/>
              </a:rPr>
              <a:t>през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нощта</a:t>
            </a:r>
            <a:r>
              <a:rPr lang="ru-RU" sz="1600" dirty="0">
                <a:latin typeface="Courier New" panose="02070309020205020404" pitchFamily="49" charset="0"/>
              </a:rPr>
              <a:t> ,</a:t>
            </a:r>
            <a:r>
              <a:rPr lang="ru-RU" sz="1600" dirty="0" err="1">
                <a:latin typeface="Courier New" panose="02070309020205020404" pitchFamily="49" charset="0"/>
              </a:rPr>
              <a:t>когато</a:t>
            </a:r>
            <a:r>
              <a:rPr lang="ru-RU" sz="1600" dirty="0">
                <a:latin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</a:rPr>
              <a:t>започнат</a:t>
            </a:r>
            <a:r>
              <a:rPr lang="ru-RU" sz="1600" dirty="0">
                <a:latin typeface="Courier New" panose="02070309020205020404" pitchFamily="49" charset="0"/>
              </a:rPr>
              <a:t> да </a:t>
            </a:r>
            <a:r>
              <a:rPr lang="ru-RU" sz="1600" dirty="0" smtClean="0">
                <a:latin typeface="Courier New" panose="02070309020205020404" pitchFamily="49" charset="0"/>
              </a:rPr>
              <a:t>	си </a:t>
            </a:r>
            <a:r>
              <a:rPr lang="ru-RU" sz="1600" dirty="0" err="1">
                <a:latin typeface="Courier New" panose="02070309020205020404" pitchFamily="49" charset="0"/>
              </a:rPr>
              <a:t>форсирват</a:t>
            </a:r>
            <a:r>
              <a:rPr lang="ru-RU" sz="1600" dirty="0">
                <a:latin typeface="Courier New" panose="02070309020205020404" pitchFamily="49" charset="0"/>
              </a:rPr>
              <a:t> колите </a:t>
            </a:r>
            <a:r>
              <a:rPr lang="ru-RU" sz="1600" dirty="0" err="1">
                <a:latin typeface="Courier New" panose="02070309020205020404" pitchFamily="49" charset="0"/>
              </a:rPr>
              <a:t>нагоре</a:t>
            </a:r>
            <a:r>
              <a:rPr lang="ru-RU" sz="1600" dirty="0">
                <a:latin typeface="Courier New" panose="02070309020205020404" pitchFamily="49" charset="0"/>
              </a:rPr>
              <a:t> по "Черни </a:t>
            </a:r>
            <a:r>
              <a:rPr lang="ru-RU" sz="1600" dirty="0" err="1">
                <a:latin typeface="Courier New" panose="02070309020205020404" pitchFamily="49" charset="0"/>
              </a:rPr>
              <a:t>връх</a:t>
            </a:r>
            <a:r>
              <a:rPr lang="ru-RU" sz="1600" dirty="0">
                <a:latin typeface="Courier New" panose="02070309020205020404" pitchFamily="49" charset="0"/>
              </a:rPr>
              <a:t>".</a:t>
            </a:r>
          </a:p>
          <a:p>
            <a:r>
              <a:rPr lang="en-US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comment</a:t>
            </a:r>
            <a:r>
              <a:rPr lang="en-US" sz="16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bg" sz="1600" dirty="0"/>
          </a:p>
        </p:txBody>
      </p:sp>
      <p:sp>
        <p:nvSpPr>
          <p:cNvPr id="99" name="Shape 99"/>
          <p:cNvSpPr txBox="1"/>
          <p:nvPr/>
        </p:nvSpPr>
        <p:spPr>
          <a:xfrm>
            <a:off x="433125" y="3624942"/>
            <a:ext cx="8277899" cy="14042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 sz="1800" b="1" dirty="0">
                <a:solidFill>
                  <a:schemeClr val="dk1"/>
                </a:solidFill>
              </a:rPr>
              <a:t>Примерен тестов </a:t>
            </a:r>
            <a:r>
              <a:rPr lang="bg" sz="1800" b="1" dirty="0" smtClean="0">
                <a:solidFill>
                  <a:schemeClr val="dk1"/>
                </a:solidFill>
              </a:rPr>
              <a:t>коментар:</a:t>
            </a:r>
            <a:endParaRPr lang="bg-BG" sz="1800" b="1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comment </a:t>
            </a:r>
            <a:r>
              <a:rPr lang="en-US" sz="18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 </a:t>
            </a:r>
            <a:r>
              <a:rPr lang="en-US" sz="1800" dirty="0">
                <a:highlight>
                  <a:srgbClr val="D4D4D4"/>
                </a:highlight>
                <a:latin typeface="Courier New" panose="02070309020205020404" pitchFamily="49" charset="0"/>
              </a:rPr>
              <a:t>= 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'8' </a:t>
            </a:r>
            <a:r>
              <a:rPr lang="en-US" sz="18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category </a:t>
            </a:r>
            <a:r>
              <a:rPr lang="en-US" sz="1800" i="1" dirty="0">
                <a:highlight>
                  <a:srgbClr val="D4D4D4"/>
                </a:highlight>
                <a:latin typeface="Courier New" panose="02070309020205020404" pitchFamily="49" charset="0"/>
              </a:rPr>
              <a:t>= </a:t>
            </a:r>
            <a:r>
              <a:rPr lang="en-US" sz="18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'positive'</a:t>
            </a:r>
            <a:r>
              <a:rPr lang="en-US" sz="1800" i="1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pPr lvl="2"/>
            <a:r>
              <a:rPr lang="bg-BG" sz="1800" dirty="0" smtClean="0">
                <a:latin typeface="Courier New" panose="02070309020205020404" pitchFamily="49" charset="0"/>
              </a:rPr>
              <a:t>	Невероятен </a:t>
            </a:r>
            <a:r>
              <a:rPr lang="bg-BG" sz="1800" dirty="0" err="1">
                <a:latin typeface="Courier New" panose="02070309020205020404" pitchFamily="49" charset="0"/>
              </a:rPr>
              <a:t>хотел!Дизайнерско</a:t>
            </a:r>
            <a:r>
              <a:rPr lang="bg-BG" sz="1800" dirty="0">
                <a:latin typeface="Courier New" panose="02070309020205020404" pitchFamily="49" charset="0"/>
              </a:rPr>
              <a:t> </a:t>
            </a:r>
            <a:r>
              <a:rPr lang="bg-BG" sz="1800" dirty="0" err="1">
                <a:latin typeface="Courier New" panose="02070309020205020404" pitchFamily="49" charset="0"/>
              </a:rPr>
              <a:t>обзавеждане,перфектно</a:t>
            </a:r>
            <a:r>
              <a:rPr lang="bg-BG" sz="1800" dirty="0">
                <a:latin typeface="Courier New" panose="02070309020205020404" pitchFamily="49" charset="0"/>
              </a:rPr>
              <a:t> </a:t>
            </a:r>
            <a:r>
              <a:rPr lang="bg-BG" sz="1800" dirty="0" smtClean="0">
                <a:latin typeface="Courier New" panose="02070309020205020404" pitchFamily="49" charset="0"/>
              </a:rPr>
              <a:t>	обслужване</a:t>
            </a:r>
            <a:r>
              <a:rPr lang="bg-BG" sz="1800" dirty="0">
                <a:latin typeface="Courier New" panose="02070309020205020404" pitchFamily="49" charset="0"/>
              </a:rPr>
              <a:t>!</a:t>
            </a:r>
          </a:p>
          <a:p>
            <a:r>
              <a:rPr 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comment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bg"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/>
              <a:t>Резултати от експерименти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59300" y="1934050"/>
            <a:ext cx="2800499" cy="2108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Положителни коментари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Precision positive: 0.77273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Recall positive: 0.94444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F1 positive: 0.85000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078975" y="1934050"/>
            <a:ext cx="2959799" cy="2108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Негативни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коментари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Precision negative: 0.95238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Recall negative: 0.80000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F1 negative: 0.86957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191100" y="1934050"/>
            <a:ext cx="2800499" cy="21086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Всички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b="1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коментари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Precision overall : 0.86047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Recall overall : 0.86047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F1 overall : 0.86047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---------------------------------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Бъдещо развитие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 sz="20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да бъдат включени различни категории (например, могат да се включат и неутрални коментари)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rPr lang="bg" sz="20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коментарите могат да се разделят по степен на негативност/ позитивност.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-writer">
  <a:themeElements>
    <a:clrScheme name="Жълто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335</Words>
  <Application>Microsoft Office PowerPoint</Application>
  <PresentationFormat>Презентация на цял екран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Source Code Pro</vt:lpstr>
      <vt:lpstr>Arial</vt:lpstr>
      <vt:lpstr>Oswald</vt:lpstr>
      <vt:lpstr>Calibri</vt:lpstr>
      <vt:lpstr>Courier New</vt:lpstr>
      <vt:lpstr>modern-writer</vt:lpstr>
      <vt:lpstr>БГ мама наръчник</vt:lpstr>
      <vt:lpstr>Идеята</vt:lpstr>
      <vt:lpstr>Наивен Бейсов класификатор</vt:lpstr>
      <vt:lpstr>Псевдокод на алгоритъма</vt:lpstr>
      <vt:lpstr>Използвани данни</vt:lpstr>
      <vt:lpstr>Презентация на PowerPoint</vt:lpstr>
      <vt:lpstr>Резултати от експерименти</vt:lpstr>
      <vt:lpstr>Бъдещо развитие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БГ мама наръчник</dc:title>
  <dc:creator>skeleta</dc:creator>
  <cp:lastModifiedBy>Иван Капукаранов</cp:lastModifiedBy>
  <cp:revision>4</cp:revision>
  <dcterms:modified xsi:type="dcterms:W3CDTF">2016-02-16T21:15:17Z</dcterms:modified>
</cp:coreProperties>
</file>