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8"/>
  </p:notesMasterIdLst>
  <p:sldIdLst>
    <p:sldId id="281" r:id="rId2"/>
    <p:sldId id="293" r:id="rId3"/>
    <p:sldId id="296" r:id="rId4"/>
    <p:sldId id="297" r:id="rId5"/>
    <p:sldId id="298" r:id="rId6"/>
    <p:sldId id="303" r:id="rId7"/>
    <p:sldId id="301" r:id="rId8"/>
    <p:sldId id="304" r:id="rId9"/>
    <p:sldId id="305" r:id="rId10"/>
    <p:sldId id="302" r:id="rId11"/>
    <p:sldId id="299" r:id="rId12"/>
    <p:sldId id="307" r:id="rId13"/>
    <p:sldId id="308" r:id="rId14"/>
    <p:sldId id="295" r:id="rId15"/>
    <p:sldId id="306" r:id="rId16"/>
    <p:sldId id="29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883"/>
  </p:normalViewPr>
  <p:slideViewPr>
    <p:cSldViewPr snapToGrid="0" snapToObjects="1">
      <p:cViewPr varScale="1">
        <p:scale>
          <a:sx n="112" d="100"/>
          <a:sy n="112" d="100"/>
        </p:scale>
        <p:origin x="16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A50C7-3750-624B-ABD7-A133EA7C716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017F6-B359-404F-9581-473ADCFF6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1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Thursday, June 14, 2018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Thursday, June 14,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Thursday, June 14,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June 14, 2018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Thursday, June 14, 2018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Thursday, June 14, 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Thursday, June 14, 2018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Thursday, June 14, 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Thursday, June 14,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Thursday, June 14, 2018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Thursday, June 14, 2018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Thursday, June 14,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tudioarmix/learn-restful-api-design-ideals-c5ec915a430f" TargetMode="External"/><Relationship Id="rId2" Type="http://schemas.openxmlformats.org/officeDocument/2006/relationships/hyperlink" Target="https://williamdurand.fr/2014/02/14/please-do-not-patch-like-an-idio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22020"/>
            <a:ext cx="7543800" cy="2152650"/>
          </a:xfrm>
        </p:spPr>
        <p:txBody>
          <a:bodyPr/>
          <a:lstStyle/>
          <a:p>
            <a:pPr algn="ctr"/>
            <a:r>
              <a:rPr lang="en-US" b="1" dirty="0">
                <a:effectLst/>
              </a:rPr>
              <a:t>REST/Perl 6/</a:t>
            </a:r>
            <a:r>
              <a:rPr lang="en-US" b="1" dirty="0" err="1">
                <a:effectLst/>
              </a:rPr>
              <a:t>Bailador</a:t>
            </a:r>
            <a:endParaRPr lang="en-US" b="1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249760"/>
            <a:ext cx="6172200" cy="2442379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“Software architecture research investigates methods for determining how best to partition a system, how components identify and communicate with each other, how information is communicated, how elements of a system can evolve independently, and how all of the above can be described using formal and informal notations.” – Roy Thomas Fielding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548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7320" y="685801"/>
            <a:ext cx="7349490" cy="4320539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>
                <a:effectLst/>
              </a:rPr>
              <a:t>Nouns should be plural</a:t>
            </a:r>
          </a:p>
          <a:p>
            <a:pPr lvl="2"/>
            <a:r>
              <a:rPr lang="en-US" dirty="0">
                <a:effectLst/>
              </a:rPr>
              <a:t>/users/1234/boards</a:t>
            </a:r>
          </a:p>
          <a:p>
            <a:pPr lvl="1"/>
            <a:r>
              <a:rPr lang="en-US" dirty="0">
                <a:effectLst/>
              </a:rPr>
              <a:t>‘-’ vs ‘_’</a:t>
            </a:r>
          </a:p>
          <a:p>
            <a:pPr lvl="1"/>
            <a:r>
              <a:rPr lang="en-US" dirty="0">
                <a:effectLst/>
              </a:rPr>
              <a:t>Lower case</a:t>
            </a:r>
          </a:p>
          <a:p>
            <a:pPr lvl="1"/>
            <a:r>
              <a:rPr lang="en-US" dirty="0">
                <a:effectLst/>
              </a:rPr>
              <a:t>Use HTTP headers!!!!</a:t>
            </a:r>
          </a:p>
          <a:p>
            <a:pPr lvl="2"/>
            <a:r>
              <a:rPr lang="en-US" dirty="0">
                <a:effectLst/>
              </a:rPr>
              <a:t>No http://0.0.0.0:3123/healthcheck.json</a:t>
            </a:r>
          </a:p>
          <a:p>
            <a:pPr lvl="1"/>
            <a:r>
              <a:rPr lang="en-US" dirty="0">
                <a:effectLst/>
              </a:rPr>
              <a:t>Pagination</a:t>
            </a:r>
          </a:p>
          <a:p>
            <a:pPr lvl="1"/>
            <a:r>
              <a:rPr lang="en-US" dirty="0">
                <a:effectLst/>
              </a:rPr>
              <a:t>Query Parameters – filter a collection</a:t>
            </a:r>
          </a:p>
          <a:p>
            <a:pPr lvl="2"/>
            <a:r>
              <a:rPr lang="en-US" dirty="0">
                <a:effectLst/>
              </a:rPr>
              <a:t>Yes: /</a:t>
            </a:r>
            <a:r>
              <a:rPr lang="en-US" dirty="0" err="1">
                <a:effectLst/>
              </a:rPr>
              <a:t>users?active</a:t>
            </a:r>
            <a:r>
              <a:rPr lang="en-US" dirty="0">
                <a:effectLst/>
              </a:rPr>
              <a:t>=0</a:t>
            </a:r>
          </a:p>
          <a:p>
            <a:pPr lvl="2"/>
            <a:r>
              <a:rPr lang="en-US" dirty="0">
                <a:effectLst/>
              </a:rPr>
              <a:t>NO: /</a:t>
            </a:r>
            <a:r>
              <a:rPr lang="en-US" dirty="0" err="1">
                <a:effectLst/>
              </a:rPr>
              <a:t>users?uuid</a:t>
            </a:r>
            <a:r>
              <a:rPr lang="en-US" dirty="0">
                <a:effectLst/>
              </a:rPr>
              <a:t>=12345</a:t>
            </a:r>
          </a:p>
          <a:p>
            <a:pPr lvl="1"/>
            <a:r>
              <a:rPr lang="en-US" dirty="0">
                <a:effectLst/>
              </a:rPr>
              <a:t>Versioning</a:t>
            </a:r>
          </a:p>
          <a:p>
            <a:pPr lvl="2"/>
            <a:r>
              <a:rPr lang="en-US" dirty="0">
                <a:effectLst/>
              </a:rPr>
              <a:t>/v1/users/1234</a:t>
            </a:r>
          </a:p>
          <a:p>
            <a:pPr lvl="1"/>
            <a:r>
              <a:rPr lang="en-US" dirty="0" err="1">
                <a:effectLst/>
              </a:rPr>
              <a:t>Healthcheck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</a:rPr>
              <a:t>/</a:t>
            </a:r>
            <a:r>
              <a:rPr lang="en-US" dirty="0" err="1">
                <a:effectLst/>
              </a:rPr>
              <a:t>healthcheck</a:t>
            </a:r>
            <a:endParaRPr lang="en-US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Rules?</a:t>
            </a:r>
          </a:p>
        </p:txBody>
      </p:sp>
    </p:spTree>
    <p:extLst>
      <p:ext uri="{BB962C8B-B14F-4D97-AF65-F5344CB8AC3E}">
        <p14:creationId xmlns:p14="http://schemas.microsoft.com/office/powerpoint/2010/main" val="191788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7320" y="685801"/>
            <a:ext cx="7349490" cy="697229"/>
          </a:xfrm>
        </p:spPr>
        <p:txBody>
          <a:bodyPr/>
          <a:lstStyle/>
          <a:p>
            <a:pPr lvl="1"/>
            <a:r>
              <a:rPr lang="en-US" dirty="0">
                <a:effectLst/>
              </a:rPr>
              <a:t>GET /users/456798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Rules? - Enveloping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2EF29292-82D3-0345-826C-C54E9AF7B622}"/>
              </a:ext>
            </a:extLst>
          </p:cNvPr>
          <p:cNvSpPr txBox="1">
            <a:spLocks/>
          </p:cNvSpPr>
          <p:nvPr/>
        </p:nvSpPr>
        <p:spPr>
          <a:xfrm>
            <a:off x="0" y="1508759"/>
            <a:ext cx="4137660" cy="288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84048" lvl="1" indent="0">
              <a:buNone/>
            </a:pPr>
            <a:r>
              <a:rPr lang="en-US" dirty="0">
                <a:effectLst/>
              </a:rPr>
              <a:t>{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</a:t>
            </a:r>
            <a:r>
              <a:rPr lang="en-US" dirty="0" err="1">
                <a:effectLst/>
              </a:rPr>
              <a:t>uuid</a:t>
            </a:r>
            <a:r>
              <a:rPr lang="en-US" dirty="0">
                <a:effectLst/>
              </a:rPr>
              <a:t>": "8894aff2",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"name": “Erik”,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"password": “password”,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"active": 1,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"id": 1,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"email": "</a:t>
            </a:r>
            <a:r>
              <a:rPr lang="en-US" dirty="0" err="1">
                <a:effectLst/>
              </a:rPr>
              <a:t>tank@jundy.com</a:t>
            </a:r>
            <a:r>
              <a:rPr lang="en-US" dirty="0">
                <a:effectLst/>
              </a:rPr>
              <a:t>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"username": "</a:t>
            </a:r>
            <a:r>
              <a:rPr lang="en-US" dirty="0" err="1">
                <a:effectLst/>
              </a:rPr>
              <a:t>erik</a:t>
            </a:r>
            <a:r>
              <a:rPr lang="en-US" dirty="0">
                <a:effectLst/>
              </a:rPr>
              <a:t>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"created": "2018-06-14T12:50:36Z"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}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59A0A3F-6F8F-4746-BC15-1AE228A6EEB3}"/>
              </a:ext>
            </a:extLst>
          </p:cNvPr>
          <p:cNvSpPr txBox="1">
            <a:spLocks/>
          </p:cNvSpPr>
          <p:nvPr/>
        </p:nvSpPr>
        <p:spPr>
          <a:xfrm>
            <a:off x="4269105" y="1383029"/>
            <a:ext cx="4497705" cy="3131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84048" lvl="1" indent="0">
              <a:buNone/>
            </a:pPr>
            <a:r>
              <a:rPr lang="en-US" dirty="0">
                <a:effectLst/>
              </a:rPr>
              <a:t>{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“data” :{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"</a:t>
            </a:r>
            <a:r>
              <a:rPr lang="en-US" dirty="0" err="1">
                <a:effectLst/>
              </a:rPr>
              <a:t>uuid</a:t>
            </a:r>
            <a:r>
              <a:rPr lang="en-US" dirty="0">
                <a:effectLst/>
              </a:rPr>
              <a:t>": "8894aff2",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"name": “Erik”,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"password": “password”,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"active": 1,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"id": 1,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"email": "</a:t>
            </a:r>
            <a:r>
              <a:rPr lang="en-US" dirty="0" err="1">
                <a:effectLst/>
              </a:rPr>
              <a:t>tank@jundy.com</a:t>
            </a:r>
            <a:r>
              <a:rPr lang="en-US" dirty="0">
                <a:effectLst/>
              </a:rPr>
              <a:t>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"username": "</a:t>
            </a:r>
            <a:r>
              <a:rPr lang="en-US" dirty="0" err="1">
                <a:effectLst/>
              </a:rPr>
              <a:t>erik</a:t>
            </a:r>
            <a:r>
              <a:rPr lang="en-US" dirty="0">
                <a:effectLst/>
              </a:rPr>
              <a:t>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"created": "2018-06-14T12:50:36Z”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},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“error” : {}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81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8750" y="685801"/>
            <a:ext cx="6892290" cy="3657599"/>
          </a:xfrm>
        </p:spPr>
        <p:txBody>
          <a:bodyPr/>
          <a:lstStyle/>
          <a:p>
            <a:pPr lvl="1"/>
            <a:r>
              <a:rPr lang="en-US" dirty="0">
                <a:effectLst/>
              </a:rPr>
              <a:t>Content-Type: type/subtype; parameter</a:t>
            </a:r>
          </a:p>
          <a:p>
            <a:pPr lvl="2"/>
            <a:r>
              <a:rPr lang="en-US" dirty="0">
                <a:effectLst/>
              </a:rPr>
              <a:t>text/html; charset=ISO-8859-4</a:t>
            </a:r>
          </a:p>
          <a:p>
            <a:pPr lvl="2"/>
            <a:r>
              <a:rPr lang="en-US" dirty="0">
                <a:effectLst/>
              </a:rPr>
              <a:t>application/</a:t>
            </a:r>
            <a:r>
              <a:rPr lang="en-US" dirty="0" err="1">
                <a:effectLst/>
              </a:rPr>
              <a:t>json</a:t>
            </a:r>
            <a:endParaRPr lang="en-US" dirty="0">
              <a:effectLst/>
            </a:endParaRPr>
          </a:p>
          <a:p>
            <a:pPr lvl="1"/>
            <a:r>
              <a:rPr lang="en-US" dirty="0" err="1">
                <a:effectLst/>
              </a:rPr>
              <a:t>Etag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Last-Modified</a:t>
            </a:r>
          </a:p>
          <a:p>
            <a:pPr lvl="1"/>
            <a:r>
              <a:rPr lang="en-US" dirty="0">
                <a:effectLst/>
              </a:rPr>
              <a:t>Expires</a:t>
            </a:r>
          </a:p>
          <a:p>
            <a:pPr lvl="1"/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Accept: type/subtype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Headers</a:t>
            </a:r>
          </a:p>
        </p:txBody>
      </p:sp>
    </p:spTree>
    <p:extLst>
      <p:ext uri="{BB962C8B-B14F-4D97-AF65-F5344CB8AC3E}">
        <p14:creationId xmlns:p14="http://schemas.microsoft.com/office/powerpoint/2010/main" val="1918177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8750" y="685801"/>
            <a:ext cx="6892290" cy="4400549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effectLst/>
              </a:rPr>
              <a:t>Success</a:t>
            </a:r>
          </a:p>
          <a:p>
            <a:pPr lvl="2"/>
            <a:r>
              <a:rPr lang="en-US" dirty="0">
                <a:effectLst/>
              </a:rPr>
              <a:t>200 – OK</a:t>
            </a:r>
          </a:p>
          <a:p>
            <a:pPr lvl="2"/>
            <a:r>
              <a:rPr lang="en-US" dirty="0">
                <a:effectLst/>
              </a:rPr>
              <a:t>201 – Created</a:t>
            </a:r>
          </a:p>
          <a:p>
            <a:pPr lvl="2"/>
            <a:r>
              <a:rPr lang="en-US" dirty="0">
                <a:effectLst/>
              </a:rPr>
              <a:t>204 – No content</a:t>
            </a:r>
          </a:p>
          <a:p>
            <a:pPr lvl="1"/>
            <a:r>
              <a:rPr lang="en-US" dirty="0">
                <a:effectLst/>
              </a:rPr>
              <a:t>Client Error</a:t>
            </a:r>
          </a:p>
          <a:p>
            <a:pPr lvl="2"/>
            <a:r>
              <a:rPr lang="en-US" dirty="0">
                <a:effectLst/>
              </a:rPr>
              <a:t>400 – Bad request</a:t>
            </a:r>
          </a:p>
          <a:p>
            <a:pPr lvl="2"/>
            <a:r>
              <a:rPr lang="en-US" dirty="0">
                <a:effectLst/>
              </a:rPr>
              <a:t>401 – Unauthorized</a:t>
            </a:r>
          </a:p>
          <a:p>
            <a:pPr lvl="2"/>
            <a:r>
              <a:rPr lang="en-US" dirty="0">
                <a:effectLst/>
              </a:rPr>
              <a:t>403 – Forbidden</a:t>
            </a:r>
          </a:p>
          <a:p>
            <a:pPr lvl="2"/>
            <a:r>
              <a:rPr lang="en-US" dirty="0">
                <a:effectLst/>
              </a:rPr>
              <a:t>404 – Not Found</a:t>
            </a:r>
          </a:p>
          <a:p>
            <a:pPr lvl="2"/>
            <a:r>
              <a:rPr lang="en-US" dirty="0">
                <a:effectLst/>
              </a:rPr>
              <a:t>409 – Conflict</a:t>
            </a:r>
          </a:p>
          <a:p>
            <a:pPr lvl="2"/>
            <a:r>
              <a:rPr lang="en-US" dirty="0">
                <a:effectLst/>
              </a:rPr>
              <a:t>418 – I’m a teapot</a:t>
            </a:r>
          </a:p>
          <a:p>
            <a:pPr lvl="1"/>
            <a:r>
              <a:rPr lang="en-US" dirty="0">
                <a:effectLst/>
              </a:rPr>
              <a:t>Server Error</a:t>
            </a:r>
          </a:p>
          <a:p>
            <a:pPr lvl="2"/>
            <a:r>
              <a:rPr lang="en-US" dirty="0">
                <a:effectLst/>
              </a:rPr>
              <a:t>500 – Internal Server Error</a:t>
            </a:r>
          </a:p>
          <a:p>
            <a:pPr lvl="1"/>
            <a:endParaRPr lang="en-US" dirty="0">
              <a:effectLst/>
            </a:endParaRPr>
          </a:p>
          <a:p>
            <a:pPr lvl="1"/>
            <a:endParaRPr lang="en-US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</a:p>
        </p:txBody>
      </p:sp>
    </p:spTree>
    <p:extLst>
      <p:ext uri="{BB962C8B-B14F-4D97-AF65-F5344CB8AC3E}">
        <p14:creationId xmlns:p14="http://schemas.microsoft.com/office/powerpoint/2010/main" val="642502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8750" y="685801"/>
            <a:ext cx="6892290" cy="3657599"/>
          </a:xfrm>
        </p:spPr>
        <p:txBody>
          <a:bodyPr/>
          <a:lstStyle/>
          <a:p>
            <a:pPr lvl="1"/>
            <a:r>
              <a:rPr lang="en-US" dirty="0">
                <a:effectLst/>
              </a:rPr>
              <a:t>“light-weight route-based web application framework for Perl 6”</a:t>
            </a:r>
            <a:endParaRPr lang="en-US" dirty="0"/>
          </a:p>
          <a:p>
            <a:pPr lvl="1"/>
            <a:r>
              <a:rPr lang="en-US" dirty="0"/>
              <a:t>Spanish: Dancer</a:t>
            </a:r>
          </a:p>
          <a:p>
            <a:pPr lvl="1"/>
            <a:r>
              <a:rPr lang="en-US" dirty="0"/>
              <a:t>Based off of Perl 5 Dancer framework</a:t>
            </a:r>
          </a:p>
          <a:p>
            <a:pPr lvl="1"/>
            <a:r>
              <a:rPr lang="en-US" dirty="0"/>
              <a:t>2011?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6 &amp; </a:t>
            </a:r>
            <a:r>
              <a:rPr lang="en-US" dirty="0" err="1"/>
              <a:t>Bailador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98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8750" y="685801"/>
            <a:ext cx="6892290" cy="3657599"/>
          </a:xfrm>
        </p:spPr>
        <p:txBody>
          <a:bodyPr/>
          <a:lstStyle/>
          <a:p>
            <a:pPr lvl="1"/>
            <a:r>
              <a:rPr lang="en-US" dirty="0" err="1"/>
              <a:t>bailador</a:t>
            </a:r>
            <a:r>
              <a:rPr lang="en-US" dirty="0"/>
              <a:t> new Project-Name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Bailador</a:t>
            </a:r>
            <a:r>
              <a:rPr lang="en-US" dirty="0"/>
              <a:t> easy bin/app.pl6</a:t>
            </a:r>
          </a:p>
          <a:p>
            <a:pPr lvl="1"/>
            <a:r>
              <a:rPr lang="en-US" dirty="0" err="1"/>
              <a:t>Bailador</a:t>
            </a:r>
            <a:r>
              <a:rPr lang="en-US" dirty="0"/>
              <a:t> watch bin/app.pl6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6 &amp; </a:t>
            </a:r>
            <a:r>
              <a:rPr lang="en-US" dirty="0" err="1"/>
              <a:t>Bailador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38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85801"/>
            <a:ext cx="9041130" cy="5509259"/>
          </a:xfrm>
        </p:spPr>
        <p:txBody>
          <a:bodyPr/>
          <a:lstStyle/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skeletonkey</a:t>
            </a:r>
            <a:r>
              <a:rPr lang="en-US" dirty="0"/>
              <a:t>/Perl6_REST</a:t>
            </a:r>
          </a:p>
          <a:p>
            <a:pPr lvl="1"/>
            <a:r>
              <a:rPr lang="en-US" dirty="0" err="1"/>
              <a:t>Bailador</a:t>
            </a:r>
            <a:endParaRPr lang="en-US" dirty="0"/>
          </a:p>
          <a:p>
            <a:pPr lvl="2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Bailador</a:t>
            </a:r>
            <a:r>
              <a:rPr lang="en-US" dirty="0"/>
              <a:t>/</a:t>
            </a:r>
            <a:r>
              <a:rPr lang="en-US" dirty="0" err="1"/>
              <a:t>Bailador</a:t>
            </a:r>
            <a:endParaRPr lang="en-US" dirty="0"/>
          </a:p>
          <a:p>
            <a:pPr lvl="2"/>
            <a:r>
              <a:rPr lang="en-US" dirty="0"/>
              <a:t>https://github.com/Bailador/Bailador/tree/dev/doc</a:t>
            </a:r>
          </a:p>
          <a:p>
            <a:pPr lvl="2"/>
            <a:r>
              <a:rPr lang="en-US" dirty="0"/>
              <a:t>https://github.com/Bailador/Bailador/tree/dev/examples</a:t>
            </a:r>
          </a:p>
          <a:p>
            <a:pPr lvl="1"/>
            <a:r>
              <a:rPr lang="en-US" dirty="0">
                <a:effectLst/>
              </a:rPr>
              <a:t>REST API Design Rulebook by Mark Masse</a:t>
            </a:r>
          </a:p>
          <a:p>
            <a:pPr lvl="1"/>
            <a:r>
              <a:rPr lang="en-US" dirty="0" err="1">
                <a:effectLst/>
              </a:rPr>
              <a:t>Fiedling’s</a:t>
            </a:r>
            <a:r>
              <a:rPr lang="en-US" dirty="0">
                <a:effectLst/>
              </a:rPr>
              <a:t> dissertation: https://www.ics.uci.edu/~fielding/pubs/dissertation/top.htm</a:t>
            </a:r>
          </a:p>
          <a:p>
            <a:pPr lvl="1"/>
            <a:r>
              <a:rPr lang="en-US" dirty="0">
                <a:effectLst/>
                <a:hlinkClick r:id="rId2"/>
              </a:rPr>
              <a:t>https://williamdurand.fr/2014/02/14/please-do-not-patch-like-an-idiot/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  <a:hlinkClick r:id="rId3"/>
              </a:rPr>
              <a:t>https://medium.com/studioarmix/learn-restful-api-design-ideals-c5ec915a430f</a:t>
            </a:r>
            <a:endParaRPr lang="en-US" dirty="0">
              <a:effectLst/>
            </a:endParaRPr>
          </a:p>
          <a:p>
            <a:pPr lvl="1"/>
            <a:endParaRPr lang="en-US" dirty="0">
              <a:effectLst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57215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7320" y="685801"/>
            <a:ext cx="6892290" cy="3657599"/>
          </a:xfrm>
        </p:spPr>
        <p:txBody>
          <a:bodyPr/>
          <a:lstStyle/>
          <a:p>
            <a:pPr lvl="1"/>
            <a:r>
              <a:rPr lang="en-US" dirty="0">
                <a:effectLst/>
              </a:rPr>
              <a:t>Representational State Transfer</a:t>
            </a:r>
          </a:p>
          <a:p>
            <a:pPr lvl="1"/>
            <a:r>
              <a:rPr lang="en-US" dirty="0">
                <a:effectLst/>
              </a:rPr>
              <a:t>First described: Roy Thomas </a:t>
            </a:r>
            <a:r>
              <a:rPr lang="en-US" dirty="0" err="1">
                <a:effectLst/>
              </a:rPr>
              <a:t>Fiedling’s</a:t>
            </a:r>
            <a:r>
              <a:rPr lang="en-US" dirty="0">
                <a:effectLst/>
              </a:rPr>
              <a:t> 2000 Ph.D. dissertation: "Architectural Styles and the Design of Network-based Software Architectures”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7FC9C-3502-FA42-9E4A-F99EF1BB8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490" y="4025900"/>
            <a:ext cx="44196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9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7320" y="685801"/>
            <a:ext cx="7349490" cy="3657599"/>
          </a:xfrm>
        </p:spPr>
        <p:txBody>
          <a:bodyPr/>
          <a:lstStyle/>
          <a:p>
            <a:pPr lvl="1"/>
            <a:r>
              <a:rPr lang="en-US" dirty="0">
                <a:effectLst/>
              </a:rPr>
              <a:t>Client – Server </a:t>
            </a:r>
          </a:p>
          <a:p>
            <a:pPr lvl="2"/>
            <a:r>
              <a:rPr lang="en-US" dirty="0">
                <a:effectLst/>
              </a:rPr>
              <a:t>UI vs data storage</a:t>
            </a:r>
          </a:p>
          <a:p>
            <a:pPr lvl="1"/>
            <a:r>
              <a:rPr lang="en-US" dirty="0">
                <a:effectLst/>
              </a:rPr>
              <a:t>Stateless</a:t>
            </a:r>
          </a:p>
          <a:p>
            <a:pPr lvl="2"/>
            <a:r>
              <a:rPr lang="en-US" dirty="0">
                <a:effectLst/>
              </a:rPr>
              <a:t>Client is responsible for knowing the state</a:t>
            </a:r>
          </a:p>
          <a:p>
            <a:pPr lvl="1"/>
            <a:r>
              <a:rPr lang="en-US" dirty="0">
                <a:effectLst/>
              </a:rPr>
              <a:t>Cache</a:t>
            </a:r>
          </a:p>
          <a:p>
            <a:pPr lvl="2"/>
            <a:r>
              <a:rPr lang="en-US" dirty="0">
                <a:effectLst/>
              </a:rPr>
              <a:t>Layers can cache for network efficiency</a:t>
            </a:r>
          </a:p>
          <a:p>
            <a:pPr lvl="1"/>
            <a:r>
              <a:rPr lang="en-US" dirty="0">
                <a:effectLst/>
              </a:rPr>
              <a:t>Uniformed Interface</a:t>
            </a:r>
          </a:p>
          <a:p>
            <a:pPr lvl="2"/>
            <a:r>
              <a:rPr lang="en-US" dirty="0">
                <a:effectLst/>
              </a:rPr>
              <a:t>”implementations are decouple from the service they provide”</a:t>
            </a:r>
          </a:p>
          <a:p>
            <a:pPr lvl="1"/>
            <a:r>
              <a:rPr lang="en-US" dirty="0">
                <a:effectLst/>
              </a:rPr>
              <a:t>Code on Demand</a:t>
            </a:r>
          </a:p>
          <a:p>
            <a:pPr lvl="2"/>
            <a:r>
              <a:rPr lang="en-US" dirty="0">
                <a:effectLst/>
              </a:rPr>
              <a:t>Off load processing to client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Fielding dissertation</a:t>
            </a:r>
          </a:p>
        </p:txBody>
      </p:sp>
    </p:spTree>
    <p:extLst>
      <p:ext uri="{BB962C8B-B14F-4D97-AF65-F5344CB8AC3E}">
        <p14:creationId xmlns:p14="http://schemas.microsoft.com/office/powerpoint/2010/main" val="195128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7320" y="685801"/>
            <a:ext cx="7349490" cy="3657599"/>
          </a:xfrm>
        </p:spPr>
        <p:txBody>
          <a:bodyPr/>
          <a:lstStyle/>
          <a:p>
            <a:pPr lvl="1"/>
            <a:r>
              <a:rPr lang="en-US" dirty="0">
                <a:effectLst/>
              </a:rPr>
              <a:t>Four constraints</a:t>
            </a:r>
          </a:p>
          <a:p>
            <a:pPr lvl="2"/>
            <a:r>
              <a:rPr lang="en-US" dirty="0">
                <a:effectLst/>
              </a:rPr>
              <a:t>Identification of resource</a:t>
            </a:r>
          </a:p>
          <a:p>
            <a:pPr lvl="3"/>
            <a:r>
              <a:rPr lang="en-US" dirty="0">
                <a:effectLst/>
              </a:rPr>
              <a:t>http:://0.0.0.0:3123/users</a:t>
            </a:r>
          </a:p>
          <a:p>
            <a:pPr lvl="2"/>
            <a:r>
              <a:rPr lang="en-US" dirty="0">
                <a:effectLst/>
              </a:rPr>
              <a:t>Manipulation of resource through representations</a:t>
            </a:r>
          </a:p>
          <a:p>
            <a:pPr lvl="3"/>
            <a:r>
              <a:rPr lang="en-US" dirty="0">
                <a:effectLst/>
              </a:rPr>
              <a:t>JSON, XML, </a:t>
            </a:r>
            <a:r>
              <a:rPr lang="en-US" dirty="0" err="1">
                <a:effectLst/>
              </a:rPr>
              <a:t>etc</a:t>
            </a:r>
            <a:endParaRPr lang="en-US" dirty="0">
              <a:effectLst/>
            </a:endParaRPr>
          </a:p>
          <a:p>
            <a:pPr lvl="2"/>
            <a:r>
              <a:rPr lang="en-US" dirty="0">
                <a:effectLst/>
              </a:rPr>
              <a:t>Self-descriptive message</a:t>
            </a:r>
          </a:p>
          <a:p>
            <a:pPr lvl="3"/>
            <a:r>
              <a:rPr lang="en-US" dirty="0">
                <a:effectLst/>
              </a:rPr>
              <a:t>Has everything you need</a:t>
            </a:r>
          </a:p>
          <a:p>
            <a:pPr lvl="2"/>
            <a:r>
              <a:rPr lang="en-US" dirty="0">
                <a:effectLst/>
              </a:rPr>
              <a:t>Hypermedia as the engine of state</a:t>
            </a:r>
          </a:p>
          <a:p>
            <a:pPr lvl="3"/>
            <a:r>
              <a:rPr lang="en-US" dirty="0">
                <a:effectLst/>
              </a:rPr>
              <a:t>HTTP tell you what’s going 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Uniformed Interface</a:t>
            </a:r>
          </a:p>
        </p:txBody>
      </p:sp>
    </p:spTree>
    <p:extLst>
      <p:ext uri="{BB962C8B-B14F-4D97-AF65-F5344CB8AC3E}">
        <p14:creationId xmlns:p14="http://schemas.microsoft.com/office/powerpoint/2010/main" val="253713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7320" y="685801"/>
            <a:ext cx="7349490" cy="3657599"/>
          </a:xfrm>
        </p:spPr>
        <p:txBody>
          <a:bodyPr/>
          <a:lstStyle/>
          <a:p>
            <a:pPr lvl="1"/>
            <a:r>
              <a:rPr lang="en-US" dirty="0">
                <a:effectLst/>
              </a:rPr>
              <a:t>Hypermedia as the Engine of Application State</a:t>
            </a:r>
          </a:p>
          <a:p>
            <a:pPr lvl="1"/>
            <a:r>
              <a:rPr lang="en-US" dirty="0">
                <a:effectLst/>
              </a:rPr>
              <a:t>Wikipedia: 'A REST client needs little to no prior knowledge about how to interact with an application or server beyond a generic understanding of hypermedia.'</a:t>
            </a:r>
          </a:p>
          <a:p>
            <a:pPr lvl="1"/>
            <a:endParaRPr lang="en-US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HATEOS</a:t>
            </a:r>
          </a:p>
        </p:txBody>
      </p:sp>
    </p:spTree>
    <p:extLst>
      <p:ext uri="{BB962C8B-B14F-4D97-AF65-F5344CB8AC3E}">
        <p14:creationId xmlns:p14="http://schemas.microsoft.com/office/powerpoint/2010/main" val="342866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7320" y="685801"/>
            <a:ext cx="7349490" cy="3657599"/>
          </a:xfrm>
        </p:spPr>
        <p:txBody>
          <a:bodyPr/>
          <a:lstStyle/>
          <a:p>
            <a:pPr lvl="1"/>
            <a:endParaRPr lang="en-US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HATEOS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7C961E5-59CB-B548-8242-D4EFD21A0E7B}"/>
              </a:ext>
            </a:extLst>
          </p:cNvPr>
          <p:cNvSpPr txBox="1">
            <a:spLocks/>
          </p:cNvSpPr>
          <p:nvPr/>
        </p:nvSpPr>
        <p:spPr>
          <a:xfrm>
            <a:off x="-114300" y="1280160"/>
            <a:ext cx="4137660" cy="2880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84048" lvl="1" indent="0">
              <a:buNone/>
            </a:pPr>
            <a:r>
              <a:rPr lang="en-US" dirty="0">
                <a:effectLst/>
              </a:rPr>
              <a:t>{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</a:t>
            </a:r>
            <a:r>
              <a:rPr lang="en-US" dirty="0" err="1">
                <a:effectLst/>
              </a:rPr>
              <a:t>uuid</a:t>
            </a:r>
            <a:r>
              <a:rPr lang="en-US" dirty="0">
                <a:effectLst/>
              </a:rPr>
              <a:t>": "8894aff2",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"name": “Erik”,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"password": “password”,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"active": 1,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"id": 1,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"email": "</a:t>
            </a:r>
            <a:r>
              <a:rPr lang="en-US" dirty="0" err="1">
                <a:effectLst/>
              </a:rPr>
              <a:t>tank@jundy.com</a:t>
            </a:r>
            <a:r>
              <a:rPr lang="en-US" dirty="0">
                <a:effectLst/>
              </a:rPr>
              <a:t>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"username": "</a:t>
            </a:r>
            <a:r>
              <a:rPr lang="en-US" dirty="0" err="1">
                <a:effectLst/>
              </a:rPr>
              <a:t>erik</a:t>
            </a:r>
            <a:r>
              <a:rPr lang="en-US" dirty="0">
                <a:effectLst/>
              </a:rPr>
              <a:t>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"created": "2018-06-14T12:50:36Z"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}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C783AD8-86F1-4F43-B932-83D4039E79C8}"/>
              </a:ext>
            </a:extLst>
          </p:cNvPr>
          <p:cNvSpPr txBox="1">
            <a:spLocks/>
          </p:cNvSpPr>
          <p:nvPr/>
        </p:nvSpPr>
        <p:spPr>
          <a:xfrm>
            <a:off x="4400550" y="1"/>
            <a:ext cx="474345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74320" indent="-256032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Char char=""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00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058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6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6596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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4028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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1460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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834640" indent="-256032" algn="l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Char char=""/>
              <a:defRPr sz="14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84048" lvl="1" indent="0">
              <a:buNone/>
            </a:pPr>
            <a:r>
              <a:rPr lang="en-US" dirty="0">
                <a:effectLst/>
              </a:rPr>
              <a:t>{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"attributes": [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{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    "name": "name",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    "description": "User's name",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    "label": "User Name",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    "type": "string",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    "value": "Erik"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},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.....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{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    "name": "active",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    "description": "Is user active",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    "label": "Active",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    "type": "</a:t>
            </a:r>
            <a:r>
              <a:rPr lang="en-US" dirty="0" err="1">
                <a:effectLst/>
              </a:rPr>
              <a:t>boolean</a:t>
            </a:r>
            <a:r>
              <a:rPr lang="en-US" dirty="0">
                <a:effectLst/>
              </a:rPr>
              <a:t>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    "</a:t>
            </a:r>
            <a:r>
              <a:rPr lang="en-US" dirty="0" err="1">
                <a:effectLst/>
              </a:rPr>
              <a:t>defaultValue</a:t>
            </a:r>
            <a:r>
              <a:rPr lang="en-US" dirty="0">
                <a:effectLst/>
              </a:rPr>
              <a:t>": 1,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    "value": "1"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}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],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"links": [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{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   "</a:t>
            </a:r>
            <a:r>
              <a:rPr lang="en-US" dirty="0" err="1">
                <a:effectLst/>
              </a:rPr>
              <a:t>rel</a:t>
            </a:r>
            <a:r>
              <a:rPr lang="en-US" dirty="0">
                <a:effectLst/>
              </a:rPr>
              <a:t>": "boards",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   "link": "/users/12345/boards"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    }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    ]</a:t>
            </a:r>
          </a:p>
          <a:p>
            <a:pPr marL="384048" lvl="1" indent="0">
              <a:buNone/>
            </a:pPr>
            <a:r>
              <a:rPr lang="en-US" dirty="0">
                <a:effectLst/>
              </a:rPr>
              <a:t>]</a:t>
            </a:r>
          </a:p>
          <a:p>
            <a:pPr marL="384048" lvl="1" indent="0">
              <a:buNone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235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7320" y="685801"/>
            <a:ext cx="7349490" cy="3657599"/>
          </a:xfrm>
        </p:spPr>
        <p:txBody>
          <a:bodyPr/>
          <a:lstStyle/>
          <a:p>
            <a:pPr lvl="1"/>
            <a:r>
              <a:rPr lang="en-US" dirty="0">
                <a:effectLst/>
              </a:rPr>
              <a:t>Document resource</a:t>
            </a:r>
          </a:p>
          <a:p>
            <a:pPr lvl="2"/>
            <a:r>
              <a:rPr lang="en-US" dirty="0">
                <a:effectLst/>
              </a:rPr>
              <a:t>Singular concept</a:t>
            </a:r>
          </a:p>
          <a:p>
            <a:pPr lvl="3"/>
            <a:r>
              <a:rPr lang="en-US" dirty="0">
                <a:effectLst/>
              </a:rPr>
              <a:t>/users/12345</a:t>
            </a:r>
          </a:p>
          <a:p>
            <a:pPr lvl="3"/>
            <a:r>
              <a:rPr lang="en-US" dirty="0">
                <a:effectLst/>
              </a:rPr>
              <a:t>/users/12345/boards/5</a:t>
            </a:r>
          </a:p>
          <a:p>
            <a:pPr lvl="3"/>
            <a:r>
              <a:rPr lang="en-US" dirty="0">
                <a:effectLst/>
              </a:rPr>
              <a:t>/boards/5</a:t>
            </a:r>
          </a:p>
          <a:p>
            <a:pPr lvl="3"/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Collection resource</a:t>
            </a:r>
          </a:p>
          <a:p>
            <a:pPr lvl="2"/>
            <a:r>
              <a:rPr lang="en-US" dirty="0">
                <a:effectLst/>
              </a:rPr>
              <a:t>Group of items</a:t>
            </a:r>
          </a:p>
          <a:p>
            <a:pPr lvl="3"/>
            <a:r>
              <a:rPr lang="en-US" dirty="0">
                <a:effectLst/>
              </a:rPr>
              <a:t>/users</a:t>
            </a:r>
          </a:p>
          <a:p>
            <a:pPr lvl="3"/>
            <a:r>
              <a:rPr lang="en-US" dirty="0">
                <a:effectLst/>
              </a:rPr>
              <a:t>/users/12345/boards</a:t>
            </a:r>
          </a:p>
          <a:p>
            <a:pPr marL="384048" lvl="1" indent="0">
              <a:buNone/>
            </a:pPr>
            <a:endParaRPr lang="en-US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these URIs?</a:t>
            </a:r>
          </a:p>
        </p:txBody>
      </p:sp>
    </p:spTree>
    <p:extLst>
      <p:ext uri="{BB962C8B-B14F-4D97-AF65-F5344CB8AC3E}">
        <p14:creationId xmlns:p14="http://schemas.microsoft.com/office/powerpoint/2010/main" val="73354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480060"/>
            <a:ext cx="7349490" cy="478536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>
                <a:effectLst/>
              </a:rPr>
              <a:t>Use NOUNs not verbs*</a:t>
            </a:r>
          </a:p>
          <a:p>
            <a:pPr lvl="2"/>
            <a:r>
              <a:rPr lang="en-US" dirty="0">
                <a:effectLst/>
              </a:rPr>
              <a:t>Yes: DELETE /user/1235</a:t>
            </a:r>
          </a:p>
          <a:p>
            <a:pPr lvl="2"/>
            <a:r>
              <a:rPr lang="en-US" dirty="0">
                <a:effectLst/>
              </a:rPr>
              <a:t>No: GET /</a:t>
            </a:r>
            <a:r>
              <a:rPr lang="en-US" dirty="0" err="1">
                <a:effectLst/>
              </a:rPr>
              <a:t>delete_user</a:t>
            </a:r>
            <a:r>
              <a:rPr lang="en-US" dirty="0">
                <a:effectLst/>
              </a:rPr>
              <a:t>/1235</a:t>
            </a:r>
          </a:p>
          <a:p>
            <a:pPr lvl="2"/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GET</a:t>
            </a:r>
          </a:p>
          <a:p>
            <a:pPr lvl="2"/>
            <a:r>
              <a:rPr lang="en-US" dirty="0">
                <a:effectLst/>
              </a:rPr>
              <a:t>must not have side effects</a:t>
            </a:r>
          </a:p>
          <a:p>
            <a:pPr lvl="1"/>
            <a:r>
              <a:rPr lang="en-US" dirty="0">
                <a:effectLst/>
              </a:rPr>
              <a:t>POST</a:t>
            </a:r>
          </a:p>
          <a:p>
            <a:pPr lvl="2"/>
            <a:r>
              <a:rPr lang="en-US" dirty="0">
                <a:effectLst/>
              </a:rPr>
              <a:t>Add data to a collection</a:t>
            </a:r>
          </a:p>
          <a:p>
            <a:pPr lvl="1"/>
            <a:r>
              <a:rPr lang="en-US" dirty="0">
                <a:effectLst/>
              </a:rPr>
              <a:t>PUT</a:t>
            </a:r>
          </a:p>
          <a:p>
            <a:pPr lvl="2"/>
            <a:r>
              <a:rPr lang="en-US" dirty="0">
                <a:effectLst/>
              </a:rPr>
              <a:t>Update a resource</a:t>
            </a:r>
          </a:p>
          <a:p>
            <a:pPr lvl="1"/>
            <a:r>
              <a:rPr lang="en-US" dirty="0">
                <a:effectLst/>
              </a:rPr>
              <a:t>DELETE</a:t>
            </a:r>
          </a:p>
          <a:p>
            <a:pPr lvl="1"/>
            <a:r>
              <a:rPr lang="en-US" dirty="0">
                <a:effectLst/>
              </a:rPr>
              <a:t>HEAD</a:t>
            </a:r>
          </a:p>
          <a:p>
            <a:pPr lvl="2"/>
            <a:r>
              <a:rPr lang="en-US" dirty="0">
                <a:effectLst/>
              </a:rPr>
              <a:t>Return only the HTTP Header information</a:t>
            </a:r>
          </a:p>
          <a:p>
            <a:pPr lvl="1"/>
            <a:r>
              <a:rPr lang="en-US" dirty="0">
                <a:effectLst/>
              </a:rPr>
              <a:t>OPTIONS</a:t>
            </a:r>
          </a:p>
          <a:p>
            <a:pPr lvl="2"/>
            <a:r>
              <a:rPr lang="en-US" dirty="0">
                <a:effectLst/>
              </a:rPr>
              <a:t>Return what can be done to a target resource</a:t>
            </a:r>
          </a:p>
          <a:p>
            <a:pPr marL="384048" lvl="1" indent="0">
              <a:buNone/>
            </a:pPr>
            <a:endParaRPr lang="en-US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Rules!!!</a:t>
            </a:r>
          </a:p>
        </p:txBody>
      </p:sp>
    </p:spTree>
    <p:extLst>
      <p:ext uri="{BB962C8B-B14F-4D97-AF65-F5344CB8AC3E}">
        <p14:creationId xmlns:p14="http://schemas.microsoft.com/office/powerpoint/2010/main" val="71144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7320" y="685801"/>
            <a:ext cx="7349490" cy="4190999"/>
          </a:xfrm>
        </p:spPr>
        <p:txBody>
          <a:bodyPr/>
          <a:lstStyle/>
          <a:p>
            <a:pPr lvl="1"/>
            <a:r>
              <a:rPr lang="en-US" dirty="0">
                <a:effectLst/>
              </a:rPr>
              <a:t>Only update what you need – Right?</a:t>
            </a:r>
          </a:p>
          <a:p>
            <a:pPr lvl="1"/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Please do not patch like an idiot: “Now, please, either don’t use the PATCH method, or use it the right way!”</a:t>
            </a:r>
          </a:p>
          <a:p>
            <a:pPr lvl="1"/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RFC 5789: </a:t>
            </a:r>
            <a:r>
              <a:rPr lang="en-US" dirty="0"/>
              <a:t>requests that a set of changes described in the request entity be applied to the resource identified by the Request- URI</a:t>
            </a:r>
            <a:endParaRPr lang="en-US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PATCH!?!</a:t>
            </a:r>
          </a:p>
        </p:txBody>
      </p:sp>
    </p:spTree>
    <p:extLst>
      <p:ext uri="{BB962C8B-B14F-4D97-AF65-F5344CB8AC3E}">
        <p14:creationId xmlns:p14="http://schemas.microsoft.com/office/powerpoint/2010/main" val="4261702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No Hyperlink Colors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FEFFFF"/>
      </a:hlink>
      <a:folHlink>
        <a:srgbClr val="FEFFF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2307</TotalTime>
  <Words>980</Words>
  <Application>Microsoft Macintosh PowerPoint</Application>
  <PresentationFormat>On-screen Show (4:3)</PresentationFormat>
  <Paragraphs>183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Palatino Linotype</vt:lpstr>
      <vt:lpstr>Wingdings</vt:lpstr>
      <vt:lpstr>Elemental</vt:lpstr>
      <vt:lpstr>REST/Perl 6/Bailador</vt:lpstr>
      <vt:lpstr>REST</vt:lpstr>
      <vt:lpstr>Fielding dissertation</vt:lpstr>
      <vt:lpstr>Uniformed Interface</vt:lpstr>
      <vt:lpstr>HATEOS</vt:lpstr>
      <vt:lpstr>HATEOS</vt:lpstr>
      <vt:lpstr>What about these URIs?</vt:lpstr>
      <vt:lpstr>Rules!!!</vt:lpstr>
      <vt:lpstr>What about PATCH!?!</vt:lpstr>
      <vt:lpstr>Rules?</vt:lpstr>
      <vt:lpstr>Rules? - Enveloping</vt:lpstr>
      <vt:lpstr>HTTP Headers</vt:lpstr>
      <vt:lpstr>HTTP Response Codes</vt:lpstr>
      <vt:lpstr>Perl 6 &amp; Bailador</vt:lpstr>
      <vt:lpstr>Perl 6 &amp; Bailador</vt:lpstr>
      <vt:lpstr>Resources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Perl Debugger</dc:title>
  <dc:creator>Livenation Employee</dc:creator>
  <cp:lastModifiedBy>Erik Tank</cp:lastModifiedBy>
  <cp:revision>77</cp:revision>
  <dcterms:created xsi:type="dcterms:W3CDTF">2015-03-29T06:23:30Z</dcterms:created>
  <dcterms:modified xsi:type="dcterms:W3CDTF">2018-06-14T23:18:14Z</dcterms:modified>
</cp:coreProperties>
</file>