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16"/>
  </p:notesMasterIdLst>
  <p:sldIdLst>
    <p:sldId id="333" r:id="rId2"/>
    <p:sldId id="334" r:id="rId3"/>
    <p:sldId id="740" r:id="rId4"/>
    <p:sldId id="758" r:id="rId5"/>
    <p:sldId id="781" r:id="rId6"/>
    <p:sldId id="762" r:id="rId7"/>
    <p:sldId id="722" r:id="rId8"/>
    <p:sldId id="782" r:id="rId9"/>
    <p:sldId id="783" r:id="rId10"/>
    <p:sldId id="784" r:id="rId11"/>
    <p:sldId id="785" r:id="rId12"/>
    <p:sldId id="756" r:id="rId13"/>
    <p:sldId id="786" r:id="rId14"/>
    <p:sldId id="710" r:id="rId15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 autoAdjust="0"/>
    <p:restoredTop sz="92003" autoAdjust="0"/>
  </p:normalViewPr>
  <p:slideViewPr>
    <p:cSldViewPr>
      <p:cViewPr varScale="1">
        <p:scale>
          <a:sx n="102" d="100"/>
          <a:sy n="102" d="100"/>
        </p:scale>
        <p:origin x="20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A441B-4A0C-4220-99E9-D195D3E480B0}" type="slidenum">
              <a:rPr lang="en-GB"/>
              <a:pPr/>
              <a:t>7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*What is GD for the 8-puzzle in previous slide? Board configuration for the goal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98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ACD65-5B8C-4EFC-95A4-3CDADBE66B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94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9/8/22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docs.microsoft.com/en-us/windows/python/beginn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imacode/aima-pyth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python/beginners" TargetMode="External"/><Relationship Id="rId2" Type="http://schemas.openxmlformats.org/officeDocument/2006/relationships/hyperlink" Target="https://github.com/aimacode/aima-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macode/aima-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helpfulgames.com/subjects/brain-training/sliding-puzzl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CPSC 481</a:t>
            </a:r>
            <a:br>
              <a:rPr lang="en-US" dirty="0"/>
            </a:br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Ayush Bhardwaj</a:t>
            </a:r>
          </a:p>
          <a:p>
            <a:r>
              <a:rPr lang="en-US" dirty="0"/>
              <a:t>abhardwaj@fullerton.edu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search problem has</a:t>
            </a:r>
          </a:p>
          <a:p>
            <a:pPr lvl="1"/>
            <a:r>
              <a:rPr lang="en-US" dirty="0"/>
              <a:t>Initial state</a:t>
            </a:r>
          </a:p>
          <a:p>
            <a:pPr lvl="1"/>
            <a:r>
              <a:rPr lang="en-US" dirty="0"/>
              <a:t>Goal state(s)</a:t>
            </a:r>
          </a:p>
          <a:p>
            <a:pPr lvl="1"/>
            <a:r>
              <a:rPr lang="en-US" dirty="0"/>
              <a:t>actions(state)</a:t>
            </a:r>
          </a:p>
          <a:p>
            <a:pPr lvl="2"/>
            <a:r>
              <a:rPr lang="en-US" dirty="0"/>
              <a:t>Method that returns valid actions in the given state</a:t>
            </a:r>
          </a:p>
          <a:p>
            <a:pPr lvl="1"/>
            <a:r>
              <a:rPr lang="en-US" dirty="0"/>
              <a:t>result(state, action)</a:t>
            </a:r>
          </a:p>
          <a:p>
            <a:pPr lvl="2"/>
            <a:r>
              <a:rPr lang="en-US" dirty="0"/>
              <a:t>Method that returns next state given current state, action</a:t>
            </a:r>
          </a:p>
          <a:p>
            <a:pPr lvl="1"/>
            <a:r>
              <a:rPr lang="en-US" dirty="0" err="1"/>
              <a:t>goal_test</a:t>
            </a:r>
            <a:r>
              <a:rPr lang="en-US" dirty="0"/>
              <a:t>(state)</a:t>
            </a:r>
          </a:p>
          <a:p>
            <a:pPr lvl="2"/>
            <a:r>
              <a:rPr lang="en-US" dirty="0"/>
              <a:t>Is current state a goal?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7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82" y="1312845"/>
            <a:ext cx="91759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 Node:</a:t>
            </a:r>
          </a:p>
          <a:p>
            <a:r>
              <a:rPr lang="en-US" dirty="0">
                <a:latin typeface="Consolas" panose="020B0609020204030204" pitchFamily="49" charset="0"/>
              </a:rPr>
              <a:t>    #A node in a search tree. 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 __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__(self, state, parent=None, action=None, </a:t>
            </a:r>
            <a:r>
              <a:rPr lang="en-US" dirty="0" err="1">
                <a:latin typeface="Consolas" panose="020B0609020204030204" pitchFamily="49" charset="0"/>
              </a:rPr>
              <a:t>path_cost</a:t>
            </a:r>
            <a:r>
              <a:rPr lang="en-US" dirty="0">
                <a:latin typeface="Consolas" panose="020B0609020204030204" pitchFamily="49" charset="0"/>
              </a:rPr>
              <a:t>=0):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#Create a search tree Node, derived from a parent by an action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self.state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 = state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self.parent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 = parent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self.action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 = action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53" y="3657600"/>
            <a:ext cx="94291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 path(self):</a:t>
            </a:r>
          </a:p>
          <a:p>
            <a:r>
              <a:rPr lang="en-US" dirty="0">
                <a:latin typeface="Consolas" panose="020B0609020204030204" pitchFamily="49" charset="0"/>
              </a:rPr>
              <a:t>    #Return a list of nodes forming the path from the root to this node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    node, 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path_back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 = self, []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    while node: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path_back.append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(node)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        node = 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node.parent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    return list(reversed(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path_back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Set up a python environment (if you haven’t)</a:t>
            </a:r>
          </a:p>
          <a:p>
            <a:pPr lvl="1">
              <a:defRPr/>
            </a:pPr>
            <a:r>
              <a:rPr lang="en-US" dirty="0"/>
              <a:t>Get started using Python on Windows for beginners</a:t>
            </a:r>
          </a:p>
          <a:p>
            <a:pPr lvl="2">
              <a:defRPr/>
            </a:pPr>
            <a:r>
              <a:rPr lang="en-US" sz="1600" dirty="0">
                <a:hlinkClick r:id="rId2"/>
              </a:rPr>
              <a:t>https://docs.microsoft.com/en-us/windows/python/beginners</a:t>
            </a:r>
            <a:endParaRPr lang="en-US" sz="1600" dirty="0"/>
          </a:p>
          <a:p>
            <a:pPr lvl="1" fontAlgn="base"/>
            <a:r>
              <a:rPr lang="en-US" dirty="0"/>
              <a:t>Other environments</a:t>
            </a:r>
          </a:p>
          <a:p>
            <a:pPr lvl="2" fontAlgn="base"/>
            <a:r>
              <a:rPr lang="en-US" dirty="0">
                <a:hlinkClick r:id="rId3"/>
              </a:rPr>
              <a:t>https://www.python.org/downloads/</a:t>
            </a:r>
            <a:endParaRPr lang="en-US" dirty="0"/>
          </a:p>
          <a:p>
            <a:pPr fontAlgn="base"/>
            <a:r>
              <a:rPr lang="en-US" dirty="0"/>
              <a:t>Install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/>
              <a:t> package</a:t>
            </a:r>
          </a:p>
          <a:p>
            <a:pPr fontAlgn="base"/>
            <a:r>
              <a:rPr lang="en-US" dirty="0"/>
              <a:t>Download </a:t>
            </a:r>
            <a:r>
              <a:rPr lang="en-US" dirty="0">
                <a:solidFill>
                  <a:srgbClr val="C00000"/>
                </a:solidFill>
              </a:rPr>
              <a:t>search.py, utils.py</a:t>
            </a:r>
            <a:r>
              <a:rPr lang="en-US" dirty="0"/>
              <a:t> from</a:t>
            </a:r>
          </a:p>
          <a:p>
            <a:pPr lvl="1" fontAlgn="base"/>
            <a:r>
              <a:rPr lang="en-US" dirty="0">
                <a:hlinkClick r:id="rId4"/>
              </a:rPr>
              <a:t>https://github.com/aimacode/aima-python</a:t>
            </a:r>
            <a:endParaRPr lang="en-US" dirty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execute “mytest.py”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23781"/>
            <a:ext cx="8686800" cy="3200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 search import *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eight_puzzle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EightPuzzle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 2, 3, 4, 5, 7, 8, 6, 0))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 __name__ == '__main__':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eight_puzzle.find_blank_square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((6, 3, 5, 1, 8, 4, 2, 0, 7)))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eight_puzzle.actions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((0, 1, 2, 3, 4, 5, 6, 7, 8))) # DOWN, RIGHT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#print(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eight_puzzle.result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((0, 1, 2, 3, 4, 5, 6, 7, 8), 'DOWN'))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#print(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eight_puzzle.goal_test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 2, 3, 4, 5, 6, 7, 8, 0))) #true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#print(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eight_puzzle.goal_test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((4, 8, 1, 6, 0, 2, 3, 5, 7))) #false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#print(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eight_puzzle.check_solvability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((0, 1, 2, 3, 4, 5, 6, 7, 8)))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#print(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breadth_first_graph_search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eight_puzzle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).solution())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#print(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depth_first_graph_search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eight_puzzle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).solution())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6836" y="5297165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Solve the following puzzle: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5638800" y="4267200"/>
            <a:ext cx="2506823" cy="2743626"/>
            <a:chOff x="5638800" y="4267200"/>
            <a:chExt cx="2506823" cy="2743626"/>
          </a:xfrm>
        </p:grpSpPr>
        <p:pic>
          <p:nvPicPr>
            <p:cNvPr id="6" name="Picture 5" descr="sliding tile puzzle: starting position" title="sliding tile puzzle: starting position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046"/>
            <a:stretch/>
          </p:blipFill>
          <p:spPr>
            <a:xfrm>
              <a:off x="5638800" y="4267200"/>
              <a:ext cx="2506823" cy="2743626"/>
            </a:xfrm>
            <a:prstGeom prst="rect">
              <a:avLst/>
            </a:prstGeom>
          </p:spPr>
        </p:pic>
        <p:pic>
          <p:nvPicPr>
            <p:cNvPr id="7" name="Picture 6" descr="sliding tile puzzle: starting position" title="sliding tile puzzle: starting position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67" t="38967" r="64203" b="36037"/>
            <a:stretch/>
          </p:blipFill>
          <p:spPr>
            <a:xfrm>
              <a:off x="7205651" y="5980861"/>
              <a:ext cx="685800" cy="68580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945525" y="5310686"/>
              <a:ext cx="609600" cy="683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3600" y="4648200"/>
              <a:ext cx="609600" cy="683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7411" y="4663949"/>
              <a:ext cx="609600" cy="683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55143" y="5297165"/>
              <a:ext cx="609600" cy="683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43751" y="4653447"/>
              <a:ext cx="609600" cy="683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7411" y="5331896"/>
              <a:ext cx="609600" cy="683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39862" y="5331896"/>
              <a:ext cx="609600" cy="683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2638" y="5993292"/>
              <a:ext cx="609600" cy="683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1481" y="5985041"/>
              <a:ext cx="609600" cy="6836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07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543800" cy="88423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4"/>
          </a:xfrm>
        </p:spPr>
        <p:txBody>
          <a:bodyPr/>
          <a:lstStyle/>
          <a:p>
            <a:pPr>
              <a:defRPr/>
            </a:pPr>
            <a:r>
              <a:rPr lang="en-US" dirty="0"/>
              <a:t>AI textbook algorithms in Python</a:t>
            </a:r>
          </a:p>
          <a:p>
            <a:pPr lvl="1">
              <a:defRPr/>
            </a:pPr>
            <a:r>
              <a:rPr lang="en-US" sz="2400" dirty="0">
                <a:hlinkClick r:id="rId2"/>
              </a:rPr>
              <a:t>https://github.com/aimacode/aima-python</a:t>
            </a:r>
            <a:endParaRPr lang="en-US" sz="2400" dirty="0"/>
          </a:p>
          <a:p>
            <a:pPr>
              <a:defRPr/>
            </a:pPr>
            <a:r>
              <a:rPr lang="en-US" dirty="0"/>
              <a:t>Get started using Python on Windows for beginners</a:t>
            </a:r>
          </a:p>
          <a:p>
            <a:pPr lvl="1">
              <a:defRPr/>
            </a:pPr>
            <a:r>
              <a:rPr lang="en-US" sz="2000" dirty="0">
                <a:hlinkClick r:id="rId3"/>
              </a:rPr>
              <a:t>https://docs.microsoft.com/en-us/windows/python/beginners</a:t>
            </a:r>
            <a:endParaRPr lang="en-US" sz="2000" dirty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we will cover today</a:t>
            </a:r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Coding search algorithms in Python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https://github.com/aimacode/aima-python</a:t>
            </a: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8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Sliding tile puzzle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5238855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https://www.helpfulgames.com/subjects/brain-training/sliding-puzzle.html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sliding tile puzzle made of wood" title="sliding tile puzzle made of woo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6" y="1216690"/>
            <a:ext cx="4068923" cy="3821927"/>
          </a:xfrm>
          <a:prstGeom prst="rect">
            <a:avLst/>
          </a:prstGeom>
        </p:spPr>
      </p:pic>
      <p:pic>
        <p:nvPicPr>
          <p:cNvPr id="8" name="Picture 7" descr="sliding tile puzzle: goal" title="sliding tile puzzle: goal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07"/>
          <a:stretch/>
        </p:blipFill>
        <p:spPr>
          <a:xfrm>
            <a:off x="6438901" y="3666804"/>
            <a:ext cx="2590800" cy="2743626"/>
          </a:xfrm>
          <a:prstGeom prst="rect">
            <a:avLst/>
          </a:prstGeom>
        </p:spPr>
      </p:pic>
      <p:pic>
        <p:nvPicPr>
          <p:cNvPr id="12" name="Picture 11" descr="sliding tile puzzle: starting position" title="sliding tile puzzle: starting positio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6"/>
          <a:stretch/>
        </p:blipFill>
        <p:spPr>
          <a:xfrm>
            <a:off x="6480890" y="246063"/>
            <a:ext cx="2506823" cy="2743626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7557640" y="2938246"/>
            <a:ext cx="497245" cy="837468"/>
          </a:xfrm>
          <a:prstGeom prst="downArrow">
            <a:avLst>
              <a:gd name="adj1" fmla="val 30845"/>
              <a:gd name="adj2" fmla="val 30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96224" y="3052358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solving</a:t>
            </a:r>
          </a:p>
        </p:txBody>
      </p:sp>
    </p:spTree>
    <p:extLst>
      <p:ext uri="{BB962C8B-B14F-4D97-AF65-F5344CB8AC3E}">
        <p14:creationId xmlns:p14="http://schemas.microsoft.com/office/powerpoint/2010/main" val="400744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State space of the sliding tile puzzle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State: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Sequence of tiles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Number of tiles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Dimensions of the board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Information on the board position</a:t>
            </a:r>
          </a:p>
          <a:p>
            <a:pPr lvl="1"/>
            <a:endParaRPr lang="en-US" altLang="en-US" dirty="0">
              <a:solidFill>
                <a:srgbClr val="C00000"/>
              </a:solidFill>
            </a:endParaRPr>
          </a:p>
        </p:txBody>
      </p:sp>
      <p:pic>
        <p:nvPicPr>
          <p:cNvPr id="4" name="Picture 3" descr="sliding tile puzzle: starting position" title="sliding tile puzzle: starting pos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6"/>
          <a:stretch/>
        </p:blipFill>
        <p:spPr>
          <a:xfrm>
            <a:off x="6477000" y="1119555"/>
            <a:ext cx="2506823" cy="27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7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State space of the sliding tile puzzle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State: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A 9-element tuple/array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Blank represented by 0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For example: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(5,2,7,8,4,0,1,3,6)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>
                <a:solidFill>
                  <a:srgbClr val="C00000"/>
                </a:solidFill>
              </a:rPr>
              <a:t>Goal state?</a:t>
            </a:r>
          </a:p>
        </p:txBody>
      </p:sp>
      <p:pic>
        <p:nvPicPr>
          <p:cNvPr id="4" name="Picture 3" descr="sliding tile puzzle: starting position" title="sliding tile puzzle: starting pos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46"/>
          <a:stretch/>
        </p:blipFill>
        <p:spPr>
          <a:xfrm>
            <a:off x="6477000" y="1119555"/>
            <a:ext cx="2506823" cy="274362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603455" y="1373020"/>
            <a:ext cx="457200" cy="4111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7261368" y="1371600"/>
            <a:ext cx="457200" cy="4111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899249" y="1371600"/>
            <a:ext cx="457200" cy="4111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553200" y="1997770"/>
            <a:ext cx="457200" cy="4111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251196" y="2024526"/>
            <a:ext cx="457200" cy="4111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7903963" y="2024526"/>
            <a:ext cx="457200" cy="4111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6570483" y="2648457"/>
            <a:ext cx="457200" cy="4111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7226804" y="2628425"/>
            <a:ext cx="457200" cy="4111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7903963" y="2651206"/>
            <a:ext cx="457200" cy="41116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4" name="Picture 3" descr="A State Space Graph for the 8-puzzle Generated by “move blank” Operations&#10;" title="State Space Graph for the 8-puzzle"/>
          <p:cNvPicPr>
            <a:picLocks noChangeAspect="1" noChangeArrowheads="1"/>
          </p:cNvPicPr>
          <p:nvPr/>
        </p:nvPicPr>
        <p:blipFill rotWithShape="1">
          <a:blip r:embed="rId3" cstate="print"/>
          <a:srcRect l="45139" t="2744" r="43663" b="80840"/>
          <a:stretch/>
        </p:blipFill>
        <p:spPr bwMode="auto">
          <a:xfrm>
            <a:off x="6618754" y="3977006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675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State space of the sliding tile puzzle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>
                <a:solidFill>
                  <a:srgbClr val="C00000"/>
                </a:solidFill>
              </a:rPr>
              <a:t>operators</a:t>
            </a:r>
            <a:r>
              <a:rPr lang="en-US" altLang="en-US" dirty="0"/>
              <a:t>: one for sliding each square in each of four directions</a:t>
            </a:r>
          </a:p>
          <a:p>
            <a:pPr lvl="1">
              <a:buFontTx/>
              <a:buChar char="•"/>
            </a:pPr>
            <a:r>
              <a:rPr lang="en-US" altLang="en-US" dirty="0"/>
              <a:t>Better, one for moving the blank square in each of four directions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possible_actions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= ['UP', 'DOWN', 'LEFT', 'RIGHT'] # Python list</a:t>
            </a:r>
          </a:p>
          <a:p>
            <a:pPr>
              <a:buFontTx/>
              <a:buChar char="•"/>
            </a:pPr>
            <a:r>
              <a:rPr lang="en-US" altLang="en-US" dirty="0"/>
              <a:t>What are the valid actions in a given state?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856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 descr="A State Space Graph for the 8-puzzle Generated by “move blank” Operations&#10;" title="State Space Graph for the 8-puzz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82285"/>
            <a:ext cx="74009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048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A State Space </a:t>
            </a:r>
            <a:r>
              <a:rPr kumimoji="0" lang="en-US" altLang="zh-TW" sz="3000" b="1" i="0" u="sng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Graph</a:t>
            </a:r>
            <a:r>
              <a:rPr kumimoji="0" lang="en-US" altLang="zh-TW" sz="3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</a:t>
            </a:r>
            <a:r>
              <a:rPr lang="en-US" altLang="zh-TW" sz="3000" b="1" kern="0" dirty="0">
                <a:solidFill>
                  <a:schemeClr val="tx2"/>
                </a:solidFill>
                <a:latin typeface="+mj-lt"/>
                <a:ea typeface="新細明體" pitchFamily="18" charset="-120"/>
                <a:cs typeface="+mj-cs"/>
              </a:rPr>
              <a:t>for</a:t>
            </a:r>
            <a:r>
              <a:rPr kumimoji="0" lang="en-US" altLang="zh-TW" sz="3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the 8-puzzle Generated</a:t>
            </a:r>
            <a:r>
              <a:rPr kumimoji="0" lang="en-US" altLang="zh-TW" sz="30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by “</a:t>
            </a:r>
            <a:r>
              <a:rPr kumimoji="0" lang="en-US" altLang="zh-TW" sz="3000" b="1" i="0" u="none" strike="noStrike" kern="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move blank</a:t>
            </a:r>
            <a:r>
              <a:rPr kumimoji="0" lang="en-US" altLang="zh-TW" sz="30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” Operations</a:t>
            </a:r>
            <a:endParaRPr kumimoji="0" lang="en-US" altLang="zh-TW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新細明體" pitchFamily="18" charset="-120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44468"/>
            <a:ext cx="2590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sz="1600" b="1" dirty="0">
                <a:solidFill>
                  <a:srgbClr val="FF0000"/>
                </a:solidFill>
              </a:rPr>
              <a:t>Search</a:t>
            </a:r>
            <a:r>
              <a:rPr lang="en-US" sz="1600" dirty="0"/>
              <a:t>: Moving from an initial state to a goal state</a:t>
            </a:r>
          </a:p>
        </p:txBody>
      </p:sp>
    </p:spTree>
    <p:extLst>
      <p:ext uri="{BB962C8B-B14F-4D97-AF65-F5344CB8AC3E}">
        <p14:creationId xmlns:p14="http://schemas.microsoft.com/office/powerpoint/2010/main" val="115974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State space of the sliding tile puzzle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altLang="en-US" dirty="0"/>
              <a:t>What are the valid actions in a given state?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2438400"/>
            <a:ext cx="4112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 </a:t>
            </a:r>
            <a:r>
              <a:rPr lang="en-US" sz="1600" dirty="0" err="1">
                <a:latin typeface="Consolas" panose="020B0609020204030204" pitchFamily="49" charset="0"/>
              </a:rPr>
              <a:t>find_blank_square</a:t>
            </a:r>
            <a:r>
              <a:rPr lang="en-US" sz="1600" dirty="0">
                <a:latin typeface="Consolas" panose="020B0609020204030204" pitchFamily="49" charset="0"/>
              </a:rPr>
              <a:t>(self, state):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 return </a:t>
            </a:r>
            <a:r>
              <a:rPr lang="en-US" sz="1600" dirty="0" err="1">
                <a:latin typeface="Consolas" panose="020B0609020204030204" pitchFamily="49" charset="0"/>
              </a:rPr>
              <a:t>state.index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429000"/>
            <a:ext cx="69172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#Return the actions that can be executed in the given state.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 actions(self, state):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latin typeface="Consolas" panose="020B0609020204030204" pitchFamily="49" charset="0"/>
              </a:rPr>
              <a:t>possible_actions</a:t>
            </a:r>
            <a:r>
              <a:rPr lang="en-US" sz="1600" dirty="0">
                <a:latin typeface="Consolas" panose="020B0609020204030204" pitchFamily="49" charset="0"/>
              </a:rPr>
              <a:t> = ['UP', 'DOWN', 'LEFT', 'RIGHT']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latin typeface="Consolas" panose="020B0609020204030204" pitchFamily="49" charset="0"/>
              </a:rPr>
              <a:t>index_blank_square</a:t>
            </a:r>
            <a:r>
              <a:rPr lang="en-US" sz="1600" dirty="0"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latin typeface="Consolas" panose="020B0609020204030204" pitchFamily="49" charset="0"/>
              </a:rPr>
              <a:t>self.find_blank_square</a:t>
            </a:r>
            <a:r>
              <a:rPr lang="en-US" sz="1600" dirty="0">
                <a:latin typeface="Consolas" panose="020B0609020204030204" pitchFamily="49" charset="0"/>
              </a:rPr>
              <a:t>(state)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  if </a:t>
            </a:r>
            <a:r>
              <a:rPr lang="en-US" sz="1600" dirty="0" err="1">
                <a:latin typeface="Consolas" panose="020B0609020204030204" pitchFamily="49" charset="0"/>
              </a:rPr>
              <a:t>index_blank_square</a:t>
            </a:r>
            <a:r>
              <a:rPr lang="en-US" sz="1600" dirty="0">
                <a:latin typeface="Consolas" panose="020B0609020204030204" pitchFamily="49" charset="0"/>
              </a:rPr>
              <a:t> == 0: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    return ['DOWN','RIGHT']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if </a:t>
            </a:r>
            <a:r>
              <a:rPr lang="en-US" sz="1600" dirty="0" err="1">
                <a:latin typeface="Consolas" panose="020B0609020204030204" pitchFamily="49" charset="0"/>
              </a:rPr>
              <a:t>index_blank_square</a:t>
            </a:r>
            <a:r>
              <a:rPr lang="en-US" sz="1600" dirty="0">
                <a:latin typeface="Consolas" panose="020B0609020204030204" pitchFamily="49" charset="0"/>
              </a:rPr>
              <a:t> == 1: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    # ??</a:t>
            </a:r>
          </a:p>
        </p:txBody>
      </p:sp>
    </p:spTree>
    <p:extLst>
      <p:ext uri="{BB962C8B-B14F-4D97-AF65-F5344CB8AC3E}">
        <p14:creationId xmlns:p14="http://schemas.microsoft.com/office/powerpoint/2010/main" val="35452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State space of the sliding tile puzzle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/>
              <a:t>What are the valid actions in a given state?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2209800"/>
            <a:ext cx="73661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latin typeface="Consolas" panose="020B0609020204030204" pitchFamily="49" charset="0"/>
              </a:rPr>
              <a:t>#Return the actions that can be executed in the given state.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 actions(self, state):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latin typeface="Consolas" panose="020B0609020204030204" pitchFamily="49" charset="0"/>
              </a:rPr>
              <a:t>possible_actions</a:t>
            </a:r>
            <a:r>
              <a:rPr lang="en-US" sz="1600" dirty="0">
                <a:latin typeface="Consolas" panose="020B0609020204030204" pitchFamily="49" charset="0"/>
              </a:rPr>
              <a:t> = ['UP', 'DOWN', 'LEFT', 'RIGHT']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latin typeface="Consolas" panose="020B0609020204030204" pitchFamily="49" charset="0"/>
              </a:rPr>
              <a:t>index_blank_square</a:t>
            </a:r>
            <a:r>
              <a:rPr lang="en-US" sz="1600" dirty="0"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latin typeface="Consolas" panose="020B0609020204030204" pitchFamily="49" charset="0"/>
              </a:rPr>
              <a:t>self.find_blank_square</a:t>
            </a:r>
            <a:r>
              <a:rPr lang="en-US" sz="1600" dirty="0">
                <a:latin typeface="Consolas" panose="020B0609020204030204" pitchFamily="49" charset="0"/>
              </a:rPr>
              <a:t>(state)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      if </a:t>
            </a:r>
            <a:r>
              <a:rPr lang="en-US" sz="1600" dirty="0" err="1">
                <a:latin typeface="Consolas" panose="020B0609020204030204" pitchFamily="49" charset="0"/>
              </a:rPr>
              <a:t>index_blank_square</a:t>
            </a:r>
            <a:r>
              <a:rPr lang="en-US" sz="1600" dirty="0">
                <a:latin typeface="Consolas" panose="020B0609020204030204" pitchFamily="49" charset="0"/>
              </a:rPr>
              <a:t> % 3 == 0: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latin typeface="Consolas" panose="020B0609020204030204" pitchFamily="49" charset="0"/>
              </a:rPr>
              <a:t>possible_actions.remove</a:t>
            </a:r>
            <a:r>
              <a:rPr lang="en-US" sz="1600" dirty="0">
                <a:latin typeface="Consolas" panose="020B0609020204030204" pitchFamily="49" charset="0"/>
              </a:rPr>
              <a:t>('LEFT')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    if </a:t>
            </a:r>
            <a:r>
              <a:rPr lang="en-US" sz="1600" dirty="0" err="1">
                <a:latin typeface="Consolas" panose="020B0609020204030204" pitchFamily="49" charset="0"/>
              </a:rPr>
              <a:t>index_blank_square</a:t>
            </a:r>
            <a:r>
              <a:rPr lang="en-US" sz="1600" dirty="0">
                <a:latin typeface="Consolas" panose="020B0609020204030204" pitchFamily="49" charset="0"/>
              </a:rPr>
              <a:t> &lt; 3: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latin typeface="Consolas" panose="020B0609020204030204" pitchFamily="49" charset="0"/>
              </a:rPr>
              <a:t>possible_actions.remove</a:t>
            </a:r>
            <a:r>
              <a:rPr lang="en-US" sz="1600" dirty="0">
                <a:latin typeface="Consolas" panose="020B0609020204030204" pitchFamily="49" charset="0"/>
              </a:rPr>
              <a:t>('UP')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    if </a:t>
            </a:r>
            <a:r>
              <a:rPr lang="en-US" sz="1600" dirty="0" err="1">
                <a:latin typeface="Consolas" panose="020B0609020204030204" pitchFamily="49" charset="0"/>
              </a:rPr>
              <a:t>index_blank_square</a:t>
            </a:r>
            <a:r>
              <a:rPr lang="en-US" sz="1600" dirty="0">
                <a:latin typeface="Consolas" panose="020B0609020204030204" pitchFamily="49" charset="0"/>
              </a:rPr>
              <a:t> % 3 == 2: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latin typeface="Consolas" panose="020B0609020204030204" pitchFamily="49" charset="0"/>
              </a:rPr>
              <a:t>possible_actions.remove</a:t>
            </a:r>
            <a:r>
              <a:rPr lang="en-US" sz="1600" dirty="0">
                <a:latin typeface="Consolas" panose="020B0609020204030204" pitchFamily="49" charset="0"/>
              </a:rPr>
              <a:t>('RIGHT')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    if </a:t>
            </a:r>
            <a:r>
              <a:rPr lang="en-US" sz="1600" dirty="0" err="1">
                <a:latin typeface="Consolas" panose="020B0609020204030204" pitchFamily="49" charset="0"/>
              </a:rPr>
              <a:t>index_blank_square</a:t>
            </a:r>
            <a:r>
              <a:rPr lang="en-US" sz="1600" dirty="0">
                <a:latin typeface="Consolas" panose="020B0609020204030204" pitchFamily="49" charset="0"/>
              </a:rPr>
              <a:t> &gt; 5: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latin typeface="Consolas" panose="020B0609020204030204" pitchFamily="49" charset="0"/>
              </a:rPr>
              <a:t>possible_actions.remove</a:t>
            </a:r>
            <a:r>
              <a:rPr lang="en-US" sz="1600" dirty="0">
                <a:latin typeface="Consolas" panose="020B0609020204030204" pitchFamily="49" charset="0"/>
              </a:rPr>
              <a:t>('DOWN')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      return </a:t>
            </a:r>
            <a:r>
              <a:rPr lang="en-US" sz="1600" dirty="0" err="1">
                <a:latin typeface="Consolas" panose="020B0609020204030204" pitchFamily="49" charset="0"/>
              </a:rPr>
              <a:t>possible_actions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29036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1069</Words>
  <Application>Microsoft Macintosh PowerPoint</Application>
  <PresentationFormat>On-screen Show (4:3)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Times New Roman</vt:lpstr>
      <vt:lpstr>1_Office Theme</vt:lpstr>
      <vt:lpstr>CPSC 481 Artificial Intelligence</vt:lpstr>
      <vt:lpstr>What we will cover today</vt:lpstr>
      <vt:lpstr>Sliding tile puzzle</vt:lpstr>
      <vt:lpstr>State space of the sliding tile puzzle</vt:lpstr>
      <vt:lpstr>State space of the sliding tile puzzle</vt:lpstr>
      <vt:lpstr>State space of the sliding tile puzzle</vt:lpstr>
      <vt:lpstr>PowerPoint Presentation</vt:lpstr>
      <vt:lpstr>State space of the sliding tile puzzle</vt:lpstr>
      <vt:lpstr>State space of the sliding tile puzzle</vt:lpstr>
      <vt:lpstr>class Problem</vt:lpstr>
      <vt:lpstr>class Node</vt:lpstr>
      <vt:lpstr>Class work</vt:lpstr>
      <vt:lpstr>Create &amp; execute “mytest.py”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2022-09-08T17:33:37Z</dcterms:modified>
</cp:coreProperties>
</file>