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1"/>
    <p:sldMasterId id="2147483731" r:id="rId2"/>
  </p:sldMasterIdLst>
  <p:notesMasterIdLst>
    <p:notesMasterId r:id="rId44"/>
  </p:notesMasterIdLst>
  <p:sldIdLst>
    <p:sldId id="333" r:id="rId3"/>
    <p:sldId id="334" r:id="rId4"/>
    <p:sldId id="958" r:id="rId5"/>
    <p:sldId id="960" r:id="rId6"/>
    <p:sldId id="959" r:id="rId7"/>
    <p:sldId id="961" r:id="rId8"/>
    <p:sldId id="976" r:id="rId9"/>
    <p:sldId id="979" r:id="rId10"/>
    <p:sldId id="992" r:id="rId11"/>
    <p:sldId id="986" r:id="rId12"/>
    <p:sldId id="978" r:id="rId13"/>
    <p:sldId id="963" r:id="rId14"/>
    <p:sldId id="964" r:id="rId15"/>
    <p:sldId id="965" r:id="rId16"/>
    <p:sldId id="966" r:id="rId17"/>
    <p:sldId id="977" r:id="rId18"/>
    <p:sldId id="980" r:id="rId19"/>
    <p:sldId id="968" r:id="rId20"/>
    <p:sldId id="969" r:id="rId21"/>
    <p:sldId id="972" r:id="rId22"/>
    <p:sldId id="971" r:id="rId23"/>
    <p:sldId id="996" r:id="rId24"/>
    <p:sldId id="973" r:id="rId25"/>
    <p:sldId id="991" r:id="rId26"/>
    <p:sldId id="995" r:id="rId27"/>
    <p:sldId id="993" r:id="rId28"/>
    <p:sldId id="994" r:id="rId29"/>
    <p:sldId id="974" r:id="rId30"/>
    <p:sldId id="981" r:id="rId31"/>
    <p:sldId id="944" r:id="rId32"/>
    <p:sldId id="946" r:id="rId33"/>
    <p:sldId id="983" r:id="rId34"/>
    <p:sldId id="982" r:id="rId35"/>
    <p:sldId id="987" r:id="rId36"/>
    <p:sldId id="988" r:id="rId37"/>
    <p:sldId id="989" r:id="rId38"/>
    <p:sldId id="985" r:id="rId39"/>
    <p:sldId id="997" r:id="rId40"/>
    <p:sldId id="950" r:id="rId41"/>
    <p:sldId id="957" r:id="rId42"/>
    <p:sldId id="710" r:id="rId43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0" autoAdjust="0"/>
    <p:restoredTop sz="84937" autoAdjust="0"/>
  </p:normalViewPr>
  <p:slideViewPr>
    <p:cSldViewPr>
      <p:cViewPr varScale="1">
        <p:scale>
          <a:sx n="92" d="100"/>
          <a:sy n="92" d="100"/>
        </p:scale>
        <p:origin x="23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49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43132B69-9C71-4ECA-BDED-CC34D4C803B7}" type="datetimeFigureOut">
              <a:rPr lang="en-US"/>
              <a:pPr>
                <a:defRPr/>
              </a:pPr>
              <a:t>10/20/22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D0D88-AB5B-4A17-8D99-82907F637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1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A4D9F-7AC5-42F4-AC57-8FDFE9436C6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8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*Reproduction: DNA replication or mutation,</a:t>
            </a:r>
            <a:r>
              <a:rPr lang="en-US" baseline="0" dirty="0"/>
              <a:t> asexual reproduction during </a:t>
            </a:r>
            <a:r>
              <a:rPr lang="en-US" dirty="0"/>
              <a:t>cell division</a:t>
            </a:r>
            <a:r>
              <a:rPr lang="en-US" baseline="0" dirty="0"/>
              <a:t> or crossover as a result of sexual recombination. DNA recombination. </a:t>
            </a:r>
          </a:p>
          <a:p>
            <a:r>
              <a:rPr lang="en-US" baseline="0" dirty="0"/>
              <a:t>Mutation reasons: environment, climate, pollution, disease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FA4D9F-7AC5-42F4-AC57-8FDFE9436C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974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FA4D9F-7AC5-42F4-AC57-8FDFE9436C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974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D0D88-AB5B-4A17-8D99-82907F637556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0698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FA4D9F-7AC5-42F4-AC57-8FDFE9436C6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943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A4D9F-7AC5-42F4-AC57-8FDFE9436C6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6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A4D9F-7AC5-42F4-AC57-8FDFE9436C6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87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*</a:t>
            </a:r>
            <a:r>
              <a:rPr lang="en-US" baseline="0" dirty="0"/>
              <a:t>These are mathematical optimization problems--annealing schedule, p = e</a:t>
            </a:r>
            <a:r>
              <a:rPr lang="en-US" baseline="30000" dirty="0"/>
              <a:t>-</a:t>
            </a:r>
            <a:r>
              <a:rPr lang="en-US" baseline="30000" dirty="0">
                <a:sym typeface="Symbol"/>
              </a:rPr>
              <a:t></a:t>
            </a:r>
            <a:r>
              <a:rPr lang="en-US" baseline="30000" dirty="0"/>
              <a:t>E/T</a:t>
            </a:r>
          </a:p>
          <a:p>
            <a:r>
              <a:rPr lang="en-US" baseline="0" dirty="0"/>
              <a:t>*Each step of the SA algorithm replaces the current solution by a random "nearby" solution, chosen with a probability that depends both on the difference between the corresponding function values and also on a global parameter T (called the temperature), that is gradually decreased during the process. The dependency is such that the current solution changes almost randomly when T is large, but increasingly "downhill" as T goes to zero. The allowance for "uphill" moves saves the method from becoming stuck at local optima—which are the bane of greedier methods.</a:t>
            </a:r>
          </a:p>
          <a:p>
            <a:r>
              <a:rPr lang="en-US" baseline="0" dirty="0"/>
              <a:t>+Guarantee? NO (since nondeterministic)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A4D9F-7AC5-42F4-AC57-8FDFE9436C6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5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</a:t>
            </a:r>
            <a:r>
              <a:rPr lang="en-US" baseline="0" dirty="0"/>
              <a:t> walk, b</a:t>
            </a:r>
            <a:r>
              <a:rPr lang="en-US" dirty="0"/>
              <a:t>reak chemical bonds and release force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A4D9F-7AC5-42F4-AC57-8FDFE9436C6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41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next is better, choose next</a:t>
            </a:r>
          </a:p>
          <a:p>
            <a:r>
              <a:rPr lang="en-US" dirty="0"/>
              <a:t>If next is not</a:t>
            </a:r>
            <a:r>
              <a:rPr lang="en-US" baseline="0" dirty="0"/>
              <a:t> better, choose next with p</a:t>
            </a:r>
          </a:p>
          <a:p>
            <a:r>
              <a:rPr lang="en-US" baseline="0" dirty="0"/>
              <a:t>T decreases, so </a:t>
            </a:r>
            <a:r>
              <a:rPr lang="en-US" baseline="0"/>
              <a:t>probability increases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A4D9F-7AC5-42F4-AC57-8FDFE9436C6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37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A4D9F-7AC5-42F4-AC57-8FDFE9436C6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56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/>
              <a:t>: delta 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A4D9F-7AC5-42F4-AC57-8FDFE9436C6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1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A4D9F-7AC5-42F4-AC57-8FDFE9436C6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0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969599-B8A2-42AD-9F29-B44667E0D18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4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EB5FB0-247E-41F9-AD87-1041688E9A8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3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853D80-2348-4BF9-8718-8C6A7E1A588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58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AACD65-5B8C-4EFC-95A4-3CDADBE66BB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96950-646D-4C61-ACE5-9A561975C4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941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46B28-B970-42BC-A10B-B37BB494A9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006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46AA9-6681-4D83-858B-B56504F6A5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973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B91DD-A4FB-4938-95D1-5805993407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7938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A3870-FB5F-429C-8984-EBA2F36CB6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351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66539-31B9-4105-A6EA-5D5C1EF89A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037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33732-A555-4403-A201-326CFA396F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323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F5ABB-B206-4AA3-B6C7-B866CE29D9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1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E817DE-4078-426E-8023-E58F7BCC94A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00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4B1C0-5C39-4D76-99AA-9D4480EDC0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788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7C748-6831-434B-ADA0-322F5A0430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031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D958B-BDB8-4C4E-BC6C-CFA323FF46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906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A9A3E-9651-472B-B5BD-C23FAB8FC6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04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48DB39-9739-41D9-9A51-65F7915A600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23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25004-FA77-47E3-85C0-5B6542999D9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06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DE0C64-D267-4B20-BB48-C0CDB2F43CE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94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C0ABD-B1B2-4B74-85E6-DDA35015872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00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3B81-7573-4E26-A52A-566EBCC79C8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26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BD114D-8AF6-4C16-9D37-38B8F7A7266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43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8D5359-C19D-4270-B2D7-8642F5C1B16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85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AF4E2B-2192-4B67-91D2-F4302F18905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10/20/22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84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249B2A4F-7E40-4CD5-8A61-1DD035003A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321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CPSC 481</a:t>
            </a:r>
            <a:br>
              <a:rPr lang="en-US" dirty="0"/>
            </a:br>
            <a:r>
              <a:rPr lang="en-US" dirty="0"/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Mr. </a:t>
            </a:r>
            <a:r>
              <a:rPr lang="en-US" dirty="0" err="1"/>
              <a:t>Ayush</a:t>
            </a:r>
            <a:r>
              <a:rPr lang="en-US" dirty="0"/>
              <a:t> Bhardwaj</a:t>
            </a:r>
          </a:p>
          <a:p>
            <a:r>
              <a:rPr lang="en-US" dirty="0" err="1"/>
              <a:t>abhardwaj@fullerton.edu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7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5" y="1428029"/>
            <a:ext cx="5691731" cy="4525963"/>
          </a:xfrm>
        </p:spPr>
        <p:txBody>
          <a:bodyPr>
            <a:normAutofit/>
          </a:bodyPr>
          <a:lstStyle/>
          <a:p>
            <a:r>
              <a:rPr lang="en-US" sz="2800" dirty="0"/>
              <a:t>Represent this board as an 8-tuple</a:t>
            </a:r>
          </a:p>
          <a:p>
            <a:r>
              <a:rPr lang="en-US" sz="2800" dirty="0"/>
              <a:t>Calculate the objective function</a:t>
            </a:r>
          </a:p>
          <a:p>
            <a:pPr lvl="1"/>
            <a:r>
              <a:rPr lang="en-US" sz="2400" dirty="0"/>
              <a:t>number of attacking pairs</a:t>
            </a:r>
          </a:p>
          <a:p>
            <a:r>
              <a:rPr lang="en-US" sz="2800" dirty="0"/>
              <a:t>Generate a few successor states</a:t>
            </a:r>
          </a:p>
          <a:p>
            <a:pPr lvl="1"/>
            <a:r>
              <a:rPr lang="en-US" sz="2400" dirty="0"/>
              <a:t>List the 8-tuples</a:t>
            </a:r>
          </a:p>
          <a:p>
            <a:r>
              <a:rPr lang="en-US" sz="2800" dirty="0"/>
              <a:t>Calculate the objective function for a few successor states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48382" y="1676400"/>
            <a:ext cx="3167018" cy="3158836"/>
            <a:chOff x="5748382" y="1676400"/>
            <a:chExt cx="3167018" cy="3158836"/>
          </a:xfrm>
        </p:grpSpPr>
        <p:grpSp>
          <p:nvGrpSpPr>
            <p:cNvPr id="16" name="Group 15"/>
            <p:cNvGrpSpPr/>
            <p:nvPr/>
          </p:nvGrpSpPr>
          <p:grpSpPr>
            <a:xfrm>
              <a:off x="6019800" y="1676400"/>
              <a:ext cx="2861830" cy="2861830"/>
              <a:chOff x="2209800" y="3083695"/>
              <a:chExt cx="2861830" cy="2861830"/>
            </a:xfrm>
          </p:grpSpPr>
          <p:pic>
            <p:nvPicPr>
              <p:cNvPr id="7" name="Picture 6" descr="Empty chessboard" title="Empty chessboard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54" t="3333" r="9854" b="7778"/>
              <a:stretch/>
            </p:blipFill>
            <p:spPr>
              <a:xfrm>
                <a:off x="2209800" y="3083695"/>
                <a:ext cx="2861830" cy="286183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70" t="38114" r="26367" b="50442"/>
              <a:stretch/>
            </p:blipFill>
            <p:spPr>
              <a:xfrm>
                <a:off x="2286000" y="4876800"/>
                <a:ext cx="281353" cy="304799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70" t="38114" r="26367" b="50442"/>
              <a:stretch/>
            </p:blipFill>
            <p:spPr>
              <a:xfrm>
                <a:off x="3300047" y="4191001"/>
                <a:ext cx="281353" cy="30479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70" t="38114" r="26367" b="50442"/>
              <a:stretch/>
            </p:blipFill>
            <p:spPr>
              <a:xfrm>
                <a:off x="4007785" y="4495800"/>
                <a:ext cx="281353" cy="304799"/>
              </a:xfrm>
              <a:prstGeom prst="rect">
                <a:avLst/>
              </a:prstGeom>
            </p:spPr>
          </p:pic>
          <p:pic>
            <p:nvPicPr>
              <p:cNvPr id="11" name="Picture 10" descr="Black queen chess piece" title="Black queen chess piece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70" t="38114" r="26367" b="50442"/>
              <a:stretch/>
            </p:blipFill>
            <p:spPr>
              <a:xfrm>
                <a:off x="4385062" y="5562600"/>
                <a:ext cx="281353" cy="304799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70" t="38114" r="26367" b="50442"/>
              <a:stretch/>
            </p:blipFill>
            <p:spPr>
              <a:xfrm>
                <a:off x="4747847" y="5562600"/>
                <a:ext cx="281353" cy="304799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70" t="38114" r="26367" b="50442"/>
              <a:stretch/>
            </p:blipFill>
            <p:spPr>
              <a:xfrm>
                <a:off x="2652347" y="5218526"/>
                <a:ext cx="281353" cy="30479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70" t="38114" r="26367" b="50442"/>
              <a:stretch/>
            </p:blipFill>
            <p:spPr>
              <a:xfrm>
                <a:off x="3640715" y="5218525"/>
                <a:ext cx="281353" cy="304799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70" t="38114" r="26367" b="50442"/>
              <a:stretch/>
            </p:blipFill>
            <p:spPr>
              <a:xfrm>
                <a:off x="2969310" y="3505201"/>
                <a:ext cx="281353" cy="304799"/>
              </a:xfrm>
              <a:prstGeom prst="rect">
                <a:avLst/>
              </a:prstGeom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6099558" y="4527459"/>
              <a:ext cx="2815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n-lt"/>
                </a:rPr>
                <a:t>1       2       3      4       5       6      7      8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48382" y="1711639"/>
              <a:ext cx="404684" cy="280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400" b="1" dirty="0">
                  <a:latin typeface="+mn-lt"/>
                </a:rPr>
                <a:t>8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latin typeface="+mn-lt"/>
                </a:rPr>
                <a:t>7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latin typeface="+mn-lt"/>
                </a:rPr>
                <a:t>6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latin typeface="+mn-lt"/>
                </a:rPr>
                <a:t>5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latin typeface="+mn-lt"/>
                </a:rPr>
                <a:t>4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latin typeface="+mn-lt"/>
                </a:rPr>
                <a:t>3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latin typeface="+mn-lt"/>
                </a:rPr>
                <a:t>2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latin typeface="+mn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</p:spTree>
    <p:extLst>
      <p:ext uri="{BB962C8B-B14F-4D97-AF65-F5344CB8AC3E}">
        <p14:creationId xmlns:p14="http://schemas.microsoft.com/office/powerpoint/2010/main" val="238105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11998"/>
            <a:ext cx="7543800" cy="749299"/>
          </a:xfrm>
        </p:spPr>
        <p:txBody>
          <a:bodyPr/>
          <a:lstStyle/>
          <a:p>
            <a:r>
              <a:rPr lang="en-US" altLang="en-US" sz="4000" dirty="0"/>
              <a:t>Hill-climbing search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153400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kern="0" dirty="0"/>
              <a:t>function</a:t>
            </a:r>
            <a:r>
              <a:rPr lang="en-US" altLang="en-US" sz="1800" kern="0" dirty="0"/>
              <a:t> HILL-CLIMBING( </a:t>
            </a:r>
            <a:r>
              <a:rPr lang="en-US" altLang="en-US" sz="1800" i="1" kern="0" dirty="0"/>
              <a:t>problem</a:t>
            </a:r>
            <a:r>
              <a:rPr lang="en-US" altLang="en-US" sz="1800" kern="0" dirty="0"/>
              <a:t>) </a:t>
            </a:r>
            <a:r>
              <a:rPr lang="en-US" altLang="en-US" sz="1800" b="1" kern="0" dirty="0"/>
              <a:t>return</a:t>
            </a:r>
            <a:r>
              <a:rPr lang="en-US" altLang="en-US" sz="1800" kern="0" dirty="0"/>
              <a:t> a state that is a local maximum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kern="0" dirty="0"/>
              <a:t>	</a:t>
            </a:r>
            <a:r>
              <a:rPr lang="en-US" altLang="en-US" sz="1800" b="1" kern="0" dirty="0"/>
              <a:t>input:</a:t>
            </a:r>
            <a:r>
              <a:rPr lang="en-US" altLang="en-US" sz="1800" kern="0" dirty="0"/>
              <a:t> </a:t>
            </a:r>
            <a:r>
              <a:rPr lang="en-US" altLang="en-US" sz="1800" i="1" kern="0" dirty="0"/>
              <a:t>problem</a:t>
            </a:r>
            <a:r>
              <a:rPr lang="en-US" altLang="en-US" sz="1800" kern="0" dirty="0"/>
              <a:t>, a problem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kern="0" dirty="0"/>
              <a:t>	</a:t>
            </a:r>
            <a:r>
              <a:rPr lang="en-US" altLang="en-US" sz="1800" b="1" kern="0" dirty="0"/>
              <a:t>local variables: </a:t>
            </a:r>
            <a:r>
              <a:rPr lang="en-US" altLang="en-US" sz="1800" i="1" kern="0" dirty="0"/>
              <a:t>current</a:t>
            </a:r>
            <a:r>
              <a:rPr lang="en-US" altLang="en-US" sz="1800" b="1" kern="0" dirty="0"/>
              <a:t>, a node.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kern="0" dirty="0"/>
              <a:t>			 </a:t>
            </a:r>
            <a:r>
              <a:rPr lang="en-US" altLang="en-US" sz="1800" i="1" kern="0" dirty="0"/>
              <a:t>neighbor</a:t>
            </a:r>
            <a:r>
              <a:rPr lang="en-US" altLang="en-US" sz="1800" b="1" kern="0" dirty="0"/>
              <a:t>, a node.</a:t>
            </a:r>
            <a:endParaRPr lang="en-US" altLang="en-US" sz="1800" i="1" kern="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kern="0" dirty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i="1" kern="0" dirty="0"/>
              <a:t>	current </a:t>
            </a:r>
            <a:r>
              <a:rPr lang="en-US" altLang="en-US" sz="1800" i="1" kern="0" dirty="0">
                <a:sym typeface="Symbol" panose="05050102010706020507" pitchFamily="18" charset="2"/>
              </a:rPr>
              <a:t> </a:t>
            </a:r>
            <a:r>
              <a:rPr lang="en-US" altLang="en-US" sz="1800" kern="0" dirty="0"/>
              <a:t>MAKE-NODE(INITIAL-STATE[</a:t>
            </a:r>
            <a:r>
              <a:rPr lang="en-US" altLang="en-US" sz="1800" i="1" kern="0" dirty="0"/>
              <a:t>problem</a:t>
            </a:r>
            <a:r>
              <a:rPr lang="en-US" altLang="en-US" sz="1800" kern="0" dirty="0"/>
              <a:t>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kern="0" dirty="0"/>
              <a:t>	</a:t>
            </a:r>
            <a:r>
              <a:rPr lang="en-US" altLang="en-US" sz="1800" b="1" kern="0" dirty="0"/>
              <a:t>loop do</a:t>
            </a:r>
            <a:endParaRPr lang="en-US" altLang="en-US" sz="1800" kern="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kern="0" dirty="0"/>
              <a:t>		</a:t>
            </a:r>
            <a:r>
              <a:rPr lang="en-US" altLang="en-US" sz="1800" i="1" kern="0" dirty="0"/>
              <a:t>neighbor</a:t>
            </a:r>
            <a:r>
              <a:rPr lang="en-US" altLang="en-US" sz="1800" kern="0" dirty="0"/>
              <a:t> </a:t>
            </a:r>
            <a:r>
              <a:rPr lang="en-US" altLang="en-US" sz="1800" kern="0" dirty="0">
                <a:sym typeface="Symbol" panose="05050102010706020507" pitchFamily="18" charset="2"/>
              </a:rPr>
              <a:t> </a:t>
            </a:r>
            <a:r>
              <a:rPr lang="en-US" altLang="en-US" sz="1800" kern="0" dirty="0"/>
              <a:t>a highest valued successor of </a:t>
            </a:r>
            <a:r>
              <a:rPr lang="en-US" altLang="en-US" sz="1800" i="1" kern="0" dirty="0"/>
              <a:t>current</a:t>
            </a:r>
            <a:endParaRPr lang="en-US" altLang="en-US" sz="1800" b="1" kern="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kern="0" dirty="0"/>
              <a:t>		</a:t>
            </a:r>
            <a:r>
              <a:rPr lang="en-US" altLang="en-US" sz="1800" b="1" kern="0" dirty="0"/>
              <a:t>if</a:t>
            </a:r>
            <a:r>
              <a:rPr lang="en-US" altLang="en-US" sz="1800" kern="0" dirty="0"/>
              <a:t> VALUE</a:t>
            </a:r>
            <a:r>
              <a:rPr lang="en-US" altLang="en-US" sz="1800" i="1" kern="0" dirty="0"/>
              <a:t> </a:t>
            </a:r>
            <a:r>
              <a:rPr lang="en-US" altLang="en-US" sz="1800" kern="0" dirty="0"/>
              <a:t>[</a:t>
            </a:r>
            <a:r>
              <a:rPr lang="en-US" altLang="en-US" sz="1800" i="1" kern="0" dirty="0"/>
              <a:t>neighbor</a:t>
            </a:r>
            <a:r>
              <a:rPr lang="en-US" altLang="en-US" sz="1800" kern="0" dirty="0"/>
              <a:t>]</a:t>
            </a:r>
            <a:r>
              <a:rPr lang="en-US" altLang="en-US" sz="1800" i="1" kern="0" dirty="0"/>
              <a:t> ≤ </a:t>
            </a:r>
            <a:r>
              <a:rPr lang="en-US" altLang="en-US" sz="1800" kern="0" dirty="0"/>
              <a:t>VALUE[</a:t>
            </a:r>
            <a:r>
              <a:rPr lang="en-US" altLang="en-US" sz="1800" i="1" kern="0" dirty="0"/>
              <a:t>current</a:t>
            </a:r>
            <a:r>
              <a:rPr lang="en-US" altLang="en-US" sz="1800" kern="0" dirty="0"/>
              <a:t>] </a:t>
            </a:r>
            <a:r>
              <a:rPr lang="en-US" altLang="en-US" sz="1800" b="1" kern="0" dirty="0"/>
              <a:t>then return</a:t>
            </a:r>
            <a:r>
              <a:rPr lang="en-US" altLang="en-US" sz="1800" kern="0" dirty="0"/>
              <a:t> STATE[</a:t>
            </a:r>
            <a:r>
              <a:rPr lang="en-US" altLang="en-US" sz="1800" i="1" kern="0" dirty="0"/>
              <a:t>current</a:t>
            </a:r>
            <a:r>
              <a:rPr lang="en-US" altLang="en-US" sz="1800" kern="0" dirty="0"/>
              <a:t>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kern="0" dirty="0"/>
              <a:t>		</a:t>
            </a:r>
            <a:r>
              <a:rPr lang="en-US" altLang="en-US" sz="1800" i="1" kern="0" dirty="0"/>
              <a:t>current</a:t>
            </a:r>
            <a:r>
              <a:rPr lang="en-US" altLang="en-US" sz="1800" kern="0" dirty="0"/>
              <a:t> </a:t>
            </a:r>
            <a:r>
              <a:rPr lang="en-US" altLang="en-US" sz="1800" kern="0" dirty="0">
                <a:sym typeface="Symbol" panose="05050102010706020507" pitchFamily="18" charset="2"/>
              </a:rPr>
              <a:t> </a:t>
            </a:r>
            <a:r>
              <a:rPr lang="en-US" altLang="en-US" sz="1800" i="1" kern="0" dirty="0"/>
              <a:t>neighbor</a:t>
            </a:r>
            <a:endParaRPr lang="en-US" altLang="en-US" sz="1800" kern="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kern="0" dirty="0"/>
          </a:p>
        </p:txBody>
      </p:sp>
      <p:sp>
        <p:nvSpPr>
          <p:cNvPr id="7" name="Rectangle 6"/>
          <p:cNvSpPr/>
          <p:nvPr/>
        </p:nvSpPr>
        <p:spPr>
          <a:xfrm>
            <a:off x="381000" y="4289554"/>
            <a:ext cx="769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/>
              <a:t>Algorithm sketch</a:t>
            </a:r>
          </a:p>
          <a:p>
            <a:pPr marL="801687" lvl="1" indent="-457200">
              <a:buFont typeface="+mj-lt"/>
              <a:buAutoNum type="arabicPeriod"/>
            </a:pPr>
            <a:r>
              <a:rPr lang="en-US" dirty="0"/>
              <a:t>Expand the current state of the search.</a:t>
            </a:r>
          </a:p>
          <a:p>
            <a:pPr marL="801687" lvl="1" indent="-457200">
              <a:buFont typeface="+mj-lt"/>
              <a:buAutoNum type="arabicPeriod"/>
            </a:pPr>
            <a:r>
              <a:rPr lang="en-US" dirty="0"/>
              <a:t>Evaluate its successor states using the objective function.</a:t>
            </a:r>
          </a:p>
          <a:p>
            <a:pPr marL="801687" lvl="1" indent="-457200">
              <a:buFont typeface="+mj-lt"/>
              <a:buAutoNum type="arabicPeriod"/>
            </a:pPr>
            <a:r>
              <a:rPr lang="en-US" dirty="0"/>
              <a:t>Select the </a:t>
            </a:r>
            <a:r>
              <a:rPr lang="en-US" b="1" dirty="0"/>
              <a:t>best successor state</a:t>
            </a:r>
            <a:r>
              <a:rPr lang="en-US" dirty="0"/>
              <a:t> for further expansion.</a:t>
            </a:r>
          </a:p>
          <a:p>
            <a:pPr marL="344487" lvl="1" indent="0">
              <a:buNone/>
            </a:pPr>
            <a:r>
              <a:rPr lang="en-US" sz="1900" b="1" dirty="0">
                <a:solidFill>
                  <a:srgbClr val="0070C0"/>
                </a:solidFill>
              </a:rPr>
              <a:t>Continue</a:t>
            </a:r>
            <a:r>
              <a:rPr lang="en-US" sz="1900" dirty="0">
                <a:solidFill>
                  <a:srgbClr val="0070C0"/>
                </a:solidFill>
              </a:rPr>
              <a:t> steps 1 - 3</a:t>
            </a:r>
            <a:r>
              <a:rPr lang="en-US" sz="1900" dirty="0"/>
              <a:t> until no better state is found</a:t>
            </a:r>
          </a:p>
        </p:txBody>
      </p:sp>
    </p:spTree>
    <p:extLst>
      <p:ext uri="{BB962C8B-B14F-4D97-AF65-F5344CB8AC3E}">
        <p14:creationId xmlns:p14="http://schemas.microsoft.com/office/powerpoint/2010/main" val="242321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7924800" cy="685800"/>
          </a:xfrm>
        </p:spPr>
        <p:txBody>
          <a:bodyPr/>
          <a:lstStyle/>
          <a:p>
            <a:r>
              <a:rPr lang="en-US" altLang="en-US" sz="3200" dirty="0"/>
              <a:t>Hill-climbing search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382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Uses very little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Can often find reasonable solutions in large or infinite (continuous) state spaces.</a:t>
            </a:r>
          </a:p>
          <a:p>
            <a:r>
              <a:rPr lang="en-US" sz="2400" dirty="0"/>
              <a:t>But not optimal</a:t>
            </a:r>
          </a:p>
          <a:p>
            <a:pPr lvl="1"/>
            <a:r>
              <a:rPr lang="en-US" sz="2000" dirty="0"/>
              <a:t>Gets stuck in local maxima</a:t>
            </a:r>
          </a:p>
          <a:p>
            <a:pPr lvl="1"/>
            <a:r>
              <a:rPr lang="en-US" sz="2000" dirty="0"/>
              <a:t>Greedy local search</a:t>
            </a:r>
          </a:p>
        </p:txBody>
      </p:sp>
    </p:spTree>
    <p:extLst>
      <p:ext uri="{BB962C8B-B14F-4D97-AF65-F5344CB8AC3E}">
        <p14:creationId xmlns:p14="http://schemas.microsoft.com/office/powerpoint/2010/main" val="413366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Problems of Hill-climbing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04800" y="4783810"/>
            <a:ext cx="861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Local maxima</a:t>
            </a:r>
          </a:p>
          <a:p>
            <a:r>
              <a:rPr lang="en-US" sz="1600" dirty="0"/>
              <a:t>gets stuck when it reaches a state that has no neighboring states that are better.</a:t>
            </a:r>
          </a:p>
          <a:p>
            <a:r>
              <a:rPr lang="en-US" sz="1400" b="1" dirty="0"/>
              <a:t>Shoulder</a:t>
            </a:r>
          </a:p>
          <a:p>
            <a:r>
              <a:rPr lang="en-US" sz="1600" dirty="0"/>
              <a:t>all direct successors are not better; but a close neighbor is</a:t>
            </a:r>
          </a:p>
          <a:p>
            <a:r>
              <a:rPr lang="en-US" sz="1400" b="1" dirty="0"/>
              <a:t>Plateau</a:t>
            </a:r>
          </a:p>
          <a:p>
            <a:r>
              <a:rPr lang="en-US" sz="1600" dirty="0"/>
              <a:t>All neighboring states are not better; how far away should I keep looking for a better state?</a:t>
            </a:r>
          </a:p>
        </p:txBody>
      </p:sp>
      <p:pic>
        <p:nvPicPr>
          <p:cNvPr id="7" name="Picture 3" descr="“State space landscape” for search for maximum. A plot with states along x-axis and objective function values along y-axis" title="State space landsca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272629"/>
            <a:ext cx="7166264" cy="351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3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762"/>
            <a:ext cx="7543800" cy="731838"/>
          </a:xfrm>
        </p:spPr>
        <p:txBody>
          <a:bodyPr/>
          <a:lstStyle/>
          <a:p>
            <a:r>
              <a:rPr lang="en-US" sz="3200" dirty="0"/>
              <a:t>Variations of Hill-climbing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91600" cy="4756150"/>
          </a:xfrm>
        </p:spPr>
        <p:txBody>
          <a:bodyPr>
            <a:noAutofit/>
          </a:bodyPr>
          <a:lstStyle/>
          <a:p>
            <a:r>
              <a:rPr lang="en-US" sz="2000" b="1" dirty="0"/>
              <a:t>Steepest ascent</a:t>
            </a:r>
          </a:p>
          <a:p>
            <a:pPr lvl="1"/>
            <a:r>
              <a:rPr lang="en-US" sz="1800" dirty="0"/>
              <a:t>Version seen previously</a:t>
            </a:r>
          </a:p>
          <a:p>
            <a:r>
              <a:rPr lang="en-US" sz="2000" b="1" dirty="0"/>
              <a:t>Stochastic hill-climbing</a:t>
            </a:r>
          </a:p>
          <a:p>
            <a:pPr lvl="1"/>
            <a:r>
              <a:rPr lang="en-US" sz="1800" dirty="0"/>
              <a:t>Of </a:t>
            </a:r>
            <a:r>
              <a:rPr lang="en-US" sz="1800" dirty="0">
                <a:solidFill>
                  <a:srgbClr val="C00000"/>
                </a:solidFill>
              </a:rPr>
              <a:t>all better </a:t>
            </a:r>
            <a:r>
              <a:rPr lang="en-US" sz="1800" dirty="0"/>
              <a:t>successors, choose one </a:t>
            </a:r>
            <a:r>
              <a:rPr lang="en-US" sz="1800" dirty="0">
                <a:solidFill>
                  <a:srgbClr val="C00000"/>
                </a:solidFill>
              </a:rPr>
              <a:t>randomly</a:t>
            </a:r>
          </a:p>
          <a:p>
            <a:pPr lvl="1"/>
            <a:r>
              <a:rPr lang="en-US" sz="1800" dirty="0"/>
              <a:t>Intentionally not always choosing the best</a:t>
            </a:r>
          </a:p>
          <a:p>
            <a:pPr lvl="1"/>
            <a:r>
              <a:rPr lang="en-US" sz="1800" dirty="0"/>
              <a:t>Slower but finds better solutions in some cases</a:t>
            </a:r>
          </a:p>
          <a:p>
            <a:r>
              <a:rPr lang="en-US" sz="2000" b="1" dirty="0"/>
              <a:t>First-choice hill-climbing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Randomly</a:t>
            </a:r>
            <a:r>
              <a:rPr lang="en-US" sz="1800" dirty="0"/>
              <a:t> choose </a:t>
            </a:r>
            <a:r>
              <a:rPr lang="en-US" sz="1800" dirty="0">
                <a:solidFill>
                  <a:srgbClr val="C00000"/>
                </a:solidFill>
              </a:rPr>
              <a:t>first better successor</a:t>
            </a:r>
          </a:p>
          <a:p>
            <a:pPr lvl="1"/>
            <a:r>
              <a:rPr lang="en-US" sz="1800" dirty="0"/>
              <a:t>Suitable when there are thousands of successor states</a:t>
            </a:r>
          </a:p>
          <a:p>
            <a:r>
              <a:rPr lang="en-US" sz="2000" b="1" dirty="0"/>
              <a:t>Random-restart hill climbing</a:t>
            </a:r>
          </a:p>
          <a:p>
            <a:pPr lvl="1"/>
            <a:r>
              <a:rPr lang="en-US" sz="1800" dirty="0"/>
              <a:t>If you get stuck, start over from a random state (but note the best state seen so far)</a:t>
            </a:r>
          </a:p>
          <a:p>
            <a:r>
              <a:rPr lang="en-US" sz="2000" b="1" dirty="0"/>
              <a:t>Beam search</a:t>
            </a:r>
          </a:p>
          <a:p>
            <a:pPr lvl="1"/>
            <a:r>
              <a:rPr lang="en-US" sz="1600" dirty="0"/>
              <a:t>Maintain a pool of </a:t>
            </a:r>
            <a:r>
              <a:rPr lang="en-US" sz="1600" i="1" dirty="0"/>
              <a:t>k</a:t>
            </a:r>
            <a:r>
              <a:rPr lang="en-US" sz="1600" dirty="0"/>
              <a:t> current states – the “beam”</a:t>
            </a:r>
          </a:p>
          <a:p>
            <a:pPr lvl="1"/>
            <a:r>
              <a:rPr lang="en-US" sz="1600" dirty="0"/>
              <a:t>Generate </a:t>
            </a:r>
            <a:r>
              <a:rPr lang="en-US" sz="1600" dirty="0">
                <a:solidFill>
                  <a:srgbClr val="C00000"/>
                </a:solidFill>
              </a:rPr>
              <a:t>all successors </a:t>
            </a:r>
            <a:r>
              <a:rPr lang="en-US" sz="1600" dirty="0"/>
              <a:t>of the </a:t>
            </a:r>
            <a:r>
              <a:rPr lang="en-US" sz="1600" i="1" dirty="0"/>
              <a:t>k</a:t>
            </a:r>
            <a:r>
              <a:rPr lang="en-US" sz="1600" dirty="0"/>
              <a:t> current states; </a:t>
            </a:r>
            <a:r>
              <a:rPr lang="en-US" sz="1600" dirty="0">
                <a:solidFill>
                  <a:srgbClr val="C00000"/>
                </a:solidFill>
              </a:rPr>
              <a:t>keep only the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best </a:t>
            </a:r>
            <a:r>
              <a:rPr lang="en-US" sz="1600" i="1" dirty="0">
                <a:solidFill>
                  <a:srgbClr val="C00000"/>
                </a:solidFill>
              </a:rPr>
              <a:t>k successors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for the new beam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9263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</p:spTree>
    <p:extLst>
      <p:ext uri="{BB962C8B-B14F-4D97-AF65-F5344CB8AC3E}">
        <p14:creationId xmlns:p14="http://schemas.microsoft.com/office/powerpoint/2010/main" val="332543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(SA)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hill-climbing algorithm that </a:t>
            </a:r>
            <a:r>
              <a:rPr lang="en-US" i="1" dirty="0">
                <a:solidFill>
                  <a:srgbClr val="C00000"/>
                </a:solidFill>
              </a:rPr>
              <a:t>never</a:t>
            </a:r>
            <a:r>
              <a:rPr lang="en-US" dirty="0"/>
              <a:t> goes downhill will get stuck in local maxima</a:t>
            </a:r>
          </a:p>
          <a:p>
            <a:r>
              <a:rPr lang="en-US" dirty="0"/>
              <a:t>Better to do a random walk!</a:t>
            </a:r>
          </a:p>
          <a:p>
            <a:pPr lvl="1"/>
            <a:r>
              <a:rPr lang="en-US" dirty="0"/>
              <a:t>Will </a:t>
            </a:r>
            <a:r>
              <a:rPr lang="en-US" i="1" dirty="0">
                <a:solidFill>
                  <a:srgbClr val="C00000"/>
                </a:solidFill>
              </a:rPr>
              <a:t>eventually</a:t>
            </a:r>
            <a:r>
              <a:rPr lang="en-US" dirty="0"/>
              <a:t> find the global maximum</a:t>
            </a:r>
          </a:p>
          <a:p>
            <a:r>
              <a:rPr lang="en-US" dirty="0"/>
              <a:t>Can we combine the two?</a:t>
            </a:r>
          </a:p>
          <a:p>
            <a:pPr lvl="1"/>
            <a:r>
              <a:rPr lang="en-US" dirty="0"/>
              <a:t>Make some downhill moves</a:t>
            </a:r>
          </a:p>
          <a:p>
            <a:pPr lvl="1"/>
            <a:r>
              <a:rPr lang="en-US" dirty="0"/>
              <a:t>But not completely randomly</a:t>
            </a:r>
          </a:p>
        </p:txBody>
      </p:sp>
    </p:spTree>
    <p:extLst>
      <p:ext uri="{BB962C8B-B14F-4D97-AF65-F5344CB8AC3E}">
        <p14:creationId xmlns:p14="http://schemas.microsoft.com/office/powerpoint/2010/main" val="3136767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5562600" cy="914400"/>
          </a:xfrm>
        </p:spPr>
        <p:txBody>
          <a:bodyPr/>
          <a:lstStyle/>
          <a:p>
            <a:r>
              <a:rPr lang="en-US" sz="3200" dirty="0"/>
              <a:t>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r>
              <a:rPr lang="en-US" sz="2000" dirty="0"/>
              <a:t>In</a:t>
            </a:r>
            <a:r>
              <a:rPr lang="en-US" sz="2000" b="1" dirty="0"/>
              <a:t> metallurgy</a:t>
            </a:r>
            <a:r>
              <a:rPr lang="en-US" sz="2000" dirty="0"/>
              <a:t>, a technique of heating and slowly cooling metals/glass to reduce their defects and make them easier to machine</a:t>
            </a:r>
          </a:p>
        </p:txBody>
      </p:sp>
      <p:pic>
        <p:nvPicPr>
          <p:cNvPr id="5" name="Picture 4" descr="Photo of annealing metal in a furnace" title="Photo of annealing metal in a furna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16" y="3072063"/>
            <a:ext cx="3401568" cy="2362200"/>
          </a:xfrm>
          <a:prstGeom prst="rect">
            <a:avLst/>
          </a:prstGeom>
        </p:spPr>
      </p:pic>
      <p:pic>
        <p:nvPicPr>
          <p:cNvPr id="4" name="Picture 3" descr="Decreasing temperature over time" title="Decreasing temperature over tim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6670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86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Physical Interpretation of Simulated Annealing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simulated annealing:</a:t>
            </a:r>
          </a:p>
          <a:p>
            <a:pPr lvl="1">
              <a:defRPr/>
            </a:pPr>
            <a:r>
              <a:rPr lang="en-US" dirty="0"/>
              <a:t>free variables are like molecules</a:t>
            </a:r>
          </a:p>
          <a:p>
            <a:pPr lvl="1">
              <a:defRPr/>
            </a:pPr>
            <a:r>
              <a:rPr lang="en-US" dirty="0"/>
              <a:t>seek “low energy” (high quality) configuration</a:t>
            </a:r>
          </a:p>
          <a:p>
            <a:pPr lvl="2">
              <a:defRPr/>
            </a:pPr>
            <a:r>
              <a:rPr lang="en-US" dirty="0"/>
              <a:t>Note: minimization but equally applies to maximization</a:t>
            </a:r>
          </a:p>
          <a:p>
            <a:pPr lvl="1">
              <a:defRPr/>
            </a:pPr>
            <a:r>
              <a:rPr lang="en-US" dirty="0"/>
              <a:t>get this by slowly reducing temperature T, which controls how randomly particles move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we will cover today</a:t>
            </a:r>
          </a:p>
        </p:txBody>
      </p:sp>
      <p:sp>
        <p:nvSpPr>
          <p:cNvPr id="25609" name="Rectangle 9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Optimization problems and Local search algorithms</a:t>
            </a:r>
          </a:p>
          <a:p>
            <a:pPr lvl="1">
              <a:defRPr/>
            </a:pPr>
            <a:r>
              <a:rPr lang="en-US" dirty="0"/>
              <a:t>Hill climbing search</a:t>
            </a:r>
          </a:p>
          <a:p>
            <a:pPr lvl="1">
              <a:defRPr/>
            </a:pPr>
            <a:r>
              <a:rPr lang="en-US" dirty="0"/>
              <a:t>Simulated annealing</a:t>
            </a:r>
          </a:p>
          <a:p>
            <a:pPr lvl="1">
              <a:defRPr/>
            </a:pPr>
            <a:r>
              <a:rPr lang="en-US" dirty="0"/>
              <a:t>Genetic algorithms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80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 altLang="en-US" sz="3200" dirty="0"/>
              <a:t>Simulated Annealing</a:t>
            </a:r>
            <a:endParaRPr lang="en-US" sz="3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850900"/>
            <a:ext cx="8305800" cy="37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kern="0" dirty="0"/>
              <a:t>function</a:t>
            </a:r>
            <a:r>
              <a:rPr lang="en-US" altLang="en-US" sz="1600" kern="0" dirty="0"/>
              <a:t> SIMULATED-ANNEALING( </a:t>
            </a:r>
            <a:r>
              <a:rPr lang="en-US" altLang="en-US" sz="1600" i="1" kern="0" dirty="0"/>
              <a:t>problem, schedule</a:t>
            </a:r>
            <a:r>
              <a:rPr lang="en-US" altLang="en-US" sz="1600" kern="0" dirty="0"/>
              <a:t>) </a:t>
            </a:r>
            <a:r>
              <a:rPr lang="en-US" altLang="en-US" sz="1600" b="1" kern="0" dirty="0"/>
              <a:t>return</a:t>
            </a:r>
            <a:r>
              <a:rPr lang="en-US" altLang="en-US" sz="1600" kern="0" dirty="0"/>
              <a:t> a solution state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/>
              <a:t>	</a:t>
            </a:r>
            <a:r>
              <a:rPr lang="en-US" altLang="en-US" sz="1600" b="1" kern="0" dirty="0"/>
              <a:t>input:</a:t>
            </a:r>
            <a:r>
              <a:rPr lang="en-US" altLang="en-US" sz="1600" kern="0" dirty="0"/>
              <a:t> </a:t>
            </a:r>
            <a:r>
              <a:rPr lang="en-US" altLang="en-US" sz="1600" i="1" kern="0" dirty="0"/>
              <a:t>problem</a:t>
            </a:r>
            <a:r>
              <a:rPr lang="en-US" altLang="en-US" sz="1600" kern="0" dirty="0"/>
              <a:t>, a problem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/>
              <a:t>		</a:t>
            </a:r>
            <a:r>
              <a:rPr lang="en-US" altLang="en-US" sz="1600" i="1" kern="0" dirty="0"/>
              <a:t>schedule</a:t>
            </a:r>
            <a:r>
              <a:rPr lang="en-US" altLang="en-US" sz="1600" kern="0" dirty="0"/>
              <a:t>, a mapping from time to temperature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i="1" kern="0" dirty="0"/>
              <a:t>	</a:t>
            </a:r>
            <a:r>
              <a:rPr lang="en-US" altLang="en-US" sz="1600" b="1" kern="0" dirty="0"/>
              <a:t>local variables: </a:t>
            </a:r>
            <a:r>
              <a:rPr lang="en-US" altLang="en-US" sz="1600" i="1" kern="0" dirty="0"/>
              <a:t>current</a:t>
            </a:r>
            <a:r>
              <a:rPr lang="en-US" altLang="en-US" sz="1600" b="1" kern="0" dirty="0"/>
              <a:t>, </a:t>
            </a:r>
            <a:r>
              <a:rPr lang="en-US" altLang="en-US" sz="1600" kern="0" dirty="0"/>
              <a:t>a node.</a:t>
            </a:r>
            <a:endParaRPr lang="en-US" altLang="en-US" sz="1600" b="1" kern="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kern="0" dirty="0"/>
              <a:t>			 </a:t>
            </a:r>
            <a:r>
              <a:rPr lang="en-US" altLang="en-US" sz="1600" i="1" kern="0" dirty="0"/>
              <a:t>next</a:t>
            </a:r>
            <a:r>
              <a:rPr lang="en-US" altLang="en-US" sz="1600" b="1" kern="0" dirty="0"/>
              <a:t>, </a:t>
            </a:r>
            <a:r>
              <a:rPr lang="en-US" altLang="en-US" sz="1600" kern="0" dirty="0"/>
              <a:t>a node.</a:t>
            </a:r>
            <a:endParaRPr lang="en-US" altLang="en-US" sz="1600" b="1" kern="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kern="0" dirty="0"/>
              <a:t>			</a:t>
            </a:r>
            <a:r>
              <a:rPr lang="en-US" altLang="en-US" sz="1600" i="1" kern="0" dirty="0"/>
              <a:t>T</a:t>
            </a:r>
            <a:r>
              <a:rPr lang="en-US" altLang="en-US" sz="1600" b="1" kern="0" dirty="0"/>
              <a:t>, </a:t>
            </a:r>
            <a:r>
              <a:rPr lang="en-US" altLang="en-US" sz="1600" kern="0" dirty="0"/>
              <a:t>a “temperature” controlling the probability of downward steps</a:t>
            </a:r>
            <a:endParaRPr lang="en-US" altLang="en-US" sz="1600" i="1" kern="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i="1" kern="0" dirty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i="1" kern="0" dirty="0"/>
              <a:t>	current </a:t>
            </a:r>
            <a:r>
              <a:rPr lang="en-US" altLang="en-US" sz="1600" i="1" kern="0" dirty="0">
                <a:sym typeface="Symbol" panose="05050102010706020507" pitchFamily="18" charset="2"/>
              </a:rPr>
              <a:t> </a:t>
            </a:r>
            <a:r>
              <a:rPr lang="en-US" altLang="en-US" sz="1600" kern="0" dirty="0"/>
              <a:t>MAKE-NODE(INITIAL-STATE[</a:t>
            </a:r>
            <a:r>
              <a:rPr lang="en-US" altLang="en-US" sz="1600" i="1" kern="0" dirty="0"/>
              <a:t>problem</a:t>
            </a:r>
            <a:r>
              <a:rPr lang="en-US" altLang="en-US" sz="1600" kern="0" dirty="0"/>
              <a:t>])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/>
              <a:t>	</a:t>
            </a:r>
            <a:r>
              <a:rPr lang="en-US" altLang="en-US" sz="1600" b="1" kern="0" dirty="0"/>
              <a:t>for t </a:t>
            </a:r>
            <a:r>
              <a:rPr lang="en-US" altLang="en-US" sz="1600" b="1" kern="0" dirty="0">
                <a:sym typeface="Symbol" panose="05050102010706020507" pitchFamily="18" charset="2"/>
              </a:rPr>
              <a:t> </a:t>
            </a:r>
            <a:r>
              <a:rPr lang="en-US" altLang="en-US" sz="1600" b="1" kern="0" dirty="0"/>
              <a:t>1 to ∞ 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kern="0" dirty="0"/>
              <a:t>		</a:t>
            </a:r>
            <a:r>
              <a:rPr lang="en-US" altLang="en-US" sz="1600" i="1" kern="0" dirty="0"/>
              <a:t>T </a:t>
            </a:r>
            <a:r>
              <a:rPr lang="en-US" altLang="en-US" sz="1600" i="1" kern="0" dirty="0">
                <a:sym typeface="Symbol" panose="05050102010706020507" pitchFamily="18" charset="2"/>
              </a:rPr>
              <a:t> </a:t>
            </a:r>
            <a:r>
              <a:rPr lang="en-US" altLang="en-US" sz="1600" i="1" kern="0" dirty="0"/>
              <a:t>schedule</a:t>
            </a:r>
            <a:r>
              <a:rPr lang="en-US" altLang="en-US" sz="1600" kern="0" dirty="0"/>
              <a:t>[</a:t>
            </a:r>
            <a:r>
              <a:rPr lang="en-US" altLang="en-US" sz="1600" i="1" kern="0" dirty="0"/>
              <a:t>t</a:t>
            </a:r>
            <a:r>
              <a:rPr lang="en-US" altLang="en-US" sz="1600" kern="0" dirty="0"/>
              <a:t>] # T -= 0.01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/>
              <a:t>		</a:t>
            </a:r>
            <a:r>
              <a:rPr lang="en-US" altLang="en-US" sz="1600" b="1" kern="0" dirty="0"/>
              <a:t>if</a:t>
            </a:r>
            <a:r>
              <a:rPr lang="en-US" altLang="en-US" sz="1600" kern="0" dirty="0"/>
              <a:t> </a:t>
            </a:r>
            <a:r>
              <a:rPr lang="en-US" altLang="en-US" sz="1600" i="1" kern="0" dirty="0"/>
              <a:t>T = 0</a:t>
            </a:r>
            <a:r>
              <a:rPr lang="en-US" altLang="en-US" sz="1600" kern="0" dirty="0"/>
              <a:t> </a:t>
            </a:r>
            <a:r>
              <a:rPr lang="en-US" altLang="en-US" sz="1600" b="1" kern="0" dirty="0"/>
              <a:t>then return</a:t>
            </a:r>
            <a:r>
              <a:rPr lang="en-US" altLang="en-US" sz="1600" kern="0" dirty="0"/>
              <a:t> </a:t>
            </a:r>
            <a:r>
              <a:rPr lang="en-US" altLang="en-US" sz="1600" i="1" kern="0" dirty="0"/>
              <a:t>current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kern="0" dirty="0"/>
              <a:t>		</a:t>
            </a:r>
            <a:r>
              <a:rPr lang="en-US" altLang="en-US" sz="1600" i="1" kern="0" dirty="0"/>
              <a:t>next</a:t>
            </a:r>
            <a:r>
              <a:rPr lang="en-US" altLang="en-US" sz="1600" kern="0" dirty="0"/>
              <a:t> </a:t>
            </a:r>
            <a:r>
              <a:rPr lang="en-US" altLang="en-US" sz="1600" kern="0" dirty="0">
                <a:sym typeface="Symbol" panose="05050102010706020507" pitchFamily="18" charset="2"/>
              </a:rPr>
              <a:t> </a:t>
            </a:r>
            <a:r>
              <a:rPr lang="en-US" altLang="en-US" sz="1600" kern="0" dirty="0"/>
              <a:t>a randomly selected successor of </a:t>
            </a:r>
            <a:r>
              <a:rPr lang="en-US" altLang="en-US" sz="1600" i="1" kern="0" dirty="0"/>
              <a:t>current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i="1" kern="0" dirty="0"/>
              <a:t>		∆E</a:t>
            </a:r>
            <a:r>
              <a:rPr lang="en-US" altLang="en-US" sz="1600" kern="0" dirty="0"/>
              <a:t> </a:t>
            </a:r>
            <a:r>
              <a:rPr lang="en-US" altLang="en-US" sz="1600" kern="0" dirty="0">
                <a:sym typeface="Symbol" panose="05050102010706020507" pitchFamily="18" charset="2"/>
              </a:rPr>
              <a:t> </a:t>
            </a:r>
            <a:r>
              <a:rPr lang="en-US" altLang="en-US" sz="1600" i="1" kern="0" dirty="0"/>
              <a:t> </a:t>
            </a:r>
            <a:r>
              <a:rPr lang="en-US" altLang="en-US" sz="1600" kern="0" dirty="0"/>
              <a:t>VALUE[</a:t>
            </a:r>
            <a:r>
              <a:rPr lang="en-US" altLang="en-US" sz="1600" i="1" kern="0" dirty="0"/>
              <a:t>next</a:t>
            </a:r>
            <a:r>
              <a:rPr lang="en-US" altLang="en-US" sz="1600" kern="0" dirty="0"/>
              <a:t>] - VALUE[</a:t>
            </a:r>
            <a:r>
              <a:rPr lang="en-US" altLang="en-US" sz="1600" i="1" kern="0" dirty="0"/>
              <a:t>current</a:t>
            </a:r>
            <a:r>
              <a:rPr lang="en-US" altLang="en-US" sz="1600" kern="0" dirty="0"/>
              <a:t>]</a:t>
            </a:r>
            <a:endParaRPr lang="en-US" altLang="en-US" sz="1600" b="1" kern="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/>
              <a:t>		</a:t>
            </a:r>
            <a:r>
              <a:rPr lang="en-US" altLang="en-US" sz="1600" b="1" kern="0" dirty="0"/>
              <a:t>if</a:t>
            </a:r>
            <a:r>
              <a:rPr lang="en-US" altLang="en-US" sz="1600" kern="0" dirty="0"/>
              <a:t> </a:t>
            </a:r>
            <a:r>
              <a:rPr lang="en-US" altLang="en-US" sz="1600" i="1" kern="0" dirty="0"/>
              <a:t>∆E &gt; </a:t>
            </a:r>
            <a:r>
              <a:rPr lang="en-US" altLang="en-US" sz="1600" kern="0" dirty="0"/>
              <a:t>0 </a:t>
            </a:r>
            <a:r>
              <a:rPr lang="en-US" altLang="en-US" sz="1600" b="1" kern="0" dirty="0"/>
              <a:t>then </a:t>
            </a:r>
            <a:r>
              <a:rPr lang="en-US" altLang="en-US" sz="1600" i="1" kern="0" dirty="0"/>
              <a:t>current</a:t>
            </a:r>
            <a:r>
              <a:rPr lang="en-US" altLang="en-US" sz="1600" kern="0" dirty="0"/>
              <a:t> </a:t>
            </a:r>
            <a:r>
              <a:rPr lang="en-US" altLang="en-US" sz="1600" kern="0" dirty="0">
                <a:sym typeface="Symbol" panose="05050102010706020507" pitchFamily="18" charset="2"/>
              </a:rPr>
              <a:t> </a:t>
            </a:r>
            <a:r>
              <a:rPr lang="en-US" altLang="en-US" sz="1600" i="1" kern="0" dirty="0"/>
              <a:t>next </a:t>
            </a:r>
            <a:endParaRPr lang="en-US" altLang="en-US" sz="1600" kern="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kern="0" dirty="0"/>
              <a:t>		</a:t>
            </a:r>
            <a:r>
              <a:rPr lang="en-US" altLang="en-US" sz="1600" b="1" kern="0" dirty="0"/>
              <a:t>else</a:t>
            </a:r>
            <a:r>
              <a:rPr lang="en-US" altLang="en-US" sz="1600" kern="0" dirty="0"/>
              <a:t> </a:t>
            </a:r>
            <a:r>
              <a:rPr lang="en-US" altLang="en-US" sz="1600" i="1" kern="0" dirty="0"/>
              <a:t>current</a:t>
            </a:r>
            <a:r>
              <a:rPr lang="en-US" altLang="en-US" sz="1600" kern="0" dirty="0"/>
              <a:t> </a:t>
            </a:r>
            <a:r>
              <a:rPr lang="en-US" altLang="en-US" sz="1600" kern="0" dirty="0">
                <a:sym typeface="Symbol" panose="05050102010706020507" pitchFamily="18" charset="2"/>
              </a:rPr>
              <a:t> </a:t>
            </a:r>
            <a:r>
              <a:rPr lang="en-US" altLang="en-US" sz="1600" i="1" kern="0" dirty="0"/>
              <a:t>next </a:t>
            </a:r>
            <a:r>
              <a:rPr lang="en-US" altLang="en-US" sz="1600" kern="0" dirty="0"/>
              <a:t>only with probability </a:t>
            </a:r>
            <a:r>
              <a:rPr lang="en-US" altLang="en-US" sz="1600" i="1" kern="0" dirty="0" err="1"/>
              <a:t>e</a:t>
            </a:r>
            <a:r>
              <a:rPr lang="en-US" altLang="en-US" sz="1600" i="1" kern="0" baseline="30000" dirty="0" err="1"/>
              <a:t>∆E</a:t>
            </a:r>
            <a:r>
              <a:rPr lang="en-US" altLang="en-US" sz="1600" i="1" kern="0" baseline="30000" dirty="0"/>
              <a:t> /T</a:t>
            </a:r>
            <a:endParaRPr lang="en-US" altLang="en-US" sz="1600" kern="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kern="0" dirty="0"/>
          </a:p>
        </p:txBody>
      </p:sp>
      <p:sp>
        <p:nvSpPr>
          <p:cNvPr id="6" name="Rectangle 5"/>
          <p:cNvSpPr/>
          <p:nvPr/>
        </p:nvSpPr>
        <p:spPr>
          <a:xfrm>
            <a:off x="199373" y="5105400"/>
            <a:ext cx="89154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Algorithm sketch: </a:t>
            </a:r>
            <a:r>
              <a:rPr lang="en-US" dirty="0"/>
              <a:t>At each iteration, SA considers some neighbor, </a:t>
            </a:r>
            <a:r>
              <a:rPr lang="en-US" i="1" dirty="0">
                <a:solidFill>
                  <a:srgbClr val="FF0000"/>
                </a:solidFill>
              </a:rPr>
              <a:t>next</a:t>
            </a:r>
            <a:r>
              <a:rPr lang="en-US" dirty="0"/>
              <a:t> of the current state </a:t>
            </a:r>
            <a:r>
              <a:rPr lang="en-US" i="1" dirty="0">
                <a:solidFill>
                  <a:srgbClr val="FF0000"/>
                </a:solidFill>
              </a:rPr>
              <a:t>current</a:t>
            </a:r>
            <a:r>
              <a:rPr lang="en-US" dirty="0"/>
              <a:t>, and </a:t>
            </a:r>
            <a:r>
              <a:rPr lang="en-US" i="1" dirty="0">
                <a:solidFill>
                  <a:srgbClr val="7030A0"/>
                </a:solidFill>
              </a:rPr>
              <a:t>probabilistically</a:t>
            </a:r>
            <a:r>
              <a:rPr lang="en-US" dirty="0"/>
              <a:t> decides whether to move from </a:t>
            </a:r>
            <a:r>
              <a:rPr lang="en-US" i="1" dirty="0">
                <a:solidFill>
                  <a:srgbClr val="FF0000"/>
                </a:solidFill>
              </a:rPr>
              <a:t>next</a:t>
            </a:r>
            <a:r>
              <a:rPr lang="en-US" dirty="0"/>
              <a:t> to </a:t>
            </a:r>
            <a:r>
              <a:rPr lang="en-US" i="1" dirty="0">
                <a:solidFill>
                  <a:srgbClr val="FF0000"/>
                </a:solidFill>
              </a:rPr>
              <a:t>current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Repeat for a large number of iterations.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9058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Search using Simulated Annealing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 altLang="en-US" sz="2300" dirty="0"/>
              <a:t>Simulated Annealing = hill-climbing with </a:t>
            </a:r>
            <a:r>
              <a:rPr lang="en-US" altLang="en-US" sz="2300" b="1" dirty="0">
                <a:solidFill>
                  <a:srgbClr val="FF0000"/>
                </a:solidFill>
              </a:rPr>
              <a:t>stochastic</a:t>
            </a:r>
            <a:r>
              <a:rPr lang="en-US" altLang="en-US" sz="2300" dirty="0"/>
              <a:t> moves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Basic ideas:</a:t>
            </a:r>
          </a:p>
          <a:p>
            <a:r>
              <a:rPr lang="en-US" altLang="en-US" sz="2400" dirty="0"/>
              <a:t>like hill-climbing but instead of picking the best move, pick one </a:t>
            </a:r>
            <a:r>
              <a:rPr lang="en-US" altLang="en-US" sz="2400" b="1" dirty="0">
                <a:solidFill>
                  <a:srgbClr val="FF0000"/>
                </a:solidFill>
              </a:rPr>
              <a:t>randomly </a:t>
            </a:r>
          </a:p>
          <a:p>
            <a:r>
              <a:rPr lang="en-US" sz="2400" dirty="0">
                <a:sym typeface="Symbol"/>
              </a:rPr>
              <a:t> = </a:t>
            </a:r>
            <a:r>
              <a:rPr lang="en-US" altLang="en-US" sz="2400" dirty="0"/>
              <a:t>change in objective function value</a:t>
            </a:r>
            <a:endParaRPr lang="en-US" altLang="en-US" sz="2400" dirty="0">
              <a:latin typeface="Symbol" panose="05050102010706020507" pitchFamily="18" charset="2"/>
            </a:endParaRPr>
          </a:p>
          <a:p>
            <a:r>
              <a:rPr lang="en-US" altLang="en-US" sz="2400" dirty="0"/>
              <a:t>if </a:t>
            </a:r>
            <a:r>
              <a:rPr lang="en-US" sz="2400" dirty="0">
                <a:sym typeface="Symbol"/>
              </a:rPr>
              <a:t></a:t>
            </a:r>
            <a:r>
              <a:rPr lang="en-US" altLang="en-US" sz="2400" dirty="0"/>
              <a:t> is positive, then move to that state</a:t>
            </a:r>
          </a:p>
          <a:p>
            <a:r>
              <a:rPr lang="en-US" altLang="en-US" sz="2400" dirty="0"/>
              <a:t>Otherwise: </a:t>
            </a:r>
          </a:p>
          <a:p>
            <a:pPr lvl="1"/>
            <a:r>
              <a:rPr lang="en-US" altLang="en-US" sz="2200" dirty="0"/>
              <a:t>move to this state with </a:t>
            </a:r>
            <a:r>
              <a:rPr lang="en-US" altLang="en-US" sz="2200" b="1" dirty="0">
                <a:solidFill>
                  <a:srgbClr val="FF0000"/>
                </a:solidFill>
              </a:rPr>
              <a:t>probability proportional to </a:t>
            </a:r>
            <a:r>
              <a:rPr lang="en-US" sz="2200" b="1" dirty="0">
                <a:solidFill>
                  <a:srgbClr val="FF0000"/>
                </a:solidFill>
                <a:sym typeface="Symbol"/>
              </a:rPr>
              <a:t></a:t>
            </a:r>
            <a:endParaRPr lang="en-US" altLang="en-US" sz="2200" b="1" dirty="0">
              <a:solidFill>
                <a:srgbClr val="FF0000"/>
              </a:solidFill>
              <a:latin typeface="Symbol" panose="05050102010706020507" pitchFamily="18" charset="2"/>
            </a:endParaRPr>
          </a:p>
          <a:p>
            <a:pPr lvl="1"/>
            <a:r>
              <a:rPr lang="en-US" altLang="en-US" sz="2200" dirty="0"/>
              <a:t>thus: worse moves (large negative</a:t>
            </a:r>
            <a:r>
              <a:rPr lang="en-US" sz="2200" dirty="0">
                <a:sym typeface="Symbol"/>
              </a:rPr>
              <a:t> </a:t>
            </a:r>
            <a:r>
              <a:rPr lang="en-US" altLang="en-US" sz="2200" dirty="0"/>
              <a:t>) are executed less often</a:t>
            </a:r>
          </a:p>
          <a:p>
            <a:r>
              <a:rPr lang="en-US" altLang="en-US" sz="2400" dirty="0"/>
              <a:t>There is always </a:t>
            </a:r>
            <a:r>
              <a:rPr lang="en-US" altLang="en-US" sz="2400" b="1" dirty="0">
                <a:solidFill>
                  <a:srgbClr val="FF0000"/>
                </a:solidFill>
              </a:rPr>
              <a:t>a chance of escaping </a:t>
            </a:r>
            <a:r>
              <a:rPr lang="en-US" altLang="en-US" sz="2400" dirty="0"/>
              <a:t>from local maxima over time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458222" y="1489445"/>
            <a:ext cx="4577219" cy="4636718"/>
            <a:chOff x="1752600" y="609600"/>
            <a:chExt cx="4577219" cy="4636718"/>
          </a:xfrm>
        </p:grpSpPr>
        <p:sp>
          <p:nvSpPr>
            <p:cNvPr id="60" name="Flowchart: Process 59"/>
            <p:cNvSpPr/>
            <p:nvPr/>
          </p:nvSpPr>
          <p:spPr>
            <a:xfrm>
              <a:off x="3352800" y="609600"/>
              <a:ext cx="2123162" cy="6096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next = randomly selected neighbor of current</a:t>
              </a:r>
            </a:p>
          </p:txBody>
        </p:sp>
        <p:sp>
          <p:nvSpPr>
            <p:cNvPr id="61" name="Flowchart: Process 60"/>
            <p:cNvSpPr/>
            <p:nvPr/>
          </p:nvSpPr>
          <p:spPr>
            <a:xfrm>
              <a:off x="3352800" y="1447800"/>
              <a:ext cx="2123162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400" dirty="0">
                  <a:solidFill>
                    <a:schemeClr val="tx1"/>
                  </a:solidFill>
                </a:rPr>
                <a:t>Δ</a:t>
              </a:r>
              <a:r>
                <a:rPr lang="en-US" sz="1400" dirty="0">
                  <a:solidFill>
                    <a:schemeClr val="tx1"/>
                  </a:solidFill>
                </a:rPr>
                <a:t> = E(next) – E(current)</a:t>
              </a:r>
            </a:p>
          </p:txBody>
        </p:sp>
        <p:sp>
          <p:nvSpPr>
            <p:cNvPr id="62" name="Flowchart: Decision 61"/>
            <p:cNvSpPr/>
            <p:nvPr/>
          </p:nvSpPr>
          <p:spPr>
            <a:xfrm>
              <a:off x="3652381" y="2209800"/>
              <a:ext cx="1524000" cy="457200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>
                  <a:solidFill>
                    <a:schemeClr val="tx1"/>
                  </a:solidFill>
                </a:rPr>
                <a:t>Δ </a:t>
              </a:r>
              <a:r>
                <a:rPr lang="en-US" dirty="0">
                  <a:solidFill>
                    <a:schemeClr val="tx1"/>
                  </a:solidFill>
                </a:rPr>
                <a:t>&gt; 0</a:t>
              </a:r>
            </a:p>
          </p:txBody>
        </p:sp>
        <p:sp>
          <p:nvSpPr>
            <p:cNvPr id="63" name="Flowchart: Process 62"/>
            <p:cNvSpPr/>
            <p:nvPr/>
          </p:nvSpPr>
          <p:spPr>
            <a:xfrm>
              <a:off x="5110619" y="3055568"/>
              <a:ext cx="1219200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 = next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Flowchart: Decision 63"/>
                <p:cNvSpPr/>
                <p:nvPr/>
              </p:nvSpPr>
              <p:spPr>
                <a:xfrm>
                  <a:off x="2362200" y="2971800"/>
                  <a:ext cx="1352811" cy="609600"/>
                </a:xfrm>
                <a:prstGeom prst="flowChartDecision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12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num>
                        <m:den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a14:m>
                  <a:r>
                    <a:rPr lang="en-US" sz="1200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4" name="Flowchart: Decision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971800"/>
                  <a:ext cx="1352811" cy="609600"/>
                </a:xfrm>
                <a:prstGeom prst="flowChartDecision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Flowchart: Process 64"/>
            <p:cNvSpPr/>
            <p:nvPr/>
          </p:nvSpPr>
          <p:spPr>
            <a:xfrm>
              <a:off x="3276600" y="3874718"/>
              <a:ext cx="990600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current = next</a:t>
              </a:r>
            </a:p>
          </p:txBody>
        </p:sp>
        <p:sp>
          <p:nvSpPr>
            <p:cNvPr id="66" name="Flowchart: Process 65"/>
            <p:cNvSpPr/>
            <p:nvPr/>
          </p:nvSpPr>
          <p:spPr>
            <a:xfrm>
              <a:off x="1752600" y="3763962"/>
              <a:ext cx="1066800" cy="567956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current = current (no change)</a:t>
              </a:r>
            </a:p>
          </p:txBody>
        </p:sp>
        <p:sp>
          <p:nvSpPr>
            <p:cNvPr id="67" name="Flowchart: Process 66"/>
            <p:cNvSpPr/>
            <p:nvPr/>
          </p:nvSpPr>
          <p:spPr>
            <a:xfrm>
              <a:off x="3287038" y="4789118"/>
              <a:ext cx="2123162" cy="4572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decrease T</a:t>
              </a:r>
            </a:p>
          </p:txBody>
        </p:sp>
        <p:cxnSp>
          <p:nvCxnSpPr>
            <p:cNvPr id="68" name="Elbow Connector 67"/>
            <p:cNvCxnSpPr>
              <a:stCxn id="62" idx="1"/>
              <a:endCxn id="64" idx="0"/>
            </p:cNvCxnSpPr>
            <p:nvPr/>
          </p:nvCxnSpPr>
          <p:spPr>
            <a:xfrm rot="10800000" flipV="1">
              <a:off x="3038607" y="2438400"/>
              <a:ext cx="613775" cy="5334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64" idx="1"/>
              <a:endCxn id="66" idx="0"/>
            </p:cNvCxnSpPr>
            <p:nvPr/>
          </p:nvCxnSpPr>
          <p:spPr>
            <a:xfrm rot="10800000" flipV="1">
              <a:off x="2286000" y="3276600"/>
              <a:ext cx="76200" cy="4873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64" idx="3"/>
              <a:endCxn id="65" idx="0"/>
            </p:cNvCxnSpPr>
            <p:nvPr/>
          </p:nvCxnSpPr>
          <p:spPr>
            <a:xfrm>
              <a:off x="3715011" y="3276600"/>
              <a:ext cx="56889" cy="5981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62" idx="3"/>
              <a:endCxn id="63" idx="0"/>
            </p:cNvCxnSpPr>
            <p:nvPr/>
          </p:nvCxnSpPr>
          <p:spPr>
            <a:xfrm>
              <a:off x="5176381" y="2438400"/>
              <a:ext cx="543838" cy="6171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>
              <a:stCxn id="63" idx="2"/>
              <a:endCxn id="67" idx="0"/>
            </p:cNvCxnSpPr>
            <p:nvPr/>
          </p:nvCxnSpPr>
          <p:spPr>
            <a:xfrm rot="5400000">
              <a:off x="4396244" y="3465143"/>
              <a:ext cx="1276350" cy="13716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66" idx="2"/>
              <a:endCxn id="67" idx="0"/>
            </p:cNvCxnSpPr>
            <p:nvPr/>
          </p:nvCxnSpPr>
          <p:spPr>
            <a:xfrm rot="16200000" flipH="1">
              <a:off x="3088709" y="3529208"/>
              <a:ext cx="457200" cy="20626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65" idx="2"/>
              <a:endCxn id="67" idx="0"/>
            </p:cNvCxnSpPr>
            <p:nvPr/>
          </p:nvCxnSpPr>
          <p:spPr>
            <a:xfrm rot="16200000" flipH="1">
              <a:off x="3831659" y="4272158"/>
              <a:ext cx="457200" cy="5767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0" idx="2"/>
              <a:endCxn id="61" idx="0"/>
            </p:cNvCxnSpPr>
            <p:nvPr/>
          </p:nvCxnSpPr>
          <p:spPr>
            <a:xfrm>
              <a:off x="4414381" y="12192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1" idx="2"/>
              <a:endCxn id="62" idx="0"/>
            </p:cNvCxnSpPr>
            <p:nvPr/>
          </p:nvCxnSpPr>
          <p:spPr>
            <a:xfrm>
              <a:off x="4414381" y="19050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082570" y="2185601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43851" y="3175609"/>
              <a:ext cx="474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849290" y="3138099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17309" y="2201449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9674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he objective here is to get to the highest point. In this example, it is not enough to use a simple hill climb algorithm, as there are many local maxima. By cooling the temperature slowly the global maximum is found." title="Simulated annealing searching for a maximum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200"/>
            <a:ext cx="8755901" cy="2819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635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Simulated Annealing example</a:t>
            </a:r>
            <a:endParaRPr lang="en-US" sz="3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438257"/>
            <a:ext cx="7848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/>
            <a:r>
              <a:rPr lang="en-US" altLang="en-US" sz="2000" kern="0" dirty="0"/>
              <a:t>Current state value = 20</a:t>
            </a:r>
          </a:p>
          <a:p>
            <a:pPr lvl="1" eaLnBrk="1" hangingPunct="1"/>
            <a:r>
              <a:rPr lang="en-US" altLang="en-US" sz="2000" kern="0" dirty="0"/>
              <a:t>Current temperature T = 1</a:t>
            </a:r>
          </a:p>
          <a:p>
            <a:pPr lvl="1" eaLnBrk="1" hangingPunct="1"/>
            <a:r>
              <a:rPr lang="en-US" altLang="en-US" sz="2000" kern="0" dirty="0"/>
              <a:t>3 moves/successors:</a:t>
            </a:r>
          </a:p>
          <a:p>
            <a:pPr lvl="2" eaLnBrk="1" hangingPunct="1"/>
            <a:r>
              <a:rPr lang="en-US" altLang="en-US" sz="1700" kern="0" dirty="0"/>
              <a:t>Objective function value = 19.1, </a:t>
            </a:r>
            <a:r>
              <a:rPr lang="en-US" sz="1300" dirty="0">
                <a:solidFill>
                  <a:srgbClr val="000000"/>
                </a:solidFill>
                <a:latin typeface="Arial" charset="0"/>
                <a:sym typeface="Symbol"/>
              </a:rPr>
              <a:t></a:t>
            </a:r>
            <a:r>
              <a:rPr lang="en-US" sz="1300" dirty="0">
                <a:solidFill>
                  <a:srgbClr val="000000"/>
                </a:solidFill>
                <a:latin typeface="Arial" charset="0"/>
              </a:rPr>
              <a:t>E</a:t>
            </a:r>
            <a:r>
              <a:rPr lang="en-US" altLang="en-US" sz="1700" kern="0" baseline="-25000" dirty="0"/>
              <a:t>1</a:t>
            </a:r>
            <a:r>
              <a:rPr lang="en-US" altLang="en-US" sz="1700" kern="0" dirty="0"/>
              <a:t> = -0.9</a:t>
            </a:r>
          </a:p>
          <a:p>
            <a:pPr lvl="2" eaLnBrk="1" hangingPunct="1"/>
            <a:r>
              <a:rPr lang="en-US" altLang="en-US" sz="1700" kern="0" dirty="0"/>
              <a:t>Value = 20.5, </a:t>
            </a:r>
            <a:r>
              <a:rPr lang="en-US" sz="1500" dirty="0">
                <a:solidFill>
                  <a:srgbClr val="000000"/>
                </a:solidFill>
                <a:latin typeface="Arial" charset="0"/>
                <a:sym typeface="Symbol"/>
              </a:rPr>
              <a:t></a:t>
            </a:r>
            <a:r>
              <a:rPr lang="en-US" sz="1500" dirty="0">
                <a:solidFill>
                  <a:srgbClr val="000000"/>
                </a:solidFill>
                <a:latin typeface="Arial" charset="0"/>
              </a:rPr>
              <a:t>E</a:t>
            </a:r>
            <a:r>
              <a:rPr lang="en-US" sz="2100" kern="0" baseline="-25000" dirty="0"/>
              <a:t>2</a:t>
            </a:r>
            <a:r>
              <a:rPr lang="en-US" altLang="en-US" sz="1500" kern="0" dirty="0"/>
              <a:t> </a:t>
            </a:r>
            <a:r>
              <a:rPr lang="en-US" altLang="en-US" sz="1700" kern="0" dirty="0"/>
              <a:t>= +0.5 </a:t>
            </a:r>
          </a:p>
          <a:p>
            <a:pPr lvl="2" eaLnBrk="1" hangingPunct="1"/>
            <a:r>
              <a:rPr lang="en-US" sz="1700" kern="0" dirty="0">
                <a:solidFill>
                  <a:srgbClr val="000000"/>
                </a:solidFill>
                <a:latin typeface="Arial" charset="0"/>
                <a:sym typeface="Symbol"/>
              </a:rPr>
              <a:t>Value = 15, </a:t>
            </a:r>
            <a:r>
              <a:rPr lang="en-US" sz="1500" dirty="0">
                <a:solidFill>
                  <a:srgbClr val="000000"/>
                </a:solidFill>
                <a:latin typeface="Arial" charset="0"/>
                <a:sym typeface="Symbol"/>
              </a:rPr>
              <a:t></a:t>
            </a:r>
            <a:r>
              <a:rPr lang="en-US" sz="1500" dirty="0">
                <a:solidFill>
                  <a:srgbClr val="000000"/>
                </a:solidFill>
                <a:latin typeface="Arial" charset="0"/>
              </a:rPr>
              <a:t>E</a:t>
            </a:r>
            <a:r>
              <a:rPr lang="en-US" sz="2100" kern="0" baseline="-25000" dirty="0"/>
              <a:t>3</a:t>
            </a:r>
            <a:r>
              <a:rPr lang="en-US" altLang="en-US" sz="1500" kern="0" dirty="0"/>
              <a:t> </a:t>
            </a:r>
            <a:r>
              <a:rPr lang="en-US" altLang="en-US" sz="1700" kern="0" dirty="0"/>
              <a:t>= -5</a:t>
            </a:r>
          </a:p>
          <a:p>
            <a:pPr lvl="1" eaLnBrk="1" hangingPunct="1"/>
            <a:r>
              <a:rPr lang="en-US" altLang="en-US" sz="2000" kern="0" dirty="0"/>
              <a:t>pick a move randomly:</a:t>
            </a:r>
          </a:p>
          <a:p>
            <a:pPr lvl="2" eaLnBrk="1" hangingPunct="1"/>
            <a:r>
              <a:rPr lang="en-US" altLang="en-US" sz="1800" kern="0" dirty="0"/>
              <a:t>if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E</a:t>
            </a:r>
            <a:r>
              <a:rPr lang="en-US" sz="2400" kern="0" baseline="-25000" dirty="0"/>
              <a:t>2</a:t>
            </a:r>
            <a:r>
              <a:rPr lang="en-US" altLang="en-US" sz="1800" kern="0" dirty="0"/>
              <a:t> is picked, move there (since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sym typeface="Symbol"/>
              </a:rPr>
              <a:t>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E</a:t>
            </a:r>
            <a:r>
              <a:rPr lang="en-US" sz="2400" kern="0" baseline="-25000" dirty="0"/>
              <a:t>2 </a:t>
            </a:r>
            <a:r>
              <a:rPr lang="en-US" altLang="en-US" sz="1800" kern="0" dirty="0"/>
              <a:t>&gt; 0)</a:t>
            </a:r>
          </a:p>
          <a:p>
            <a:pPr lvl="2" eaLnBrk="1" hangingPunct="1"/>
            <a:r>
              <a:rPr lang="en-US" altLang="en-US" sz="1800" kern="0" dirty="0"/>
              <a:t>if 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E</a:t>
            </a:r>
            <a:r>
              <a:rPr lang="en-US" sz="2400" kern="0" baseline="-25000" dirty="0"/>
              <a:t>1</a:t>
            </a:r>
            <a:r>
              <a:rPr lang="en-US" altLang="en-US" sz="1800" kern="0" dirty="0"/>
              <a:t> or 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E</a:t>
            </a:r>
            <a:r>
              <a:rPr lang="en-US" sz="2400" kern="0" baseline="-25000" dirty="0"/>
              <a:t>3</a:t>
            </a:r>
            <a:r>
              <a:rPr lang="en-US" altLang="en-US" sz="1800" kern="0" dirty="0"/>
              <a:t> is picked, move there with probability = </a:t>
            </a:r>
            <a:r>
              <a:rPr lang="en-US" altLang="en-US" sz="1800" kern="0" dirty="0" err="1"/>
              <a:t>exp</a:t>
            </a:r>
            <a:r>
              <a:rPr lang="en-US" altLang="en-US" sz="1800" kern="0" dirty="0"/>
              <a:t>(</a:t>
            </a:r>
            <a:r>
              <a:rPr lang="en-US" sz="1800" dirty="0">
                <a:solidFill>
                  <a:srgbClr val="000000"/>
                </a:solidFill>
                <a:latin typeface="Arial" charset="0"/>
                <a:sym typeface="Symbol"/>
              </a:rPr>
              <a:t>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E</a:t>
            </a:r>
            <a:r>
              <a:rPr lang="en-US" altLang="en-US" sz="1800" kern="0" dirty="0"/>
              <a:t>/T)</a:t>
            </a:r>
          </a:p>
          <a:p>
            <a:pPr lvl="2" eaLnBrk="1" hangingPunct="1"/>
            <a:r>
              <a:rPr lang="en-US" altLang="en-US" sz="1800" kern="0" dirty="0"/>
              <a:t>move 1: prob. = </a:t>
            </a:r>
            <a:r>
              <a:rPr lang="en-US" altLang="en-US" sz="1800" kern="0" dirty="0" err="1"/>
              <a:t>exp</a:t>
            </a:r>
            <a:r>
              <a:rPr lang="en-US" altLang="en-US" sz="1800" kern="0" dirty="0"/>
              <a:t>(-0.9) = 0.406, </a:t>
            </a:r>
          </a:p>
          <a:p>
            <a:pPr lvl="3" eaLnBrk="1" hangingPunct="1"/>
            <a:r>
              <a:rPr lang="en-US" altLang="en-US" sz="1600" kern="0" dirty="0"/>
              <a:t>i.e., 40% of the time we will accept this move</a:t>
            </a:r>
          </a:p>
          <a:p>
            <a:pPr lvl="2" eaLnBrk="1" hangingPunct="1"/>
            <a:r>
              <a:rPr lang="en-US" altLang="en-US" sz="1800" kern="0" dirty="0"/>
              <a:t>move 3: prob. = </a:t>
            </a:r>
            <a:r>
              <a:rPr lang="en-US" altLang="en-US" sz="1800" kern="0" dirty="0" err="1"/>
              <a:t>exp</a:t>
            </a:r>
            <a:r>
              <a:rPr lang="en-US" altLang="en-US" sz="1800" kern="0" dirty="0"/>
              <a:t>(-5) = 0.006 </a:t>
            </a:r>
          </a:p>
          <a:p>
            <a:pPr lvl="3" eaLnBrk="1" hangingPunct="1"/>
            <a:r>
              <a:rPr lang="en-US" altLang="en-US" sz="1600" kern="0" dirty="0"/>
              <a:t>i.e., 0.6% of the time we will accept this move</a:t>
            </a:r>
            <a:br>
              <a:rPr lang="en-US" altLang="en-US" sz="1600" kern="0" dirty="0"/>
            </a:br>
            <a:endParaRPr lang="en-US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692004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3245035" y="2209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" name="Oval 3"/>
          <p:cNvSpPr/>
          <p:nvPr/>
        </p:nvSpPr>
        <p:spPr>
          <a:xfrm>
            <a:off x="3854635" y="1600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2254435" y="35814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3245035" y="3048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" name="Straight Connector 10"/>
          <p:cNvCxnSpPr>
            <a:stCxn id="3" idx="4"/>
            <a:endCxn id="6" idx="0"/>
          </p:cNvCxnSpPr>
          <p:nvPr/>
        </p:nvCxnSpPr>
        <p:spPr>
          <a:xfrm>
            <a:off x="3397435" y="25146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3" idx="7"/>
          </p:cNvCxnSpPr>
          <p:nvPr/>
        </p:nvCxnSpPr>
        <p:spPr>
          <a:xfrm flipH="1">
            <a:off x="3505198" y="1860363"/>
            <a:ext cx="394074" cy="39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0"/>
          </p:cNvCxnSpPr>
          <p:nvPr/>
        </p:nvCxnSpPr>
        <p:spPr>
          <a:xfrm flipH="1" flipV="1">
            <a:off x="1035235" y="838200"/>
            <a:ext cx="137160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</p:cNvCxnSpPr>
          <p:nvPr/>
        </p:nvCxnSpPr>
        <p:spPr>
          <a:xfrm flipH="1">
            <a:off x="1143000" y="3841563"/>
            <a:ext cx="1156072" cy="730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38200" y="633455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963283" y="4419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3" name="Straight Connector 32"/>
          <p:cNvCxnSpPr>
            <a:stCxn id="5" idx="7"/>
            <a:endCxn id="3" idx="3"/>
          </p:cNvCxnSpPr>
          <p:nvPr/>
        </p:nvCxnSpPr>
        <p:spPr>
          <a:xfrm flipV="1">
            <a:off x="2514598" y="2469963"/>
            <a:ext cx="775074" cy="115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80217" y="1572491"/>
            <a:ext cx="73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flipH="1">
                <a:off x="6161419" y="1905000"/>
                <a:ext cx="289560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# 3 states: E[1], E[2], E[3]</a:t>
                </a:r>
              </a:p>
              <a:p>
                <a:r>
                  <a:rPr lang="en-US" dirty="0"/>
                  <a:t>Current = 0</a:t>
                </a:r>
              </a:p>
              <a:p>
                <a:r>
                  <a:rPr lang="en-US" dirty="0"/>
                  <a:t>R = rand()</a:t>
                </a:r>
              </a:p>
              <a:p>
                <a:r>
                  <a:rPr lang="en-US" dirty="0"/>
                  <a:t>If (R &lt; 0.333)</a:t>
                </a:r>
              </a:p>
              <a:p>
                <a:r>
                  <a:rPr lang="en-US" dirty="0"/>
                  <a:t>  next = 1; //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S = rand();</a:t>
                </a:r>
              </a:p>
              <a:p>
                <a:r>
                  <a:rPr lang="en-US" dirty="0"/>
                  <a:t>  if (S &lt; </a:t>
                </a:r>
                <a:r>
                  <a:rPr lang="en-US" dirty="0" err="1"/>
                  <a:t>exp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continue;</a:t>
                </a:r>
              </a:p>
              <a:p>
                <a:r>
                  <a:rPr lang="en-US" dirty="0"/>
                  <a:t>   Else</a:t>
                </a:r>
              </a:p>
              <a:p>
                <a:r>
                  <a:rPr lang="en-US" dirty="0"/>
                  <a:t>      next = current</a:t>
                </a:r>
              </a:p>
              <a:p>
                <a:r>
                  <a:rPr lang="en-US" dirty="0"/>
                  <a:t>Else if(R &lt; 0.667)</a:t>
                </a:r>
              </a:p>
              <a:p>
                <a:r>
                  <a:rPr lang="en-US" dirty="0"/>
                  <a:t>  next = 2; //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continue;</a:t>
                </a:r>
              </a:p>
              <a:p>
                <a:r>
                  <a:rPr lang="en-US" dirty="0"/>
                  <a:t>Else</a:t>
                </a:r>
              </a:p>
              <a:p>
                <a:r>
                  <a:rPr lang="en-US" dirty="0"/>
                  <a:t>  next = 3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61419" y="1905000"/>
                <a:ext cx="2895600" cy="4247317"/>
              </a:xfrm>
              <a:prstGeom prst="rect">
                <a:avLst/>
              </a:prstGeom>
              <a:blipFill>
                <a:blip r:embed="rId2"/>
                <a:stretch>
                  <a:fillRect l="-1895" t="-862" b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 flipV="1">
            <a:off x="381000" y="533400"/>
            <a:ext cx="0" cy="472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603870" y="948646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9" name="Straight Connector 58"/>
          <p:cNvCxnSpPr>
            <a:stCxn id="3" idx="1"/>
            <a:endCxn id="58" idx="4"/>
          </p:cNvCxnSpPr>
          <p:nvPr/>
        </p:nvCxnSpPr>
        <p:spPr>
          <a:xfrm flipH="1" flipV="1">
            <a:off x="2756270" y="1253446"/>
            <a:ext cx="533402" cy="100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73679" y="759677"/>
            <a:ext cx="73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552131" y="3014938"/>
                <a:ext cx="25015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25% * </a:t>
                </a:r>
                <a:r>
                  <a:rPr lang="en-US" b="1" dirty="0" err="1"/>
                  <a:t>exp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b="1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131" y="3014938"/>
                <a:ext cx="2501523" cy="646331"/>
              </a:xfrm>
              <a:prstGeom prst="rect">
                <a:avLst/>
              </a:prstGeom>
              <a:blipFill>
                <a:blip r:embed="rId3"/>
                <a:stretch>
                  <a:fillRect l="-2195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51473" y="3731117"/>
                <a:ext cx="25015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25% * </a:t>
                </a:r>
                <a:r>
                  <a:rPr lang="en-US" b="1" dirty="0" err="1"/>
                  <a:t>exp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b="1" dirty="0"/>
                  <a:t>)</a:t>
                </a:r>
              </a:p>
              <a:p>
                <a:r>
                  <a:rPr lang="en-US" b="1" dirty="0"/>
                  <a:t>=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473" y="3731117"/>
                <a:ext cx="2501523" cy="923330"/>
              </a:xfrm>
              <a:prstGeom prst="rect">
                <a:avLst/>
              </a:prstGeom>
              <a:blipFill>
                <a:blip r:embed="rId4"/>
                <a:stretch>
                  <a:fillRect l="-1951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720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current state value be 25</a:t>
            </a:r>
          </a:p>
          <a:p>
            <a:r>
              <a:rPr lang="en-US" dirty="0"/>
              <a:t>Has 4 neighbors with values: 23, 20, 28, 30</a:t>
            </a:r>
          </a:p>
          <a:p>
            <a:r>
              <a:rPr lang="en-US" dirty="0"/>
              <a:t>Calculate the probability of</a:t>
            </a:r>
          </a:p>
          <a:p>
            <a:pPr lvl="1"/>
            <a:r>
              <a:rPr lang="en-US" dirty="0"/>
              <a:t>Moving to 23</a:t>
            </a:r>
          </a:p>
          <a:p>
            <a:pPr lvl="1"/>
            <a:r>
              <a:rPr lang="en-US" dirty="0"/>
              <a:t>Moving to 20</a:t>
            </a:r>
          </a:p>
          <a:p>
            <a:pPr lvl="1"/>
            <a:r>
              <a:rPr lang="en-US" dirty="0"/>
              <a:t>Moving to 28</a:t>
            </a:r>
          </a:p>
          <a:p>
            <a:pPr lvl="1"/>
            <a:r>
              <a:rPr lang="en-US" dirty="0"/>
              <a:t>Moving to 30</a:t>
            </a:r>
          </a:p>
          <a:p>
            <a:pPr lvl="1"/>
            <a:r>
              <a:rPr lang="en-US" dirty="0"/>
              <a:t>Staying at 25</a:t>
            </a:r>
          </a:p>
          <a:p>
            <a:r>
              <a:rPr lang="en-US" dirty="0"/>
              <a:t>Repeat for T=1 and T=10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7987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3245035" y="2209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" name="Oval 3"/>
          <p:cNvSpPr/>
          <p:nvPr/>
        </p:nvSpPr>
        <p:spPr>
          <a:xfrm>
            <a:off x="3854635" y="1600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2254435" y="35814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3245035" y="3048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" name="Straight Connector 10"/>
          <p:cNvCxnSpPr>
            <a:stCxn id="3" idx="4"/>
            <a:endCxn id="6" idx="0"/>
          </p:cNvCxnSpPr>
          <p:nvPr/>
        </p:nvCxnSpPr>
        <p:spPr>
          <a:xfrm>
            <a:off x="3397435" y="25146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3" idx="7"/>
          </p:cNvCxnSpPr>
          <p:nvPr/>
        </p:nvCxnSpPr>
        <p:spPr>
          <a:xfrm flipH="1">
            <a:off x="3505198" y="1860363"/>
            <a:ext cx="394074" cy="39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0"/>
          </p:cNvCxnSpPr>
          <p:nvPr/>
        </p:nvCxnSpPr>
        <p:spPr>
          <a:xfrm flipH="1" flipV="1">
            <a:off x="1035235" y="838200"/>
            <a:ext cx="137160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</p:cNvCxnSpPr>
          <p:nvPr/>
        </p:nvCxnSpPr>
        <p:spPr>
          <a:xfrm flipH="1">
            <a:off x="1143000" y="3841563"/>
            <a:ext cx="1156072" cy="730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38200" y="633455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963283" y="4419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3" name="Straight Connector 32"/>
          <p:cNvCxnSpPr>
            <a:stCxn id="5" idx="7"/>
            <a:endCxn id="3" idx="3"/>
          </p:cNvCxnSpPr>
          <p:nvPr/>
        </p:nvCxnSpPr>
        <p:spPr>
          <a:xfrm flipV="1">
            <a:off x="2514598" y="2469963"/>
            <a:ext cx="775074" cy="115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80217" y="1572491"/>
            <a:ext cx="275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V=102; p=0.2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381000" y="533400"/>
            <a:ext cx="0" cy="472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603870" y="948646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9" name="Straight Connector 58"/>
          <p:cNvCxnSpPr>
            <a:stCxn id="3" idx="1"/>
            <a:endCxn id="58" idx="4"/>
          </p:cNvCxnSpPr>
          <p:nvPr/>
        </p:nvCxnSpPr>
        <p:spPr>
          <a:xfrm flipH="1" flipV="1">
            <a:off x="2756270" y="1253446"/>
            <a:ext cx="533402" cy="100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73679" y="759677"/>
            <a:ext cx="225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V=105; p=0.2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505198" y="3156906"/>
                <a:ext cx="426720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V=97; 20% * </a:t>
                </a:r>
                <a:r>
                  <a:rPr lang="en-US" b="1" dirty="0" err="1"/>
                  <a:t>exp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b="1" dirty="0"/>
                  <a:t>)</a:t>
                </a:r>
              </a:p>
              <a:p>
                <a:r>
                  <a:rPr lang="en-US" b="1" dirty="0"/>
                  <a:t>p = </a:t>
                </a:r>
                <a:r>
                  <a:rPr lang="en-US" dirty="0"/>
                  <a:t>20% * </a:t>
                </a:r>
                <a:r>
                  <a:rPr lang="en-US" b="1" dirty="0" err="1"/>
                  <a:t>exp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en-US" b="1" dirty="0"/>
                  <a:t>) = </a:t>
                </a:r>
                <a:r>
                  <a:rPr lang="en-US" dirty="0"/>
                  <a:t>0.194</a:t>
                </a: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198" y="3156906"/>
                <a:ext cx="4267202" cy="923330"/>
              </a:xfrm>
              <a:prstGeom prst="rect">
                <a:avLst/>
              </a:prstGeom>
              <a:blipFill>
                <a:blip r:embed="rId2"/>
                <a:stretch>
                  <a:fillRect l="-1143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94645" y="3964644"/>
                <a:ext cx="40299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V=95; 25% * </a:t>
                </a:r>
                <a:r>
                  <a:rPr lang="en-US" b="1" dirty="0" err="1"/>
                  <a:t>exp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b="1" dirty="0"/>
                  <a:t>)</a:t>
                </a:r>
              </a:p>
              <a:p>
                <a:r>
                  <a:rPr lang="en-US" b="1" dirty="0"/>
                  <a:t>p = </a:t>
                </a:r>
                <a:r>
                  <a:rPr lang="en-US" dirty="0"/>
                  <a:t>20% * </a:t>
                </a:r>
                <a:r>
                  <a:rPr lang="en-US" b="1" dirty="0" err="1"/>
                  <a:t>exp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en-US" b="1" dirty="0"/>
                  <a:t>) = </a:t>
                </a:r>
                <a:r>
                  <a:rPr lang="en-US" dirty="0"/>
                  <a:t>0.19</a:t>
                </a:r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45" y="3964644"/>
                <a:ext cx="4029955" cy="1200329"/>
              </a:xfrm>
              <a:prstGeom prst="rect">
                <a:avLst/>
              </a:prstGeom>
              <a:blipFill>
                <a:blip r:embed="rId3"/>
                <a:stretch>
                  <a:fillRect l="-1208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3899272" y="266429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5" name="Straight Connector 24"/>
          <p:cNvCxnSpPr>
            <a:stCxn id="3" idx="5"/>
            <a:endCxn id="24" idx="0"/>
          </p:cNvCxnSpPr>
          <p:nvPr/>
        </p:nvCxnSpPr>
        <p:spPr>
          <a:xfrm>
            <a:off x="3505198" y="2469963"/>
            <a:ext cx="546474" cy="19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96765" y="2391542"/>
                <a:ext cx="47948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V=99; p= 20% * </a:t>
                </a:r>
                <a:r>
                  <a:rPr lang="en-US" b="1" dirty="0" err="1"/>
                  <a:t>exp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b="1" dirty="0"/>
                  <a:t>)</a:t>
                </a:r>
              </a:p>
              <a:p>
                <a:r>
                  <a:rPr lang="en-US" dirty="0"/>
                  <a:t>p= 20% * </a:t>
                </a:r>
                <a:r>
                  <a:rPr lang="en-US" b="1" dirty="0" err="1"/>
                  <a:t>exp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en-US" b="1" dirty="0"/>
                  <a:t>) = 0.198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65" y="2391542"/>
                <a:ext cx="4794835" cy="923330"/>
              </a:xfrm>
              <a:prstGeom prst="rect">
                <a:avLst/>
              </a:prstGeom>
              <a:blipFill>
                <a:blip r:embed="rId4"/>
                <a:stretch>
                  <a:fillRect l="-1017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6237617" y="849190"/>
            <a:ext cx="275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T=100</a:t>
            </a:r>
          </a:p>
        </p:txBody>
      </p:sp>
    </p:spTree>
    <p:extLst>
      <p:ext uri="{BB962C8B-B14F-4D97-AF65-F5344CB8AC3E}">
        <p14:creationId xmlns:p14="http://schemas.microsoft.com/office/powerpoint/2010/main" val="3615123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3245035" y="2209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" name="Oval 3"/>
          <p:cNvSpPr/>
          <p:nvPr/>
        </p:nvSpPr>
        <p:spPr>
          <a:xfrm>
            <a:off x="3854635" y="16002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2254435" y="35814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3245035" y="30480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" name="Straight Connector 10"/>
          <p:cNvCxnSpPr>
            <a:stCxn id="3" idx="4"/>
            <a:endCxn id="6" idx="0"/>
          </p:cNvCxnSpPr>
          <p:nvPr/>
        </p:nvCxnSpPr>
        <p:spPr>
          <a:xfrm>
            <a:off x="3397435" y="25146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3" idx="7"/>
          </p:cNvCxnSpPr>
          <p:nvPr/>
        </p:nvCxnSpPr>
        <p:spPr>
          <a:xfrm flipH="1">
            <a:off x="3505198" y="1860363"/>
            <a:ext cx="394074" cy="39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0"/>
          </p:cNvCxnSpPr>
          <p:nvPr/>
        </p:nvCxnSpPr>
        <p:spPr>
          <a:xfrm flipH="1" flipV="1">
            <a:off x="1035235" y="838200"/>
            <a:ext cx="137160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3"/>
          </p:cNvCxnSpPr>
          <p:nvPr/>
        </p:nvCxnSpPr>
        <p:spPr>
          <a:xfrm flipH="1">
            <a:off x="1143000" y="3841563"/>
            <a:ext cx="1156072" cy="730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38200" y="633455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963283" y="4419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3" name="Straight Connector 32"/>
          <p:cNvCxnSpPr>
            <a:stCxn id="5" idx="7"/>
            <a:endCxn id="3" idx="3"/>
          </p:cNvCxnSpPr>
          <p:nvPr/>
        </p:nvCxnSpPr>
        <p:spPr>
          <a:xfrm flipV="1">
            <a:off x="2514598" y="2469963"/>
            <a:ext cx="775074" cy="1156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80217" y="1572491"/>
            <a:ext cx="275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V=102; p=0.2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381000" y="533400"/>
            <a:ext cx="0" cy="472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603870" y="948646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9" name="Straight Connector 58"/>
          <p:cNvCxnSpPr>
            <a:stCxn id="3" idx="1"/>
            <a:endCxn id="58" idx="4"/>
          </p:cNvCxnSpPr>
          <p:nvPr/>
        </p:nvCxnSpPr>
        <p:spPr>
          <a:xfrm flipH="1" flipV="1">
            <a:off x="2756270" y="1253446"/>
            <a:ext cx="533402" cy="100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73679" y="759677"/>
            <a:ext cx="225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V=105; p=0.2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505198" y="3156906"/>
                <a:ext cx="4267202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V=97; 20% * </a:t>
                </a:r>
                <a:r>
                  <a:rPr lang="en-US" b="1" dirty="0" err="1"/>
                  <a:t>exp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b="1" dirty="0"/>
                  <a:t>)</a:t>
                </a:r>
              </a:p>
              <a:p>
                <a:r>
                  <a:rPr lang="en-US" b="1" dirty="0"/>
                  <a:t>p = </a:t>
                </a:r>
                <a:r>
                  <a:rPr lang="en-US" dirty="0"/>
                  <a:t>20% * </a:t>
                </a:r>
                <a:r>
                  <a:rPr lang="en-US" b="1" dirty="0" err="1"/>
                  <a:t>exp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b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𝟎𝟏</m:t>
                        </m:r>
                      </m:den>
                    </m:f>
                  </m:oMath>
                </a14:m>
                <a:r>
                  <a:rPr lang="en-US" b="1" dirty="0"/>
                  <a:t>)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b="1" dirty="0"/>
                  <a:t> 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198" y="3156906"/>
                <a:ext cx="4267202" cy="1046440"/>
              </a:xfrm>
              <a:prstGeom prst="rect">
                <a:avLst/>
              </a:prstGeom>
              <a:blipFill>
                <a:blip r:embed="rId2"/>
                <a:stretch>
                  <a:fillRect l="-1143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94645" y="3964644"/>
                <a:ext cx="4029955" cy="1327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V=95; 25% * </a:t>
                </a:r>
                <a:r>
                  <a:rPr lang="en-US" b="1" dirty="0" err="1"/>
                  <a:t>exp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b="1" dirty="0"/>
                  <a:t>)</a:t>
                </a:r>
              </a:p>
              <a:p>
                <a:r>
                  <a:rPr lang="en-US" b="1" dirty="0"/>
                  <a:t>p = </a:t>
                </a:r>
                <a:r>
                  <a:rPr lang="en-US" dirty="0"/>
                  <a:t>20% * </a:t>
                </a:r>
                <a:r>
                  <a:rPr lang="en-US" b="1" dirty="0" err="1"/>
                  <a:t>exp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𝟎𝟏</m:t>
                        </m:r>
                      </m:den>
                    </m:f>
                  </m:oMath>
                </a14:m>
                <a:r>
                  <a:rPr lang="en-US" b="1" dirty="0"/>
                  <a:t>) 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b="1" dirty="0"/>
                  <a:t> 0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45" y="3964644"/>
                <a:ext cx="4029955" cy="1327543"/>
              </a:xfrm>
              <a:prstGeom prst="rect">
                <a:avLst/>
              </a:prstGeom>
              <a:blipFill>
                <a:blip r:embed="rId3"/>
                <a:stretch>
                  <a:fillRect l="-1208" t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3899272" y="266429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5" name="Straight Connector 24"/>
          <p:cNvCxnSpPr>
            <a:stCxn id="3" idx="5"/>
            <a:endCxn id="24" idx="0"/>
          </p:cNvCxnSpPr>
          <p:nvPr/>
        </p:nvCxnSpPr>
        <p:spPr>
          <a:xfrm>
            <a:off x="3505198" y="2469963"/>
            <a:ext cx="546474" cy="19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96765" y="2391542"/>
                <a:ext cx="4794835" cy="1045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V=99; p= 20% * </a:t>
                </a:r>
                <a:r>
                  <a:rPr lang="en-US" b="1" dirty="0" err="1"/>
                  <a:t>exp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b="1" dirty="0"/>
                  <a:t>)</a:t>
                </a:r>
              </a:p>
              <a:p>
                <a:r>
                  <a:rPr lang="en-US" dirty="0"/>
                  <a:t>p= 20% * </a:t>
                </a:r>
                <a:r>
                  <a:rPr lang="en-US" b="1" dirty="0" err="1"/>
                  <a:t>exp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𝟎𝟏</m:t>
                        </m:r>
                      </m:den>
                    </m:f>
                  </m:oMath>
                </a14:m>
                <a:r>
                  <a:rPr lang="en-US" b="1" dirty="0"/>
                  <a:t>)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b="1" dirty="0"/>
                  <a:t> 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65" y="2391542"/>
                <a:ext cx="4794835" cy="1045094"/>
              </a:xfrm>
              <a:prstGeom prst="rect">
                <a:avLst/>
              </a:prstGeom>
              <a:blipFill>
                <a:blip r:embed="rId4"/>
                <a:stretch>
                  <a:fillRect l="-1017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6237617" y="849190"/>
            <a:ext cx="275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T=0.01</a:t>
            </a:r>
          </a:p>
        </p:txBody>
      </p:sp>
    </p:spTree>
    <p:extLst>
      <p:ext uri="{BB962C8B-B14F-4D97-AF65-F5344CB8AC3E}">
        <p14:creationId xmlns:p14="http://schemas.microsoft.com/office/powerpoint/2010/main" val="855117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Performance of Simulated Annealing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T = “temperature” parameter</a:t>
            </a:r>
          </a:p>
          <a:p>
            <a:pPr lvl="1"/>
            <a:r>
              <a:rPr lang="en-US" altLang="en-US" dirty="0"/>
              <a:t>high T  =&gt; probability of “locally bad” move is higher</a:t>
            </a:r>
          </a:p>
          <a:p>
            <a:pPr lvl="1"/>
            <a:r>
              <a:rPr lang="en-US" altLang="en-US" dirty="0"/>
              <a:t>low T   =&gt; probability of “locally bad” move is lower</a:t>
            </a:r>
          </a:p>
          <a:p>
            <a:r>
              <a:rPr lang="en-US" altLang="en-US" dirty="0"/>
              <a:t>T is decreased as the algorithm runs longer</a:t>
            </a:r>
          </a:p>
          <a:p>
            <a:pPr lvl="1"/>
            <a:r>
              <a:rPr lang="en-US" altLang="en-US" i="1" dirty="0">
                <a:solidFill>
                  <a:srgbClr val="C00000"/>
                </a:solidFill>
              </a:rPr>
              <a:t>Annealing schedule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If the schedule is slow enough, SA finds the global optimum (with probability approaching 1)</a:t>
            </a:r>
            <a:endParaRPr lang="en-US" altLang="en-US" kern="0" dirty="0">
              <a:solidFill>
                <a:srgbClr val="C00000"/>
              </a:solidFill>
            </a:endParaRPr>
          </a:p>
          <a:p>
            <a:r>
              <a:rPr lang="en-US" altLang="en-US" dirty="0"/>
              <a:t>SA was proposed in 1983 by IBM researchers for solving VLSI layout problems (Kirkpatrick et al., Science, 220:671-680, 1983)</a:t>
            </a:r>
          </a:p>
          <a:p>
            <a:pPr lvl="1"/>
            <a:r>
              <a:rPr lang="en-US" altLang="en-US" kern="0" dirty="0"/>
              <a:t>Also used for other problems: scheduling …</a:t>
            </a:r>
          </a:p>
          <a:p>
            <a:r>
              <a:rPr lang="en-US" altLang="en-US" dirty="0"/>
              <a:t>Useful for some problems, but can be very </a:t>
            </a:r>
            <a:r>
              <a:rPr lang="en-US" altLang="en-US" b="1" dirty="0">
                <a:solidFill>
                  <a:srgbClr val="FF0000"/>
                </a:solidFill>
              </a:rPr>
              <a:t>slow</a:t>
            </a:r>
          </a:p>
          <a:p>
            <a:pPr lvl="2"/>
            <a:r>
              <a:rPr lang="en-US" altLang="en-US" dirty="0"/>
              <a:t>slowness comes about because T must be decreased very gradually to retain optimality</a:t>
            </a:r>
          </a:p>
          <a:p>
            <a:pPr lvl="1"/>
            <a:r>
              <a:rPr lang="en-US" altLang="en-US" dirty="0"/>
              <a:t>In practice </a:t>
            </a:r>
            <a:r>
              <a:rPr lang="en-US" altLang="en-US" b="1" dirty="0">
                <a:solidFill>
                  <a:srgbClr val="FF0000"/>
                </a:solidFill>
              </a:rPr>
              <a:t>how do we decide the rate at which to decrease T?</a:t>
            </a:r>
            <a:endParaRPr lang="en-US" altLang="en-US" dirty="0"/>
          </a:p>
          <a:p>
            <a:pPr lvl="2"/>
            <a:r>
              <a:rPr lang="en-US" altLang="en-US" dirty="0"/>
              <a:t>a practical problem with this method</a:t>
            </a:r>
          </a:p>
        </p:txBody>
      </p:sp>
    </p:spTree>
    <p:extLst>
      <p:ext uri="{BB962C8B-B14F-4D97-AF65-F5344CB8AC3E}">
        <p14:creationId xmlns:p14="http://schemas.microsoft.com/office/powerpoint/2010/main" val="4288534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</p:spTree>
    <p:extLst>
      <p:ext uri="{BB962C8B-B14F-4D97-AF65-F5344CB8AC3E}">
        <p14:creationId xmlns:p14="http://schemas.microsoft.com/office/powerpoint/2010/main" val="407901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vs.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BFS/DFS/UCS/A* all return a </a:t>
            </a:r>
            <a:r>
              <a:rPr lang="en-US" dirty="0">
                <a:solidFill>
                  <a:srgbClr val="C00000"/>
                </a:solidFill>
              </a:rPr>
              <a:t>path</a:t>
            </a:r>
            <a:r>
              <a:rPr lang="en-US" dirty="0"/>
              <a:t> to a goal state</a:t>
            </a:r>
          </a:p>
          <a:p>
            <a:pPr lvl="1"/>
            <a:r>
              <a:rPr lang="en-US" dirty="0"/>
              <a:t>The goal state is known (consider sliding tile puzzle)</a:t>
            </a:r>
          </a:p>
          <a:p>
            <a:pPr lvl="1"/>
            <a:r>
              <a:rPr lang="en-US" dirty="0"/>
              <a:t>Difficult part is getting there from the initial state</a:t>
            </a:r>
          </a:p>
          <a:p>
            <a:r>
              <a:rPr lang="en-US" dirty="0"/>
              <a:t>Good: </a:t>
            </a:r>
          </a:p>
          <a:p>
            <a:pPr lvl="1"/>
            <a:r>
              <a:rPr lang="en-US" dirty="0"/>
              <a:t>Optimal</a:t>
            </a:r>
          </a:p>
          <a:p>
            <a:pPr lvl="2"/>
            <a:r>
              <a:rPr lang="en-US" dirty="0"/>
              <a:t>Systematic search of the entire state space</a:t>
            </a:r>
          </a:p>
          <a:p>
            <a:r>
              <a:rPr lang="en-US" dirty="0"/>
              <a:t>Bad: </a:t>
            </a:r>
          </a:p>
          <a:p>
            <a:pPr lvl="1"/>
            <a:r>
              <a:rPr lang="en-US" dirty="0"/>
              <a:t>Slow</a:t>
            </a:r>
          </a:p>
          <a:p>
            <a:pPr lvl="1"/>
            <a:r>
              <a:rPr lang="en-US" dirty="0"/>
              <a:t>high/infeasible memory requirement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Solving puzzles</a:t>
            </a:r>
          </a:p>
          <a:p>
            <a:pPr lvl="1"/>
            <a:r>
              <a:rPr lang="en-US" dirty="0"/>
              <a:t>Robot path planning</a:t>
            </a:r>
          </a:p>
          <a:p>
            <a:pPr lvl="1"/>
            <a:r>
              <a:rPr lang="en-US" dirty="0"/>
              <a:t>Parsing natural language (text -&gt; grammar)</a:t>
            </a:r>
          </a:p>
          <a:p>
            <a:pPr lvl="1"/>
            <a:r>
              <a:rPr lang="en-US" dirty="0"/>
              <a:t>Wireless network routing</a:t>
            </a:r>
          </a:p>
        </p:txBody>
      </p:sp>
      <p:pic>
        <p:nvPicPr>
          <p:cNvPr id="5" name="Picture 4" descr="Map of Romania with road distances" title="Map of Romania with road distances"/>
          <p:cNvPicPr>
            <a:picLocks noChangeAspect="1" noChangeArrowheads="1"/>
          </p:cNvPicPr>
          <p:nvPr/>
        </p:nvPicPr>
        <p:blipFill rotWithShape="1">
          <a:blip r:embed="rId2" cstate="print"/>
          <a:srcRect r="22331"/>
          <a:stretch/>
        </p:blipFill>
        <p:spPr bwMode="auto">
          <a:xfrm>
            <a:off x="5486400" y="3048000"/>
            <a:ext cx="3581264" cy="2264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6633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543800" cy="609600"/>
          </a:xfrm>
        </p:spPr>
        <p:txBody>
          <a:bodyPr/>
          <a:lstStyle/>
          <a:p>
            <a:r>
              <a:rPr lang="en-US" sz="3200" dirty="0"/>
              <a:t>Evolution by Natural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r>
              <a:rPr lang="en-US" sz="2200" b="1" dirty="0"/>
              <a:t>Genome and heredity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Genome</a:t>
            </a:r>
            <a:r>
              <a:rPr lang="en-US" sz="1800" dirty="0"/>
              <a:t> is a complete set of chromosomes for a specie. Half of the genome (DNA) is passed from parent to child. Thus, heredity is passed through the genome.  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Genetic variation in a population is</a:t>
            </a:r>
          </a:p>
          <a:p>
            <a:pPr lvl="1"/>
            <a:r>
              <a:rPr lang="en-US" sz="1800" dirty="0"/>
              <a:t>the results of principal forces: </a:t>
            </a:r>
            <a:r>
              <a:rPr lang="en-US" sz="1800" b="1" dirty="0">
                <a:solidFill>
                  <a:srgbClr val="00B0F0"/>
                </a:solidFill>
              </a:rPr>
              <a:t>mutation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dirty="0"/>
              <a:t>(various reasons) and </a:t>
            </a:r>
            <a:r>
              <a:rPr lang="en-US" sz="1800" b="1" dirty="0">
                <a:solidFill>
                  <a:srgbClr val="00B0F0"/>
                </a:solidFill>
              </a:rPr>
              <a:t>crossover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dirty="0"/>
              <a:t>(sexual recombination) of genetic code (DNA) </a:t>
            </a:r>
            <a:endParaRPr lang="en-US" sz="1800" b="1" dirty="0"/>
          </a:p>
          <a:p>
            <a:r>
              <a:rPr lang="en-US" sz="2200" b="1" dirty="0">
                <a:solidFill>
                  <a:srgbClr val="7030A0"/>
                </a:solidFill>
              </a:rPr>
              <a:t>Evolution is</a:t>
            </a:r>
          </a:p>
          <a:p>
            <a:pPr lvl="1"/>
            <a:r>
              <a:rPr lang="en-US" sz="1800" dirty="0"/>
              <a:t>the </a:t>
            </a:r>
            <a:r>
              <a:rPr lang="en-US" sz="1800" b="1" dirty="0"/>
              <a:t>results</a:t>
            </a:r>
            <a:r>
              <a:rPr lang="en-US" sz="1800" dirty="0"/>
              <a:t> of </a:t>
            </a:r>
            <a:r>
              <a:rPr lang="en-US" sz="1800" b="1" u="sng" dirty="0">
                <a:solidFill>
                  <a:srgbClr val="0070C0"/>
                </a:solidFill>
              </a:rPr>
              <a:t>natural selection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(or </a:t>
            </a:r>
            <a:r>
              <a:rPr lang="en-US" sz="1800" b="1" dirty="0"/>
              <a:t>survival of the fittest</a:t>
            </a:r>
            <a:r>
              <a:rPr lang="en-US" sz="1800" dirty="0"/>
              <a:t>) over </a:t>
            </a:r>
            <a:r>
              <a:rPr lang="en-US" sz="1800" b="1" dirty="0"/>
              <a:t>multiple generations</a:t>
            </a:r>
            <a:r>
              <a:rPr lang="en-US" sz="1800" dirty="0"/>
              <a:t> through </a:t>
            </a:r>
            <a:r>
              <a:rPr lang="en-US" sz="1800" b="1" dirty="0">
                <a:solidFill>
                  <a:srgbClr val="00B0F0"/>
                </a:solidFill>
              </a:rPr>
              <a:t>Inheritance</a:t>
            </a:r>
            <a:r>
              <a:rPr lang="en-US" sz="1800" dirty="0"/>
              <a:t> (from </a:t>
            </a:r>
            <a:r>
              <a:rPr lang="en-US" sz="1800" b="1" i="1" dirty="0"/>
              <a:t>reproduction</a:t>
            </a:r>
            <a:r>
              <a:rPr lang="en-US" sz="1800" dirty="0"/>
              <a:t>)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00B0F0"/>
                </a:solidFill>
              </a:rPr>
              <a:t>genetic variation</a:t>
            </a:r>
            <a:r>
              <a:rPr lang="en-US" sz="1800" dirty="0"/>
              <a:t> (from </a:t>
            </a:r>
            <a:r>
              <a:rPr lang="en-US" sz="1800" b="1" i="1" dirty="0"/>
              <a:t>crossover</a:t>
            </a:r>
            <a:r>
              <a:rPr lang="en-US" sz="1800" dirty="0"/>
              <a:t> and </a:t>
            </a:r>
            <a:r>
              <a:rPr lang="en-US" sz="1800" b="1" i="1" dirty="0"/>
              <a:t>mutation</a:t>
            </a:r>
            <a:r>
              <a:rPr lang="en-US" sz="1800" dirty="0"/>
              <a:t>).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What do these DNA and Evolution have to do with our problem solving approaches?</a:t>
            </a:r>
          </a:p>
        </p:txBody>
      </p:sp>
    </p:spTree>
    <p:extLst>
      <p:ext uri="{BB962C8B-B14F-4D97-AF65-F5344CB8AC3E}">
        <p14:creationId xmlns:p14="http://schemas.microsoft.com/office/powerpoint/2010/main" val="159494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391400" cy="685800"/>
          </a:xfrm>
        </p:spPr>
        <p:txBody>
          <a:bodyPr/>
          <a:lstStyle/>
          <a:p>
            <a:r>
              <a:rPr lang="en-US" sz="2000" dirty="0"/>
              <a:t>How to use Biological Knowledge in Problem Solving?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43000"/>
            <a:ext cx="8496300" cy="4648200"/>
          </a:xfrm>
        </p:spPr>
        <p:txBody>
          <a:bodyPr/>
          <a:lstStyle/>
          <a:p>
            <a:r>
              <a:rPr lang="en-US" sz="2400" b="1" dirty="0"/>
              <a:t>What we have learned from Biologists:</a:t>
            </a:r>
          </a:p>
          <a:p>
            <a:pPr lvl="1"/>
            <a:r>
              <a:rPr lang="en-US" sz="2000" dirty="0"/>
              <a:t>How the information about functions and traits for an individual is </a:t>
            </a:r>
            <a:r>
              <a:rPr lang="en-US" sz="2000" b="1" dirty="0">
                <a:solidFill>
                  <a:srgbClr val="00B0F0"/>
                </a:solidFill>
              </a:rPr>
              <a:t>represented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and where it is </a:t>
            </a:r>
            <a:r>
              <a:rPr lang="en-US" sz="2000" b="1" dirty="0">
                <a:solidFill>
                  <a:srgbClr val="00B0F0"/>
                </a:solidFill>
              </a:rPr>
              <a:t>stored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/>
              <a:t>Evolutionary mechanism</a:t>
            </a:r>
            <a:endParaRPr lang="en-US" sz="1700" b="1" dirty="0"/>
          </a:p>
          <a:p>
            <a:pPr lvl="2"/>
            <a:r>
              <a:rPr lang="en-US" sz="1800" dirty="0"/>
              <a:t>How is a member in a population evaluated: </a:t>
            </a:r>
            <a:r>
              <a:rPr lang="en-US" sz="1800" b="1" dirty="0"/>
              <a:t>Natural selection</a:t>
            </a:r>
            <a:endParaRPr lang="en-US" sz="1800" dirty="0"/>
          </a:p>
          <a:p>
            <a:pPr lvl="2"/>
            <a:r>
              <a:rPr lang="en-US" sz="1800" dirty="0"/>
              <a:t>How does a population evolve? </a:t>
            </a:r>
            <a:r>
              <a:rPr lang="en-US" sz="1800" b="1" dirty="0"/>
              <a:t>Genetic variation</a:t>
            </a:r>
          </a:p>
          <a:p>
            <a:pPr lvl="2"/>
            <a:r>
              <a:rPr lang="en-US" sz="1800" dirty="0"/>
              <a:t>What causes genetic variations?</a:t>
            </a:r>
          </a:p>
          <a:p>
            <a:pPr marL="1331913" lvl="3" indent="-342900">
              <a:buFont typeface="+mj-lt"/>
              <a:buAutoNum type="arabicPeriod"/>
            </a:pPr>
            <a:r>
              <a:rPr lang="en-US" sz="1500" dirty="0"/>
              <a:t>Inheritance</a:t>
            </a:r>
          </a:p>
          <a:p>
            <a:pPr marL="1331913" lvl="3" indent="-342900">
              <a:buFont typeface="+mj-lt"/>
              <a:buAutoNum type="arabicPeriod"/>
            </a:pPr>
            <a:r>
              <a:rPr lang="en-US" sz="1500" dirty="0"/>
              <a:t>Sexual reproduction: crossover of genes from both parents</a:t>
            </a:r>
          </a:p>
          <a:p>
            <a:pPr marL="1331913" lvl="3" indent="-342900">
              <a:buFont typeface="+mj-lt"/>
              <a:buAutoNum type="arabicPeriod"/>
            </a:pPr>
            <a:r>
              <a:rPr lang="en-US" sz="1500" dirty="0"/>
              <a:t>Mutation: random change </a:t>
            </a:r>
          </a:p>
          <a:p>
            <a:pPr lvl="1"/>
            <a:r>
              <a:rPr lang="en-US" sz="2000" b="1" dirty="0"/>
              <a:t>Importance of diversity</a:t>
            </a:r>
            <a:r>
              <a:rPr lang="en-US" sz="2000" dirty="0"/>
              <a:t> in a population in evolution</a:t>
            </a:r>
          </a:p>
          <a:p>
            <a:pPr lvl="2"/>
            <a:r>
              <a:rPr lang="en-US" sz="1800" dirty="0"/>
              <a:t>History teaches us that all closed societies failed to survive.</a:t>
            </a:r>
          </a:p>
          <a:p>
            <a:r>
              <a:rPr lang="en-US" sz="2400" dirty="0">
                <a:solidFill>
                  <a:srgbClr val="7030A0"/>
                </a:solidFill>
              </a:rPr>
              <a:t>How can we use this knowledge to solve problems?</a:t>
            </a:r>
          </a:p>
          <a:p>
            <a:pPr lvl="1"/>
            <a:r>
              <a:rPr lang="en-US" sz="2000" b="1" dirty="0"/>
              <a:t>Simulation</a:t>
            </a:r>
            <a:r>
              <a:rPr lang="en-US" sz="2000" dirty="0"/>
              <a:t> of the evolutionary mechanism</a:t>
            </a:r>
          </a:p>
          <a:p>
            <a:pPr lvl="2"/>
            <a:r>
              <a:rPr lang="en-US" sz="1700" dirty="0"/>
              <a:t>Genetic algorithms</a:t>
            </a:r>
          </a:p>
          <a:p>
            <a:pPr lvl="2"/>
            <a:r>
              <a:rPr lang="en-US" sz="1600" dirty="0"/>
              <a:t>Introduced by Holland and colleagues in 1975</a:t>
            </a:r>
          </a:p>
          <a:p>
            <a:pPr lvl="2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26925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GA: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Population</a:t>
            </a:r>
          </a:p>
          <a:p>
            <a:pPr lvl="1"/>
            <a:r>
              <a:rPr lang="en-US" dirty="0"/>
              <a:t>A set of candidate solutions/states</a:t>
            </a:r>
          </a:p>
          <a:p>
            <a:r>
              <a:rPr lang="en-US" b="1" dirty="0"/>
              <a:t>Crossover</a:t>
            </a:r>
          </a:p>
          <a:p>
            <a:pPr lvl="1"/>
            <a:r>
              <a:rPr lang="en-US" dirty="0"/>
              <a:t>Combining parts of two states to create a child state</a:t>
            </a:r>
          </a:p>
          <a:p>
            <a:r>
              <a:rPr lang="en-US" b="1" dirty="0"/>
              <a:t>Mutation</a:t>
            </a:r>
          </a:p>
          <a:p>
            <a:pPr lvl="1"/>
            <a:r>
              <a:rPr lang="en-US" dirty="0"/>
              <a:t>A random change in one bit of a state</a:t>
            </a:r>
          </a:p>
          <a:p>
            <a:r>
              <a:rPr lang="en-US" b="1" dirty="0"/>
              <a:t>Fitness function</a:t>
            </a:r>
          </a:p>
          <a:p>
            <a:pPr lvl="1"/>
            <a:r>
              <a:rPr lang="en-US" dirty="0"/>
              <a:t>A numeric measure of the relative goodness of a state</a:t>
            </a:r>
          </a:p>
        </p:txBody>
      </p:sp>
    </p:spTree>
    <p:extLst>
      <p:ext uri="{BB962C8B-B14F-4D97-AF65-F5344CB8AC3E}">
        <p14:creationId xmlns:p14="http://schemas.microsoft.com/office/powerpoint/2010/main" val="491164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500" dirty="0">
                <a:latin typeface="NimbusRomNo9L-Medi"/>
              </a:rPr>
              <a:t>function </a:t>
            </a:r>
            <a:r>
              <a:rPr lang="en-US" sz="2500" dirty="0">
                <a:latin typeface="NimbusRomNo9L-Regu"/>
              </a:rPr>
              <a:t>GENETIC-ALGORITHM(</a:t>
            </a:r>
            <a:r>
              <a:rPr lang="en-US" sz="2500" i="1" dirty="0">
                <a:latin typeface="CMTI10"/>
              </a:rPr>
              <a:t>population</a:t>
            </a:r>
            <a:r>
              <a:rPr lang="en-US" sz="2500" dirty="0">
                <a:latin typeface="NimbusRomNo9L-Regu"/>
              </a:rPr>
              <a:t>, </a:t>
            </a:r>
            <a:r>
              <a:rPr lang="en-US" sz="2500" i="1" dirty="0">
                <a:latin typeface="CMTI10"/>
              </a:rPr>
              <a:t>fitness</a:t>
            </a:r>
            <a:r>
              <a:rPr lang="en-US" sz="2500" dirty="0">
                <a:latin typeface="NimbusRomNo9L-Regu"/>
              </a:rPr>
              <a:t>) </a:t>
            </a:r>
            <a:r>
              <a:rPr lang="en-US" sz="2500" dirty="0">
                <a:latin typeface="NimbusRomNo9L-Medi"/>
              </a:rPr>
              <a:t>returns </a:t>
            </a:r>
            <a:r>
              <a:rPr lang="en-US" sz="2500" dirty="0">
                <a:latin typeface="NimbusRomNo9L-Regu"/>
              </a:rPr>
              <a:t>an individual</a:t>
            </a:r>
          </a:p>
          <a:p>
            <a:pPr marL="0" indent="0">
              <a:buNone/>
            </a:pPr>
            <a:r>
              <a:rPr lang="en-US" sz="2500" dirty="0">
                <a:latin typeface="NimbusRomNo9L-Medi"/>
              </a:rPr>
              <a:t>  repeat</a:t>
            </a:r>
          </a:p>
          <a:p>
            <a:pPr marL="400050" lvl="1" indent="0">
              <a:buNone/>
            </a:pPr>
            <a:r>
              <a:rPr lang="en-US" sz="2500" i="1" dirty="0">
                <a:latin typeface="CMTI10"/>
              </a:rPr>
              <a:t>weights</a:t>
            </a:r>
            <a:r>
              <a:rPr lang="en-US" sz="2500" dirty="0">
                <a:latin typeface="CMTI10"/>
              </a:rPr>
              <a:t> </a:t>
            </a:r>
            <a:r>
              <a:rPr lang="en-US" sz="2500" dirty="0">
                <a:latin typeface="CMSY10"/>
              </a:rPr>
              <a:t>←</a:t>
            </a:r>
            <a:r>
              <a:rPr lang="en-US" sz="2500" dirty="0">
                <a:latin typeface="NimbusRomNo9L-Regu"/>
              </a:rPr>
              <a:t>WEIGHTED-BY(</a:t>
            </a:r>
            <a:r>
              <a:rPr lang="en-US" sz="2500" i="1" dirty="0">
                <a:latin typeface="CMTI10"/>
              </a:rPr>
              <a:t>population</a:t>
            </a:r>
            <a:r>
              <a:rPr lang="en-US" sz="2500" dirty="0">
                <a:latin typeface="NimbusRomNo9L-Regu"/>
              </a:rPr>
              <a:t>, </a:t>
            </a:r>
            <a:r>
              <a:rPr lang="en-US" sz="2500" i="1" dirty="0">
                <a:latin typeface="CMTI10"/>
              </a:rPr>
              <a:t>fitness</a:t>
            </a:r>
            <a:r>
              <a:rPr lang="en-US" sz="2500" dirty="0">
                <a:latin typeface="NimbusRomNo9L-Regu"/>
              </a:rPr>
              <a:t>)</a:t>
            </a:r>
          </a:p>
          <a:p>
            <a:pPr marL="400050" lvl="1" indent="0">
              <a:buNone/>
            </a:pPr>
            <a:r>
              <a:rPr lang="en-US" sz="2500" i="1" dirty="0">
                <a:latin typeface="CMTI10"/>
              </a:rPr>
              <a:t>population2</a:t>
            </a:r>
            <a:r>
              <a:rPr lang="en-US" sz="2500" dirty="0">
                <a:latin typeface="CMTI10"/>
              </a:rPr>
              <a:t> </a:t>
            </a:r>
            <a:r>
              <a:rPr lang="en-US" sz="2500" dirty="0">
                <a:latin typeface="CMSY10"/>
              </a:rPr>
              <a:t>← </a:t>
            </a:r>
            <a:r>
              <a:rPr lang="en-US" sz="2500" dirty="0">
                <a:latin typeface="NimbusRomNo9L-Regu"/>
              </a:rPr>
              <a:t>[]</a:t>
            </a:r>
          </a:p>
          <a:p>
            <a:pPr marL="400050" lvl="1" indent="0">
              <a:buNone/>
            </a:pPr>
            <a:r>
              <a:rPr lang="en-US" sz="2500" dirty="0">
                <a:latin typeface="NimbusRomNo9L-Medi"/>
              </a:rPr>
              <a:t>for </a:t>
            </a:r>
            <a:r>
              <a:rPr lang="en-US" sz="2500" dirty="0">
                <a:latin typeface="CMTI10"/>
              </a:rPr>
              <a:t>i </a:t>
            </a:r>
            <a:r>
              <a:rPr lang="en-US" sz="2500" dirty="0">
                <a:latin typeface="NimbusRomNo9L-Regu"/>
              </a:rPr>
              <a:t>= 1 </a:t>
            </a:r>
            <a:r>
              <a:rPr lang="en-US" sz="2500" dirty="0">
                <a:latin typeface="NimbusRomNo9L-Medi"/>
              </a:rPr>
              <a:t>to </a:t>
            </a:r>
            <a:r>
              <a:rPr lang="en-US" sz="2500" dirty="0">
                <a:latin typeface="NimbusRomNo9L-Regu"/>
              </a:rPr>
              <a:t>SIZE(</a:t>
            </a:r>
            <a:r>
              <a:rPr lang="en-US" sz="2500" i="1" dirty="0">
                <a:latin typeface="CMTI10"/>
              </a:rPr>
              <a:t>population</a:t>
            </a:r>
            <a:r>
              <a:rPr lang="en-US" sz="2500" dirty="0">
                <a:latin typeface="NimbusRomNo9L-Regu"/>
              </a:rPr>
              <a:t>) </a:t>
            </a:r>
            <a:r>
              <a:rPr lang="en-US" sz="2500" dirty="0">
                <a:latin typeface="NimbusRomNo9L-Medi"/>
              </a:rPr>
              <a:t>do</a:t>
            </a:r>
          </a:p>
          <a:p>
            <a:pPr marL="800100" lvl="2" indent="0">
              <a:buNone/>
            </a:pPr>
            <a:r>
              <a:rPr lang="en-US" sz="2500" i="1" dirty="0">
                <a:latin typeface="CMTI10"/>
              </a:rPr>
              <a:t>parent1 </a:t>
            </a:r>
            <a:r>
              <a:rPr lang="en-US" sz="2500" i="1" dirty="0">
                <a:latin typeface="NimbusRomNo9L-Regu"/>
              </a:rPr>
              <a:t>, </a:t>
            </a:r>
            <a:r>
              <a:rPr lang="en-US" sz="2500" i="1" dirty="0">
                <a:latin typeface="CMTI10"/>
              </a:rPr>
              <a:t>parent2</a:t>
            </a:r>
            <a:r>
              <a:rPr lang="en-US" sz="2500" dirty="0">
                <a:latin typeface="CMTI10"/>
              </a:rPr>
              <a:t> </a:t>
            </a:r>
            <a:r>
              <a:rPr lang="en-US" sz="2500" dirty="0">
                <a:latin typeface="CMSY10"/>
              </a:rPr>
              <a:t>←</a:t>
            </a:r>
            <a:r>
              <a:rPr lang="en-US" sz="2500" dirty="0">
                <a:latin typeface="NimbusRomNo9L-Regu"/>
              </a:rPr>
              <a:t>WEIGHTED-RANDOM-CHOICES(</a:t>
            </a:r>
            <a:r>
              <a:rPr lang="en-US" sz="2500" i="1" dirty="0" err="1">
                <a:latin typeface="CMTI10"/>
              </a:rPr>
              <a:t>population</a:t>
            </a:r>
            <a:r>
              <a:rPr lang="en-US" sz="2500" i="1" dirty="0" err="1">
                <a:latin typeface="NimbusRomNo9L-Regu"/>
              </a:rPr>
              <a:t>,</a:t>
            </a:r>
            <a:r>
              <a:rPr lang="en-US" sz="2500" i="1" dirty="0" err="1">
                <a:latin typeface="CMTI10"/>
              </a:rPr>
              <a:t>weights</a:t>
            </a:r>
            <a:r>
              <a:rPr lang="en-US" sz="2500" dirty="0">
                <a:latin typeface="NimbusRomNo9L-Regu"/>
              </a:rPr>
              <a:t>, 2)</a:t>
            </a:r>
          </a:p>
          <a:p>
            <a:pPr marL="800100" lvl="2" indent="0">
              <a:buNone/>
            </a:pPr>
            <a:r>
              <a:rPr lang="en-US" sz="2500" i="1" dirty="0">
                <a:latin typeface="CMTI10"/>
              </a:rPr>
              <a:t>child</a:t>
            </a:r>
            <a:r>
              <a:rPr lang="en-US" sz="2500" dirty="0">
                <a:latin typeface="CMTI10"/>
              </a:rPr>
              <a:t> </a:t>
            </a:r>
            <a:r>
              <a:rPr lang="en-US" sz="2500" dirty="0">
                <a:latin typeface="CMSY10"/>
              </a:rPr>
              <a:t>←</a:t>
            </a:r>
            <a:r>
              <a:rPr lang="en-US" sz="2500" dirty="0">
                <a:latin typeface="NimbusRomNo9L-Regu"/>
              </a:rPr>
              <a:t>REPRODUCE(</a:t>
            </a:r>
            <a:r>
              <a:rPr lang="en-US" sz="2500" i="1" dirty="0">
                <a:latin typeface="CMTI10"/>
              </a:rPr>
              <a:t>parent1</a:t>
            </a:r>
            <a:r>
              <a:rPr lang="en-US" sz="2500" i="1" dirty="0">
                <a:latin typeface="NimbusRomNo9L-Regu"/>
              </a:rPr>
              <a:t>, </a:t>
            </a:r>
            <a:r>
              <a:rPr lang="en-US" sz="2500" i="1" dirty="0">
                <a:latin typeface="CMTI10"/>
              </a:rPr>
              <a:t>parent2</a:t>
            </a:r>
            <a:r>
              <a:rPr lang="en-US" sz="2500" dirty="0">
                <a:latin typeface="CMTI10"/>
              </a:rPr>
              <a:t> </a:t>
            </a:r>
            <a:r>
              <a:rPr lang="en-US" sz="2500" dirty="0">
                <a:latin typeface="NimbusRomNo9L-Regu"/>
              </a:rPr>
              <a:t>)  </a:t>
            </a:r>
            <a:r>
              <a:rPr lang="en-US" sz="2500" dirty="0">
                <a:solidFill>
                  <a:srgbClr val="C00000"/>
                </a:solidFill>
                <a:latin typeface="NimbusRomNo9L-Regu"/>
              </a:rPr>
              <a:t>// crossover</a:t>
            </a:r>
          </a:p>
          <a:p>
            <a:pPr marL="800100" lvl="2" indent="0">
              <a:buNone/>
            </a:pPr>
            <a:r>
              <a:rPr lang="en-US" sz="2500" dirty="0">
                <a:latin typeface="NimbusRomNo9L-Medi"/>
              </a:rPr>
              <a:t>if </a:t>
            </a:r>
            <a:r>
              <a:rPr lang="en-US" sz="2500" dirty="0">
                <a:latin typeface="NimbusRomNo9L-Regu"/>
              </a:rPr>
              <a:t>(small random probability) </a:t>
            </a:r>
            <a:r>
              <a:rPr lang="en-US" sz="2500" dirty="0">
                <a:latin typeface="NimbusRomNo9L-Medi"/>
              </a:rPr>
              <a:t>then </a:t>
            </a:r>
            <a:r>
              <a:rPr lang="en-US" sz="2500" i="1" dirty="0">
                <a:latin typeface="CMTI10"/>
              </a:rPr>
              <a:t>child</a:t>
            </a:r>
            <a:r>
              <a:rPr lang="en-US" sz="2500" dirty="0">
                <a:latin typeface="CMTI10"/>
              </a:rPr>
              <a:t> </a:t>
            </a:r>
            <a:r>
              <a:rPr lang="en-US" sz="2500" dirty="0">
                <a:latin typeface="CMSY10"/>
              </a:rPr>
              <a:t>←</a:t>
            </a:r>
            <a:r>
              <a:rPr lang="en-US" sz="2500" dirty="0">
                <a:latin typeface="NimbusRomNo9L-Regu"/>
              </a:rPr>
              <a:t>MUTATE(</a:t>
            </a:r>
            <a:r>
              <a:rPr lang="en-US" sz="2500" i="1" dirty="0">
                <a:latin typeface="CMTI10"/>
              </a:rPr>
              <a:t>child</a:t>
            </a:r>
            <a:r>
              <a:rPr lang="en-US" sz="2500" dirty="0">
                <a:latin typeface="NimbusRomNo9L-Regu"/>
              </a:rPr>
              <a:t>)</a:t>
            </a:r>
          </a:p>
          <a:p>
            <a:pPr marL="800100" lvl="2" indent="0">
              <a:buNone/>
            </a:pPr>
            <a:r>
              <a:rPr lang="en-US" sz="2500" dirty="0">
                <a:latin typeface="NimbusRomNo9L-Regu"/>
              </a:rPr>
              <a:t>add </a:t>
            </a:r>
            <a:r>
              <a:rPr lang="en-US" sz="2500" i="1" dirty="0">
                <a:latin typeface="CMTI10"/>
              </a:rPr>
              <a:t>child</a:t>
            </a:r>
            <a:r>
              <a:rPr lang="en-US" sz="2500" dirty="0">
                <a:latin typeface="CMTI10"/>
              </a:rPr>
              <a:t> </a:t>
            </a:r>
            <a:r>
              <a:rPr lang="en-US" sz="2500" dirty="0">
                <a:latin typeface="NimbusRomNo9L-Regu"/>
              </a:rPr>
              <a:t>to </a:t>
            </a:r>
            <a:r>
              <a:rPr lang="en-US" sz="2500" i="1" dirty="0">
                <a:latin typeface="CMTI10"/>
              </a:rPr>
              <a:t>population2</a:t>
            </a:r>
          </a:p>
          <a:p>
            <a:pPr marL="400050" lvl="1" indent="0">
              <a:buNone/>
            </a:pPr>
            <a:r>
              <a:rPr lang="en-US" sz="2500" i="1" dirty="0">
                <a:latin typeface="CMTI10"/>
              </a:rPr>
              <a:t>population</a:t>
            </a:r>
            <a:r>
              <a:rPr lang="en-US" sz="2500" dirty="0">
                <a:latin typeface="CMTI10"/>
              </a:rPr>
              <a:t> </a:t>
            </a:r>
            <a:r>
              <a:rPr lang="en-US" sz="2500" dirty="0">
                <a:latin typeface="CMSY10"/>
              </a:rPr>
              <a:t>←</a:t>
            </a:r>
            <a:r>
              <a:rPr lang="en-US" sz="2500" i="1" dirty="0">
                <a:latin typeface="CMTI10"/>
              </a:rPr>
              <a:t>population2</a:t>
            </a:r>
          </a:p>
          <a:p>
            <a:pPr marL="0" indent="0">
              <a:buNone/>
            </a:pPr>
            <a:r>
              <a:rPr lang="en-US" sz="2500" dirty="0">
                <a:latin typeface="NimbusRomNo9L-Medi"/>
              </a:rPr>
              <a:t>  until </a:t>
            </a:r>
            <a:r>
              <a:rPr lang="en-US" sz="2500" dirty="0">
                <a:latin typeface="NimbusRomNo9L-Regu"/>
              </a:rPr>
              <a:t>some individual is fit enough, or enough time has elapsed</a:t>
            </a:r>
          </a:p>
          <a:p>
            <a:pPr marL="0" indent="0">
              <a:buNone/>
            </a:pPr>
            <a:r>
              <a:rPr lang="en-US" sz="2500" dirty="0">
                <a:latin typeface="NimbusRomNo9L-Medi"/>
              </a:rPr>
              <a:t>  return </a:t>
            </a:r>
            <a:r>
              <a:rPr lang="en-US" sz="2500" dirty="0">
                <a:latin typeface="NimbusRomNo9L-Regu"/>
              </a:rPr>
              <a:t>the best individual in </a:t>
            </a:r>
            <a:r>
              <a:rPr lang="en-US" sz="2500" i="1" dirty="0">
                <a:latin typeface="CMTI10"/>
              </a:rPr>
              <a:t>population</a:t>
            </a:r>
            <a:r>
              <a:rPr lang="en-US" sz="2500" dirty="0">
                <a:latin typeface="NimbusRomNo9L-Regu"/>
              </a:rPr>
              <a:t>, according to </a:t>
            </a:r>
            <a:r>
              <a:rPr lang="en-US" sz="2500" i="1" dirty="0">
                <a:latin typeface="CMTI10"/>
              </a:rPr>
              <a:t>fitness</a:t>
            </a:r>
          </a:p>
          <a:p>
            <a:pPr marL="0" indent="0">
              <a:buNone/>
            </a:pPr>
            <a:endParaRPr lang="en-US" dirty="0">
              <a:latin typeface="NimbusRomNo9L-Medi"/>
            </a:endParaRPr>
          </a:p>
          <a:p>
            <a:pPr marL="0" indent="0">
              <a:buNone/>
            </a:pPr>
            <a:r>
              <a:rPr lang="en-US" sz="2200" dirty="0">
                <a:latin typeface="NimbusRomNo9L-Medi"/>
              </a:rPr>
              <a:t>function </a:t>
            </a:r>
            <a:r>
              <a:rPr lang="en-US" sz="2200" dirty="0">
                <a:latin typeface="NimbusRomNo9L-Regu"/>
              </a:rPr>
              <a:t>REPRODUCE(</a:t>
            </a:r>
            <a:r>
              <a:rPr lang="en-US" sz="2200" i="1" dirty="0">
                <a:latin typeface="CMTI10"/>
              </a:rPr>
              <a:t>parent1</a:t>
            </a:r>
            <a:r>
              <a:rPr lang="en-US" sz="2200" i="1" dirty="0">
                <a:latin typeface="NimbusRomNo9L-Regu"/>
              </a:rPr>
              <a:t>, </a:t>
            </a:r>
            <a:r>
              <a:rPr lang="en-US" sz="2200" i="1" dirty="0">
                <a:latin typeface="CMTI10"/>
              </a:rPr>
              <a:t>parent2</a:t>
            </a:r>
            <a:r>
              <a:rPr lang="en-US" sz="2200" dirty="0">
                <a:latin typeface="CMTI10"/>
              </a:rPr>
              <a:t> </a:t>
            </a:r>
            <a:r>
              <a:rPr lang="en-US" sz="2200" dirty="0">
                <a:latin typeface="NimbusRomNo9L-Regu"/>
              </a:rPr>
              <a:t>) </a:t>
            </a:r>
            <a:r>
              <a:rPr lang="en-US" sz="2200" dirty="0">
                <a:latin typeface="NimbusRomNo9L-Medi"/>
              </a:rPr>
              <a:t>returns </a:t>
            </a:r>
            <a:r>
              <a:rPr lang="en-US" sz="2200" dirty="0">
                <a:latin typeface="NimbusRomNo9L-Regu"/>
              </a:rPr>
              <a:t>an individual</a:t>
            </a:r>
          </a:p>
          <a:p>
            <a:pPr marL="400050" lvl="1" indent="0">
              <a:buNone/>
            </a:pPr>
            <a:r>
              <a:rPr lang="en-US" sz="2200" i="1" dirty="0" err="1">
                <a:latin typeface="CMTI10"/>
              </a:rPr>
              <a:t>n</a:t>
            </a:r>
            <a:r>
              <a:rPr lang="en-US" sz="2200" dirty="0" err="1">
                <a:latin typeface="CMSY10"/>
              </a:rPr>
              <a:t>←</a:t>
            </a:r>
            <a:r>
              <a:rPr lang="en-US" sz="2200" dirty="0" err="1">
                <a:latin typeface="NimbusRomNo9L-Regu"/>
              </a:rPr>
              <a:t>LENGTH</a:t>
            </a:r>
            <a:r>
              <a:rPr lang="en-US" sz="2200" dirty="0">
                <a:latin typeface="NimbusRomNo9L-Regu"/>
              </a:rPr>
              <a:t>(</a:t>
            </a:r>
            <a:r>
              <a:rPr lang="en-US" sz="2200" i="1" dirty="0">
                <a:latin typeface="CMTI10"/>
              </a:rPr>
              <a:t>parent1</a:t>
            </a:r>
            <a:r>
              <a:rPr lang="en-US" sz="2200" dirty="0">
                <a:latin typeface="NimbusRomNo9L-Regu"/>
              </a:rPr>
              <a:t>)</a:t>
            </a:r>
          </a:p>
          <a:p>
            <a:pPr marL="400050" lvl="1" indent="0">
              <a:buNone/>
            </a:pPr>
            <a:r>
              <a:rPr lang="en-US" sz="2200" i="1" dirty="0" err="1">
                <a:latin typeface="CMTI10"/>
              </a:rPr>
              <a:t>c</a:t>
            </a:r>
            <a:r>
              <a:rPr lang="en-US" sz="2200" dirty="0" err="1">
                <a:latin typeface="CMSY10"/>
              </a:rPr>
              <a:t>←</a:t>
            </a:r>
            <a:r>
              <a:rPr lang="en-US" sz="2200" dirty="0" err="1">
                <a:latin typeface="NimbusRomNo9L-Regu"/>
              </a:rPr>
              <a:t>random</a:t>
            </a:r>
            <a:r>
              <a:rPr lang="en-US" sz="2200" dirty="0">
                <a:latin typeface="NimbusRomNo9L-Regu"/>
              </a:rPr>
              <a:t> number from 1 to </a:t>
            </a:r>
            <a:r>
              <a:rPr lang="en-US" sz="2200" i="1" dirty="0">
                <a:latin typeface="CMTI10"/>
              </a:rPr>
              <a:t>n</a:t>
            </a:r>
          </a:p>
          <a:p>
            <a:pPr marL="400050" lvl="1" indent="0">
              <a:buNone/>
            </a:pPr>
            <a:r>
              <a:rPr lang="en-US" sz="2200" dirty="0">
                <a:latin typeface="NimbusRomNo9L-Medi"/>
              </a:rPr>
              <a:t>return </a:t>
            </a:r>
            <a:r>
              <a:rPr lang="en-US" sz="2200" dirty="0">
                <a:latin typeface="NimbusRomNo9L-Regu"/>
              </a:rPr>
              <a:t>APPEND(SUBSTRING(</a:t>
            </a:r>
            <a:r>
              <a:rPr lang="en-US" sz="2200" i="1" dirty="0">
                <a:latin typeface="CMTI10"/>
              </a:rPr>
              <a:t>parent1</a:t>
            </a:r>
            <a:r>
              <a:rPr lang="en-US" sz="2200" dirty="0">
                <a:latin typeface="NimbusRomNo9L-Regu"/>
              </a:rPr>
              <a:t>, 1, </a:t>
            </a:r>
            <a:r>
              <a:rPr lang="en-US" sz="2200" i="1" dirty="0">
                <a:latin typeface="CMTI10"/>
              </a:rPr>
              <a:t>c</a:t>
            </a:r>
            <a:r>
              <a:rPr lang="en-US" sz="2200" dirty="0">
                <a:latin typeface="NimbusRomNo9L-Regu"/>
              </a:rPr>
              <a:t>), SUBSTRING(</a:t>
            </a:r>
            <a:r>
              <a:rPr lang="en-US" sz="2200" i="1" dirty="0">
                <a:latin typeface="CMTI10"/>
              </a:rPr>
              <a:t>parent2</a:t>
            </a:r>
            <a:r>
              <a:rPr lang="en-US" sz="2200" dirty="0">
                <a:latin typeface="NimbusRomNo9L-Regu"/>
              </a:rPr>
              <a:t>, </a:t>
            </a:r>
            <a:r>
              <a:rPr lang="en-US" sz="2200" i="1" dirty="0">
                <a:latin typeface="CMTI10"/>
              </a:rPr>
              <a:t>c</a:t>
            </a:r>
            <a:r>
              <a:rPr lang="en-US" sz="2200" dirty="0">
                <a:latin typeface="CMTI10"/>
              </a:rPr>
              <a:t> </a:t>
            </a:r>
            <a:r>
              <a:rPr lang="en-US" sz="2200" dirty="0">
                <a:latin typeface="CMR10"/>
              </a:rPr>
              <a:t>+ 1</a:t>
            </a:r>
            <a:r>
              <a:rPr lang="en-US" sz="2200" dirty="0">
                <a:latin typeface="NimbusRomNo9L-Regu"/>
              </a:rPr>
              <a:t>, </a:t>
            </a:r>
            <a:r>
              <a:rPr lang="en-US" sz="2200" i="1" dirty="0">
                <a:latin typeface="CMTI10"/>
              </a:rPr>
              <a:t>n</a:t>
            </a:r>
            <a:r>
              <a:rPr lang="en-US" sz="2200" dirty="0">
                <a:latin typeface="NimbusRomNo9L-Regu"/>
              </a:rPr>
              <a:t>))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49558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8-queens problem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417638"/>
            <a:ext cx="1625600" cy="411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2 4 7 4 8 5 5 2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2432660"/>
            <a:ext cx="1625600" cy="411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3 2 7 5 2 4 1 1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3447682"/>
            <a:ext cx="1625600" cy="411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2 4 4 1 5 1 2 4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4462704"/>
            <a:ext cx="1625600" cy="411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3 2 5 4 3 2 1 3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9788" y="1822952"/>
            <a:ext cx="1498880" cy="3393792"/>
            <a:chOff x="559788" y="1822952"/>
            <a:chExt cx="1498880" cy="3393792"/>
          </a:xfrm>
        </p:grpSpPr>
        <p:sp>
          <p:nvSpPr>
            <p:cNvPr id="14" name="TextBox 13"/>
            <p:cNvSpPr txBox="1"/>
            <p:nvPr/>
          </p:nvSpPr>
          <p:spPr>
            <a:xfrm>
              <a:off x="559790" y="1822952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f()=</a:t>
              </a:r>
              <a:r>
                <a:rPr lang="en-US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24 (31%)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9789" y="2883033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f()=</a:t>
              </a:r>
              <a:r>
                <a:rPr lang="en-US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23 (29%)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9788" y="3854151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f()=</a:t>
              </a:r>
              <a:r>
                <a:rPr lang="en-US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 (26%)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5188" y="4908967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f()=</a:t>
              </a:r>
              <a:r>
                <a:rPr lang="en-US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 (14%)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54200" y="1416624"/>
            <a:ext cx="2603500" cy="1221617"/>
            <a:chOff x="1854200" y="1416624"/>
            <a:chExt cx="2603500" cy="1221617"/>
          </a:xfrm>
        </p:grpSpPr>
        <p:sp>
          <p:nvSpPr>
            <p:cNvPr id="10" name="Rectangle 9"/>
            <p:cNvSpPr/>
            <p:nvPr/>
          </p:nvSpPr>
          <p:spPr>
            <a:xfrm>
              <a:off x="2832100" y="1416624"/>
              <a:ext cx="1625600" cy="4111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3 2 7 5 2 4 1 1</a:t>
              </a:r>
            </a:p>
          </p:txBody>
        </p:sp>
        <p:cxnSp>
          <p:nvCxnSpPr>
            <p:cNvPr id="19" name="Straight Arrow Connector 18"/>
            <p:cNvCxnSpPr>
              <a:stCxn id="7" idx="3"/>
              <a:endCxn id="10" idx="1"/>
            </p:cNvCxnSpPr>
            <p:nvPr/>
          </p:nvCxnSpPr>
          <p:spPr>
            <a:xfrm flipV="1">
              <a:off x="1854200" y="1622205"/>
              <a:ext cx="977900" cy="1016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854200" y="1623219"/>
            <a:ext cx="2603500" cy="1220905"/>
            <a:chOff x="1854200" y="1623219"/>
            <a:chExt cx="2603500" cy="1220905"/>
          </a:xfrm>
        </p:grpSpPr>
        <p:sp>
          <p:nvSpPr>
            <p:cNvPr id="12" name="Rectangle 11"/>
            <p:cNvSpPr/>
            <p:nvPr/>
          </p:nvSpPr>
          <p:spPr>
            <a:xfrm>
              <a:off x="2832100" y="2432962"/>
              <a:ext cx="1625600" cy="4111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2 4 7 4 8 5 5 2</a:t>
              </a:r>
            </a:p>
          </p:txBody>
        </p:sp>
        <p:cxnSp>
          <p:nvCxnSpPr>
            <p:cNvPr id="21" name="Straight Arrow Connector 20"/>
            <p:cNvCxnSpPr>
              <a:stCxn id="6" idx="3"/>
              <a:endCxn id="12" idx="1"/>
            </p:cNvCxnSpPr>
            <p:nvPr/>
          </p:nvCxnSpPr>
          <p:spPr>
            <a:xfrm>
              <a:off x="1854200" y="1623219"/>
              <a:ext cx="977900" cy="1015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854200" y="2638241"/>
            <a:ext cx="2603500" cy="1222221"/>
            <a:chOff x="1854200" y="2638241"/>
            <a:chExt cx="2603500" cy="1222221"/>
          </a:xfrm>
        </p:grpSpPr>
        <p:sp>
          <p:nvSpPr>
            <p:cNvPr id="11" name="Rectangle 10"/>
            <p:cNvSpPr/>
            <p:nvPr/>
          </p:nvSpPr>
          <p:spPr>
            <a:xfrm>
              <a:off x="2832100" y="3449300"/>
              <a:ext cx="1625600" cy="4111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3 2 7 5 2 4 1 1</a:t>
              </a:r>
            </a:p>
          </p:txBody>
        </p:sp>
        <p:cxnSp>
          <p:nvCxnSpPr>
            <p:cNvPr id="24" name="Straight Arrow Connector 23"/>
            <p:cNvCxnSpPr>
              <a:stCxn id="7" idx="3"/>
              <a:endCxn id="11" idx="1"/>
            </p:cNvCxnSpPr>
            <p:nvPr/>
          </p:nvCxnSpPr>
          <p:spPr>
            <a:xfrm>
              <a:off x="1854200" y="2638241"/>
              <a:ext cx="977900" cy="1016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854200" y="3653263"/>
            <a:ext cx="2603500" cy="1223537"/>
            <a:chOff x="1854200" y="3653263"/>
            <a:chExt cx="2603500" cy="1223537"/>
          </a:xfrm>
        </p:grpSpPr>
        <p:sp>
          <p:nvSpPr>
            <p:cNvPr id="13" name="Rectangle 12"/>
            <p:cNvSpPr/>
            <p:nvPr/>
          </p:nvSpPr>
          <p:spPr>
            <a:xfrm>
              <a:off x="2832100" y="4465638"/>
              <a:ext cx="1625600" cy="4111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2 4 4 1 5 1 2 4</a:t>
              </a:r>
            </a:p>
          </p:txBody>
        </p:sp>
        <p:cxnSp>
          <p:nvCxnSpPr>
            <p:cNvPr id="27" name="Straight Arrow Connector 26"/>
            <p:cNvCxnSpPr>
              <a:stCxn id="8" idx="3"/>
              <a:endCxn id="13" idx="1"/>
            </p:cNvCxnSpPr>
            <p:nvPr/>
          </p:nvCxnSpPr>
          <p:spPr>
            <a:xfrm>
              <a:off x="1854200" y="3653263"/>
              <a:ext cx="977900" cy="1017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52400" y="545449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Initial population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2400" y="5797370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Fitness function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65868" y="545449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 Selection</a:t>
            </a:r>
          </a:p>
        </p:txBody>
      </p:sp>
    </p:spTree>
    <p:extLst>
      <p:ext uri="{BB962C8B-B14F-4D97-AF65-F5344CB8AC3E}">
        <p14:creationId xmlns:p14="http://schemas.microsoft.com/office/powerpoint/2010/main" val="317204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36" grpId="0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8-queens problem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417638"/>
            <a:ext cx="1625600" cy="4111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2 4 7 4 8 5 5 2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2432660"/>
            <a:ext cx="1625600" cy="4111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3 2 7 5 2 4 1 1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3447682"/>
            <a:ext cx="1625600" cy="4111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2 4 4 1 5 1 2 4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4462704"/>
            <a:ext cx="1625600" cy="4111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3 2 5 4 3 2 1 3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9788" y="1822952"/>
            <a:ext cx="1498880" cy="3393792"/>
            <a:chOff x="559788" y="1822952"/>
            <a:chExt cx="1498880" cy="3393792"/>
          </a:xfrm>
        </p:grpSpPr>
        <p:sp>
          <p:nvSpPr>
            <p:cNvPr id="14" name="TextBox 13"/>
            <p:cNvSpPr txBox="1"/>
            <p:nvPr/>
          </p:nvSpPr>
          <p:spPr>
            <a:xfrm>
              <a:off x="559790" y="1822952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f()=24 (31%)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9789" y="2883033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f()=23 (29%)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9788" y="3854151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f()=20 (26%)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5188" y="4908967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f()=11 (14%)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2832100" y="1416624"/>
            <a:ext cx="1625600" cy="4111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3 2 7 5 2 4 1 1</a:t>
            </a:r>
          </a:p>
        </p:txBody>
      </p: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 flipV="1">
            <a:off x="1854200" y="1622205"/>
            <a:ext cx="977900" cy="10160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32100" y="2432962"/>
            <a:ext cx="1625600" cy="4111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2 4 7 4 8 5 5 2</a:t>
            </a:r>
          </a:p>
        </p:txBody>
      </p:sp>
      <p:cxnSp>
        <p:nvCxnSpPr>
          <p:cNvPr id="21" name="Straight Arrow Connector 20"/>
          <p:cNvCxnSpPr>
            <a:stCxn id="6" idx="3"/>
            <a:endCxn id="12" idx="1"/>
          </p:cNvCxnSpPr>
          <p:nvPr/>
        </p:nvCxnSpPr>
        <p:spPr>
          <a:xfrm>
            <a:off x="1854200" y="1623219"/>
            <a:ext cx="977900" cy="101532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32100" y="3429000"/>
            <a:ext cx="1625600" cy="411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3 2 7 5 2 4 1 1</a:t>
            </a:r>
          </a:p>
        </p:txBody>
      </p:sp>
      <p:cxnSp>
        <p:nvCxnSpPr>
          <p:cNvPr id="24" name="Straight Arrow Connector 23"/>
          <p:cNvCxnSpPr>
            <a:stCxn id="7" idx="3"/>
            <a:endCxn id="11" idx="1"/>
          </p:cNvCxnSpPr>
          <p:nvPr/>
        </p:nvCxnSpPr>
        <p:spPr>
          <a:xfrm>
            <a:off x="1854200" y="2638241"/>
            <a:ext cx="977900" cy="10166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32100" y="4465638"/>
            <a:ext cx="1625600" cy="411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2 4 4 1 5 1 2 4</a:t>
            </a:r>
          </a:p>
        </p:txBody>
      </p:sp>
      <p:cxnSp>
        <p:nvCxnSpPr>
          <p:cNvPr id="27" name="Straight Arrow Connector 26"/>
          <p:cNvCxnSpPr>
            <a:stCxn id="8" idx="3"/>
            <a:endCxn id="13" idx="1"/>
          </p:cNvCxnSpPr>
          <p:nvPr/>
        </p:nvCxnSpPr>
        <p:spPr>
          <a:xfrm>
            <a:off x="1854200" y="3653263"/>
            <a:ext cx="977900" cy="10179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32100" y="1420811"/>
            <a:ext cx="690032" cy="4111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3 2 7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13290" y="1420811"/>
            <a:ext cx="1119860" cy="4111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5 2 4 1 1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832100" y="2426876"/>
            <a:ext cx="690032" cy="411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2 4 7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13290" y="2432660"/>
            <a:ext cx="1119860" cy="411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4 8 5 5 2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832100" y="3429000"/>
            <a:ext cx="1130300" cy="4111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3 2 7 5 2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038600" y="3429000"/>
            <a:ext cx="694550" cy="4111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4 1 1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32100" y="4465638"/>
            <a:ext cx="1130300" cy="411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2 4 4 1 5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038600" y="4465638"/>
            <a:ext cx="694550" cy="411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1 2 4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832100" y="4465638"/>
            <a:ext cx="1625600" cy="4111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2 4 4 1 5 1 2 4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832100" y="3429000"/>
            <a:ext cx="1625600" cy="4111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3 2 7 5 2 4 1 1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2400" y="545449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Initial population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2400" y="5797370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Fitness function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65868" y="545449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 Selection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62600" y="545449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 Crossover</a:t>
            </a:r>
          </a:p>
        </p:txBody>
      </p:sp>
    </p:spTree>
    <p:extLst>
      <p:ext uri="{BB962C8B-B14F-4D97-AF65-F5344CB8AC3E}">
        <p14:creationId xmlns:p14="http://schemas.microsoft.com/office/powerpoint/2010/main" val="132815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2609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38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L 0.25191 0.147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87" y="7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7.40741E-7 L 0.25191 -0.1479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87" y="-740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0.26093 0.0009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38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0.26094 -0.00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38" y="-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25364 0.1513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4" y="75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0.25364 -0.1483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74" y="-743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26094 0.0009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38" y="4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1" animBg="1"/>
      <p:bldP spid="13" grpId="1" animBg="1"/>
      <p:bldP spid="26" grpId="0" animBg="1"/>
      <p:bldP spid="28" grpId="0" animBg="1"/>
      <p:bldP spid="29" grpId="0" animBg="1"/>
      <p:bldP spid="35" grpId="0" animBg="1"/>
      <p:bldP spid="40" grpId="0" animBg="1"/>
      <p:bldP spid="40" grpId="1" animBg="1"/>
      <p:bldP spid="41" grpId="0" animBg="1"/>
      <p:bldP spid="41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8-queens problem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417638"/>
            <a:ext cx="1625600" cy="4111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2 4 7 4 8 5 5 2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2432660"/>
            <a:ext cx="1625600" cy="4111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3 2 7 5 2 4 1 1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3447682"/>
            <a:ext cx="1625600" cy="4111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2 4 4 1 5 1 2 4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4462704"/>
            <a:ext cx="1625600" cy="4111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3 2 5 4 3 2 1 3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9788" y="1822952"/>
            <a:ext cx="1498880" cy="3393792"/>
            <a:chOff x="559788" y="1822952"/>
            <a:chExt cx="1498880" cy="3393792"/>
          </a:xfrm>
        </p:grpSpPr>
        <p:sp>
          <p:nvSpPr>
            <p:cNvPr id="14" name="TextBox 13"/>
            <p:cNvSpPr txBox="1"/>
            <p:nvPr/>
          </p:nvSpPr>
          <p:spPr>
            <a:xfrm>
              <a:off x="559790" y="1822952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f()=24 (31%)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9789" y="2883033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f()=23 (29%)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9788" y="3854151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f()=20 (26%)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5188" y="4908967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f()=11 (14%)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2832100" y="1416624"/>
            <a:ext cx="1625600" cy="4111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3 2 7 5 2 4 1 1</a:t>
            </a:r>
          </a:p>
        </p:txBody>
      </p: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 flipV="1">
            <a:off x="1854200" y="1622205"/>
            <a:ext cx="977900" cy="10160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32100" y="2432962"/>
            <a:ext cx="1625600" cy="4111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2 4 7 4 8 5 5 2</a:t>
            </a:r>
          </a:p>
        </p:txBody>
      </p:sp>
      <p:cxnSp>
        <p:nvCxnSpPr>
          <p:cNvPr id="21" name="Straight Arrow Connector 20"/>
          <p:cNvCxnSpPr>
            <a:stCxn id="6" idx="3"/>
            <a:endCxn id="12" idx="1"/>
          </p:cNvCxnSpPr>
          <p:nvPr/>
        </p:nvCxnSpPr>
        <p:spPr>
          <a:xfrm>
            <a:off x="1854200" y="1623219"/>
            <a:ext cx="977900" cy="101532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1" idx="1"/>
          </p:cNvCxnSpPr>
          <p:nvPr/>
        </p:nvCxnSpPr>
        <p:spPr>
          <a:xfrm>
            <a:off x="1854200" y="2638241"/>
            <a:ext cx="977900" cy="10166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3" idx="1"/>
          </p:cNvCxnSpPr>
          <p:nvPr/>
        </p:nvCxnSpPr>
        <p:spPr>
          <a:xfrm>
            <a:off x="1854200" y="3653263"/>
            <a:ext cx="977900" cy="101795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832100" y="4462402"/>
            <a:ext cx="1625600" cy="4111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2 4 4 1 5 1 2 4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832100" y="3453150"/>
            <a:ext cx="1625600" cy="41116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3 2 7 5 2 4 1 1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202767" y="1420811"/>
            <a:ext cx="690032" cy="4111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3 2 7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92799" y="2426876"/>
            <a:ext cx="1119860" cy="4111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5 2 4 1 1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202767" y="2426876"/>
            <a:ext cx="690032" cy="411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2 4 7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892799" y="1417576"/>
            <a:ext cx="1119860" cy="4143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4 8 5 5 2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02766" y="3447682"/>
            <a:ext cx="1117069" cy="4111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3 2 7 5 2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319835" y="4460950"/>
            <a:ext cx="692824" cy="4158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4 1 1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202766" y="4462402"/>
            <a:ext cx="1112305" cy="411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2 4 4 1 5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319835" y="3447682"/>
            <a:ext cx="692824" cy="4064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1 2 4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469871" y="1614894"/>
            <a:ext cx="732896" cy="1052105"/>
            <a:chOff x="4469871" y="1614894"/>
            <a:chExt cx="732896" cy="1052105"/>
          </a:xfrm>
        </p:grpSpPr>
        <p:sp>
          <p:nvSpPr>
            <p:cNvPr id="18" name="Freeform 17"/>
            <p:cNvSpPr/>
            <p:nvPr/>
          </p:nvSpPr>
          <p:spPr>
            <a:xfrm>
              <a:off x="4474634" y="1637938"/>
              <a:ext cx="728133" cy="1029061"/>
            </a:xfrm>
            <a:custGeom>
              <a:avLst/>
              <a:gdLst>
                <a:gd name="connsiteX0" fmla="*/ 0 w 762000"/>
                <a:gd name="connsiteY0" fmla="*/ 0 h 1049867"/>
                <a:gd name="connsiteX1" fmla="*/ 364067 w 762000"/>
                <a:gd name="connsiteY1" fmla="*/ 482600 h 1049867"/>
                <a:gd name="connsiteX2" fmla="*/ 584200 w 762000"/>
                <a:gd name="connsiteY2" fmla="*/ 48260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34181 w 762000"/>
                <a:gd name="connsiteY1" fmla="*/ 455845 h 1049867"/>
                <a:gd name="connsiteX2" fmla="*/ 584200 w 762000"/>
                <a:gd name="connsiteY2" fmla="*/ 48260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34181 w 762000"/>
                <a:gd name="connsiteY1" fmla="*/ 482600 h 1049867"/>
                <a:gd name="connsiteX2" fmla="*/ 584200 w 762000"/>
                <a:gd name="connsiteY2" fmla="*/ 48260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51703 h 1049867"/>
                <a:gd name="connsiteX2" fmla="*/ 584200 w 762000"/>
                <a:gd name="connsiteY2" fmla="*/ 48260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51703 h 1049867"/>
                <a:gd name="connsiteX2" fmla="*/ 584200 w 762000"/>
                <a:gd name="connsiteY2" fmla="*/ 543065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34427 h 1049867"/>
                <a:gd name="connsiteX2" fmla="*/ 584200 w 762000"/>
                <a:gd name="connsiteY2" fmla="*/ 543065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34427 h 1049867"/>
                <a:gd name="connsiteX2" fmla="*/ 593061 w 762000"/>
                <a:gd name="connsiteY2" fmla="*/ 52579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28447 h 1049867"/>
                <a:gd name="connsiteX2" fmla="*/ 593061 w 762000"/>
                <a:gd name="connsiteY2" fmla="*/ 52579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28447 h 1049867"/>
                <a:gd name="connsiteX2" fmla="*/ 593062 w 762000"/>
                <a:gd name="connsiteY2" fmla="*/ 52579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28447 h 1049867"/>
                <a:gd name="connsiteX2" fmla="*/ 488781 w 762000"/>
                <a:gd name="connsiteY2" fmla="*/ 53177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34863 w 762000"/>
                <a:gd name="connsiteY1" fmla="*/ 534426 h 1049867"/>
                <a:gd name="connsiteX2" fmla="*/ 488781 w 762000"/>
                <a:gd name="connsiteY2" fmla="*/ 53177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34863 w 762000"/>
                <a:gd name="connsiteY1" fmla="*/ 534426 h 1049867"/>
                <a:gd name="connsiteX2" fmla="*/ 488781 w 762000"/>
                <a:gd name="connsiteY2" fmla="*/ 53177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29880 w 762000"/>
                <a:gd name="connsiteY1" fmla="*/ 529567 h 1049867"/>
                <a:gd name="connsiteX2" fmla="*/ 488781 w 762000"/>
                <a:gd name="connsiteY2" fmla="*/ 53177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29880 w 762000"/>
                <a:gd name="connsiteY1" fmla="*/ 529567 h 1049867"/>
                <a:gd name="connsiteX2" fmla="*/ 488781 w 762000"/>
                <a:gd name="connsiteY2" fmla="*/ 526911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29880 w 762000"/>
                <a:gd name="connsiteY1" fmla="*/ 529567 h 1049867"/>
                <a:gd name="connsiteX2" fmla="*/ 493764 w 762000"/>
                <a:gd name="connsiteY2" fmla="*/ 512335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29880 w 762000"/>
                <a:gd name="connsiteY1" fmla="*/ 514991 h 1049867"/>
                <a:gd name="connsiteX2" fmla="*/ 493764 w 762000"/>
                <a:gd name="connsiteY2" fmla="*/ 512335 h 1049867"/>
                <a:gd name="connsiteX3" fmla="*/ 762000 w 762000"/>
                <a:gd name="connsiteY3" fmla="*/ 1049867 h 104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049867">
                  <a:moveTo>
                    <a:pt x="0" y="0"/>
                  </a:moveTo>
                  <a:lnTo>
                    <a:pt x="229880" y="514991"/>
                  </a:lnTo>
                  <a:lnTo>
                    <a:pt x="493764" y="512335"/>
                  </a:lnTo>
                  <a:lnTo>
                    <a:pt x="762000" y="1049867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 59"/>
            <p:cNvSpPr/>
            <p:nvPr/>
          </p:nvSpPr>
          <p:spPr>
            <a:xfrm flipV="1">
              <a:off x="4469871" y="1614894"/>
              <a:ext cx="728133" cy="1029061"/>
            </a:xfrm>
            <a:custGeom>
              <a:avLst/>
              <a:gdLst>
                <a:gd name="connsiteX0" fmla="*/ 0 w 762000"/>
                <a:gd name="connsiteY0" fmla="*/ 0 h 1049867"/>
                <a:gd name="connsiteX1" fmla="*/ 364067 w 762000"/>
                <a:gd name="connsiteY1" fmla="*/ 482600 h 1049867"/>
                <a:gd name="connsiteX2" fmla="*/ 584200 w 762000"/>
                <a:gd name="connsiteY2" fmla="*/ 48260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34181 w 762000"/>
                <a:gd name="connsiteY1" fmla="*/ 455845 h 1049867"/>
                <a:gd name="connsiteX2" fmla="*/ 584200 w 762000"/>
                <a:gd name="connsiteY2" fmla="*/ 48260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34181 w 762000"/>
                <a:gd name="connsiteY1" fmla="*/ 482600 h 1049867"/>
                <a:gd name="connsiteX2" fmla="*/ 584200 w 762000"/>
                <a:gd name="connsiteY2" fmla="*/ 48260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51703 h 1049867"/>
                <a:gd name="connsiteX2" fmla="*/ 584200 w 762000"/>
                <a:gd name="connsiteY2" fmla="*/ 48260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51703 h 1049867"/>
                <a:gd name="connsiteX2" fmla="*/ 584200 w 762000"/>
                <a:gd name="connsiteY2" fmla="*/ 543065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34427 h 1049867"/>
                <a:gd name="connsiteX2" fmla="*/ 584200 w 762000"/>
                <a:gd name="connsiteY2" fmla="*/ 543065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34427 h 1049867"/>
                <a:gd name="connsiteX2" fmla="*/ 593061 w 762000"/>
                <a:gd name="connsiteY2" fmla="*/ 52579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28447 h 1049867"/>
                <a:gd name="connsiteX2" fmla="*/ 593061 w 762000"/>
                <a:gd name="connsiteY2" fmla="*/ 52579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28447 h 1049867"/>
                <a:gd name="connsiteX2" fmla="*/ 593062 w 762000"/>
                <a:gd name="connsiteY2" fmla="*/ 52579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28447 h 1049867"/>
                <a:gd name="connsiteX2" fmla="*/ 488781 w 762000"/>
                <a:gd name="connsiteY2" fmla="*/ 53177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34863 w 762000"/>
                <a:gd name="connsiteY1" fmla="*/ 534426 h 1049867"/>
                <a:gd name="connsiteX2" fmla="*/ 488781 w 762000"/>
                <a:gd name="connsiteY2" fmla="*/ 53177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34863 w 762000"/>
                <a:gd name="connsiteY1" fmla="*/ 534426 h 1049867"/>
                <a:gd name="connsiteX2" fmla="*/ 488781 w 762000"/>
                <a:gd name="connsiteY2" fmla="*/ 53177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29880 w 762000"/>
                <a:gd name="connsiteY1" fmla="*/ 529567 h 1049867"/>
                <a:gd name="connsiteX2" fmla="*/ 488781 w 762000"/>
                <a:gd name="connsiteY2" fmla="*/ 53177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29880 w 762000"/>
                <a:gd name="connsiteY1" fmla="*/ 529567 h 1049867"/>
                <a:gd name="connsiteX2" fmla="*/ 488781 w 762000"/>
                <a:gd name="connsiteY2" fmla="*/ 526911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29880 w 762000"/>
                <a:gd name="connsiteY1" fmla="*/ 529567 h 1049867"/>
                <a:gd name="connsiteX2" fmla="*/ 493764 w 762000"/>
                <a:gd name="connsiteY2" fmla="*/ 512335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29880 w 762000"/>
                <a:gd name="connsiteY1" fmla="*/ 514991 h 1049867"/>
                <a:gd name="connsiteX2" fmla="*/ 493764 w 762000"/>
                <a:gd name="connsiteY2" fmla="*/ 512335 h 1049867"/>
                <a:gd name="connsiteX3" fmla="*/ 762000 w 762000"/>
                <a:gd name="connsiteY3" fmla="*/ 1049867 h 104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049867">
                  <a:moveTo>
                    <a:pt x="0" y="0"/>
                  </a:moveTo>
                  <a:lnTo>
                    <a:pt x="229880" y="514991"/>
                  </a:lnTo>
                  <a:lnTo>
                    <a:pt x="493764" y="512335"/>
                  </a:lnTo>
                  <a:lnTo>
                    <a:pt x="762000" y="1049867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462993" y="3653263"/>
            <a:ext cx="732896" cy="1052105"/>
            <a:chOff x="4469871" y="1614894"/>
            <a:chExt cx="732896" cy="1052105"/>
          </a:xfrm>
        </p:grpSpPr>
        <p:sp>
          <p:nvSpPr>
            <p:cNvPr id="62" name="Freeform 61"/>
            <p:cNvSpPr/>
            <p:nvPr/>
          </p:nvSpPr>
          <p:spPr>
            <a:xfrm>
              <a:off x="4474634" y="1637938"/>
              <a:ext cx="728133" cy="1029061"/>
            </a:xfrm>
            <a:custGeom>
              <a:avLst/>
              <a:gdLst>
                <a:gd name="connsiteX0" fmla="*/ 0 w 762000"/>
                <a:gd name="connsiteY0" fmla="*/ 0 h 1049867"/>
                <a:gd name="connsiteX1" fmla="*/ 364067 w 762000"/>
                <a:gd name="connsiteY1" fmla="*/ 482600 h 1049867"/>
                <a:gd name="connsiteX2" fmla="*/ 584200 w 762000"/>
                <a:gd name="connsiteY2" fmla="*/ 48260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34181 w 762000"/>
                <a:gd name="connsiteY1" fmla="*/ 455845 h 1049867"/>
                <a:gd name="connsiteX2" fmla="*/ 584200 w 762000"/>
                <a:gd name="connsiteY2" fmla="*/ 48260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34181 w 762000"/>
                <a:gd name="connsiteY1" fmla="*/ 482600 h 1049867"/>
                <a:gd name="connsiteX2" fmla="*/ 584200 w 762000"/>
                <a:gd name="connsiteY2" fmla="*/ 48260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51703 h 1049867"/>
                <a:gd name="connsiteX2" fmla="*/ 584200 w 762000"/>
                <a:gd name="connsiteY2" fmla="*/ 48260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51703 h 1049867"/>
                <a:gd name="connsiteX2" fmla="*/ 584200 w 762000"/>
                <a:gd name="connsiteY2" fmla="*/ 543065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34427 h 1049867"/>
                <a:gd name="connsiteX2" fmla="*/ 584200 w 762000"/>
                <a:gd name="connsiteY2" fmla="*/ 543065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34427 h 1049867"/>
                <a:gd name="connsiteX2" fmla="*/ 593061 w 762000"/>
                <a:gd name="connsiteY2" fmla="*/ 52579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28447 h 1049867"/>
                <a:gd name="connsiteX2" fmla="*/ 593061 w 762000"/>
                <a:gd name="connsiteY2" fmla="*/ 52579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28447 h 1049867"/>
                <a:gd name="connsiteX2" fmla="*/ 593062 w 762000"/>
                <a:gd name="connsiteY2" fmla="*/ 52579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28447 h 1049867"/>
                <a:gd name="connsiteX2" fmla="*/ 488781 w 762000"/>
                <a:gd name="connsiteY2" fmla="*/ 53177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34863 w 762000"/>
                <a:gd name="connsiteY1" fmla="*/ 534426 h 1049867"/>
                <a:gd name="connsiteX2" fmla="*/ 488781 w 762000"/>
                <a:gd name="connsiteY2" fmla="*/ 53177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34863 w 762000"/>
                <a:gd name="connsiteY1" fmla="*/ 534426 h 1049867"/>
                <a:gd name="connsiteX2" fmla="*/ 488781 w 762000"/>
                <a:gd name="connsiteY2" fmla="*/ 53177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29880 w 762000"/>
                <a:gd name="connsiteY1" fmla="*/ 529567 h 1049867"/>
                <a:gd name="connsiteX2" fmla="*/ 488781 w 762000"/>
                <a:gd name="connsiteY2" fmla="*/ 53177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29880 w 762000"/>
                <a:gd name="connsiteY1" fmla="*/ 529567 h 1049867"/>
                <a:gd name="connsiteX2" fmla="*/ 488781 w 762000"/>
                <a:gd name="connsiteY2" fmla="*/ 526911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29880 w 762000"/>
                <a:gd name="connsiteY1" fmla="*/ 529567 h 1049867"/>
                <a:gd name="connsiteX2" fmla="*/ 493764 w 762000"/>
                <a:gd name="connsiteY2" fmla="*/ 512335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29880 w 762000"/>
                <a:gd name="connsiteY1" fmla="*/ 514991 h 1049867"/>
                <a:gd name="connsiteX2" fmla="*/ 493764 w 762000"/>
                <a:gd name="connsiteY2" fmla="*/ 512335 h 1049867"/>
                <a:gd name="connsiteX3" fmla="*/ 762000 w 762000"/>
                <a:gd name="connsiteY3" fmla="*/ 1049867 h 104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049867">
                  <a:moveTo>
                    <a:pt x="0" y="0"/>
                  </a:moveTo>
                  <a:lnTo>
                    <a:pt x="229880" y="514991"/>
                  </a:lnTo>
                  <a:lnTo>
                    <a:pt x="493764" y="512335"/>
                  </a:lnTo>
                  <a:lnTo>
                    <a:pt x="762000" y="1049867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flipV="1">
              <a:off x="4469871" y="1614894"/>
              <a:ext cx="728133" cy="1029061"/>
            </a:xfrm>
            <a:custGeom>
              <a:avLst/>
              <a:gdLst>
                <a:gd name="connsiteX0" fmla="*/ 0 w 762000"/>
                <a:gd name="connsiteY0" fmla="*/ 0 h 1049867"/>
                <a:gd name="connsiteX1" fmla="*/ 364067 w 762000"/>
                <a:gd name="connsiteY1" fmla="*/ 482600 h 1049867"/>
                <a:gd name="connsiteX2" fmla="*/ 584200 w 762000"/>
                <a:gd name="connsiteY2" fmla="*/ 48260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34181 w 762000"/>
                <a:gd name="connsiteY1" fmla="*/ 455845 h 1049867"/>
                <a:gd name="connsiteX2" fmla="*/ 584200 w 762000"/>
                <a:gd name="connsiteY2" fmla="*/ 48260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34181 w 762000"/>
                <a:gd name="connsiteY1" fmla="*/ 482600 h 1049867"/>
                <a:gd name="connsiteX2" fmla="*/ 584200 w 762000"/>
                <a:gd name="connsiteY2" fmla="*/ 48260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51703 h 1049867"/>
                <a:gd name="connsiteX2" fmla="*/ 584200 w 762000"/>
                <a:gd name="connsiteY2" fmla="*/ 48260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51703 h 1049867"/>
                <a:gd name="connsiteX2" fmla="*/ 584200 w 762000"/>
                <a:gd name="connsiteY2" fmla="*/ 543065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34427 h 1049867"/>
                <a:gd name="connsiteX2" fmla="*/ 584200 w 762000"/>
                <a:gd name="connsiteY2" fmla="*/ 543065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34427 h 1049867"/>
                <a:gd name="connsiteX2" fmla="*/ 593061 w 762000"/>
                <a:gd name="connsiteY2" fmla="*/ 52579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28447 h 1049867"/>
                <a:gd name="connsiteX2" fmla="*/ 593061 w 762000"/>
                <a:gd name="connsiteY2" fmla="*/ 52579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28447 h 1049867"/>
                <a:gd name="connsiteX2" fmla="*/ 593062 w 762000"/>
                <a:gd name="connsiteY2" fmla="*/ 52579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16461 w 762000"/>
                <a:gd name="connsiteY1" fmla="*/ 528447 h 1049867"/>
                <a:gd name="connsiteX2" fmla="*/ 488781 w 762000"/>
                <a:gd name="connsiteY2" fmla="*/ 53177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34863 w 762000"/>
                <a:gd name="connsiteY1" fmla="*/ 534426 h 1049867"/>
                <a:gd name="connsiteX2" fmla="*/ 488781 w 762000"/>
                <a:gd name="connsiteY2" fmla="*/ 53177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34863 w 762000"/>
                <a:gd name="connsiteY1" fmla="*/ 534426 h 1049867"/>
                <a:gd name="connsiteX2" fmla="*/ 488781 w 762000"/>
                <a:gd name="connsiteY2" fmla="*/ 53177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29880 w 762000"/>
                <a:gd name="connsiteY1" fmla="*/ 529567 h 1049867"/>
                <a:gd name="connsiteX2" fmla="*/ 488781 w 762000"/>
                <a:gd name="connsiteY2" fmla="*/ 531770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29880 w 762000"/>
                <a:gd name="connsiteY1" fmla="*/ 529567 h 1049867"/>
                <a:gd name="connsiteX2" fmla="*/ 488781 w 762000"/>
                <a:gd name="connsiteY2" fmla="*/ 526911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29880 w 762000"/>
                <a:gd name="connsiteY1" fmla="*/ 529567 h 1049867"/>
                <a:gd name="connsiteX2" fmla="*/ 493764 w 762000"/>
                <a:gd name="connsiteY2" fmla="*/ 512335 h 1049867"/>
                <a:gd name="connsiteX3" fmla="*/ 762000 w 762000"/>
                <a:gd name="connsiteY3" fmla="*/ 1049867 h 1049867"/>
                <a:gd name="connsiteX0" fmla="*/ 0 w 762000"/>
                <a:gd name="connsiteY0" fmla="*/ 0 h 1049867"/>
                <a:gd name="connsiteX1" fmla="*/ 229880 w 762000"/>
                <a:gd name="connsiteY1" fmla="*/ 514991 h 1049867"/>
                <a:gd name="connsiteX2" fmla="*/ 493764 w 762000"/>
                <a:gd name="connsiteY2" fmla="*/ 512335 h 1049867"/>
                <a:gd name="connsiteX3" fmla="*/ 762000 w 762000"/>
                <a:gd name="connsiteY3" fmla="*/ 1049867 h 104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049867">
                  <a:moveTo>
                    <a:pt x="0" y="0"/>
                  </a:moveTo>
                  <a:lnTo>
                    <a:pt x="229880" y="514991"/>
                  </a:lnTo>
                  <a:lnTo>
                    <a:pt x="493764" y="512335"/>
                  </a:lnTo>
                  <a:lnTo>
                    <a:pt x="762000" y="1049867"/>
                  </a:lnTo>
                </a:path>
              </a:pathLst>
            </a:custGeom>
            <a:noFill/>
            <a:ln w="1270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012659" y="1153661"/>
            <a:ext cx="2061491" cy="933268"/>
            <a:chOff x="7012659" y="1153661"/>
            <a:chExt cx="2061491" cy="933268"/>
          </a:xfrm>
        </p:grpSpPr>
        <p:sp>
          <p:nvSpPr>
            <p:cNvPr id="77" name="Explosion 1 76"/>
            <p:cNvSpPr/>
            <p:nvPr/>
          </p:nvSpPr>
          <p:spPr>
            <a:xfrm>
              <a:off x="8379619" y="1153661"/>
              <a:ext cx="333904" cy="933268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448550" y="1416624"/>
              <a:ext cx="1625600" cy="411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3 2 7 4 8 </a:t>
              </a:r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r>
                <a:rPr lang="en-US" sz="2000" dirty="0">
                  <a:solidFill>
                    <a:schemeClr val="tx1"/>
                  </a:solidFill>
                </a:rPr>
                <a:t> 5 2</a:t>
              </a:r>
            </a:p>
          </p:txBody>
        </p:sp>
        <p:cxnSp>
          <p:nvCxnSpPr>
            <p:cNvPr id="68" name="Straight Arrow Connector 67"/>
            <p:cNvCxnSpPr>
              <a:stCxn id="43" idx="3"/>
              <a:endCxn id="64" idx="1"/>
            </p:cNvCxnSpPr>
            <p:nvPr/>
          </p:nvCxnSpPr>
          <p:spPr>
            <a:xfrm flipV="1">
              <a:off x="7012659" y="1622205"/>
              <a:ext cx="435891" cy="2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7012659" y="2426876"/>
            <a:ext cx="2061491" cy="411162"/>
            <a:chOff x="7012659" y="2426876"/>
            <a:chExt cx="2061491" cy="411162"/>
          </a:xfrm>
        </p:grpSpPr>
        <p:sp>
          <p:nvSpPr>
            <p:cNvPr id="65" name="Rectangle 64"/>
            <p:cNvSpPr/>
            <p:nvPr/>
          </p:nvSpPr>
          <p:spPr>
            <a:xfrm>
              <a:off x="7448550" y="2426876"/>
              <a:ext cx="1625600" cy="411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2 4 7 5 2 4 1 1</a:t>
              </a:r>
            </a:p>
          </p:txBody>
        </p:sp>
        <p:cxnSp>
          <p:nvCxnSpPr>
            <p:cNvPr id="69" name="Straight Arrow Connector 68"/>
            <p:cNvCxnSpPr>
              <a:stCxn id="39" idx="3"/>
              <a:endCxn id="65" idx="1"/>
            </p:cNvCxnSpPr>
            <p:nvPr/>
          </p:nvCxnSpPr>
          <p:spPr>
            <a:xfrm>
              <a:off x="7012659" y="2632457"/>
              <a:ext cx="435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012659" y="3204108"/>
            <a:ext cx="2061491" cy="933268"/>
            <a:chOff x="7012659" y="3204108"/>
            <a:chExt cx="2061491" cy="933268"/>
          </a:xfrm>
        </p:grpSpPr>
        <p:sp>
          <p:nvSpPr>
            <p:cNvPr id="78" name="Explosion 1 77"/>
            <p:cNvSpPr/>
            <p:nvPr/>
          </p:nvSpPr>
          <p:spPr>
            <a:xfrm>
              <a:off x="7829550" y="3204108"/>
              <a:ext cx="333904" cy="933268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48550" y="3445416"/>
              <a:ext cx="1625600" cy="411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3 2 </a:t>
              </a:r>
              <a:r>
                <a:rPr lang="en-US" sz="2000" dirty="0">
                  <a:solidFill>
                    <a:srgbClr val="FF0000"/>
                  </a:solidFill>
                </a:rPr>
                <a:t>2</a:t>
              </a:r>
              <a:r>
                <a:rPr lang="en-US" sz="2000" dirty="0">
                  <a:solidFill>
                    <a:schemeClr val="tx1"/>
                  </a:solidFill>
                </a:rPr>
                <a:t> 5 2 1 2 4</a:t>
              </a:r>
            </a:p>
          </p:txBody>
        </p:sp>
        <p:cxnSp>
          <p:nvCxnSpPr>
            <p:cNvPr id="70" name="Straight Arrow Connector 69"/>
            <p:cNvCxnSpPr>
              <a:stCxn id="51" idx="3"/>
              <a:endCxn id="66" idx="1"/>
            </p:cNvCxnSpPr>
            <p:nvPr/>
          </p:nvCxnSpPr>
          <p:spPr>
            <a:xfrm>
              <a:off x="7012659" y="3650917"/>
              <a:ext cx="435891" cy="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012659" y="4215690"/>
            <a:ext cx="2090066" cy="933268"/>
            <a:chOff x="7012659" y="4215690"/>
            <a:chExt cx="2090066" cy="933268"/>
          </a:xfrm>
        </p:grpSpPr>
        <p:sp>
          <p:nvSpPr>
            <p:cNvPr id="79" name="Explosion 1 78"/>
            <p:cNvSpPr/>
            <p:nvPr/>
          </p:nvSpPr>
          <p:spPr>
            <a:xfrm>
              <a:off x="8768821" y="4215690"/>
              <a:ext cx="333904" cy="933268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48550" y="4462704"/>
              <a:ext cx="1625600" cy="4111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2 4 4 1 5 4 1 </a:t>
              </a:r>
              <a:r>
                <a:rPr lang="en-US" sz="2000" dirty="0">
                  <a:solidFill>
                    <a:srgbClr val="FF0000"/>
                  </a:solidFill>
                </a:rPr>
                <a:t>7</a:t>
              </a:r>
            </a:p>
          </p:txBody>
        </p:sp>
        <p:cxnSp>
          <p:nvCxnSpPr>
            <p:cNvPr id="74" name="Straight Arrow Connector 73"/>
            <p:cNvCxnSpPr>
              <a:stCxn id="49" idx="3"/>
              <a:endCxn id="67" idx="1"/>
            </p:cNvCxnSpPr>
            <p:nvPr/>
          </p:nvCxnSpPr>
          <p:spPr>
            <a:xfrm flipV="1">
              <a:off x="7012659" y="4668285"/>
              <a:ext cx="435891" cy="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52400" y="545449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Initial population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2400" y="5797370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Fitness function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965868" y="545449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 Selection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62600" y="545449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 Crossover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465219" y="5455684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(e) Mutation</a:t>
            </a:r>
          </a:p>
        </p:txBody>
      </p:sp>
    </p:spTree>
    <p:extLst>
      <p:ext uri="{BB962C8B-B14F-4D97-AF65-F5344CB8AC3E}">
        <p14:creationId xmlns:p14="http://schemas.microsoft.com/office/powerpoint/2010/main" val="29012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6377961" y="4403628"/>
            <a:ext cx="906251" cy="3239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284212" y="4407846"/>
            <a:ext cx="1554988" cy="3239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76600" y="4400490"/>
            <a:ext cx="2474716" cy="3239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4796" y="4391085"/>
            <a:ext cx="2474716" cy="3239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8-queens problem: crossover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515" y="4343400"/>
            <a:ext cx="2659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n-lt"/>
              </a:rPr>
              <a:t>[3    2   7   5   2   4   1   1]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62689" y="4343400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n-lt"/>
              </a:rPr>
              <a:t>[2  4   7   4    8   5   5  2]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51422" y="4343400"/>
            <a:ext cx="27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n-lt"/>
              </a:rPr>
              <a:t>= [3   2   7   4   8   5   5   2]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75102" y="1533307"/>
            <a:ext cx="2454410" cy="2600303"/>
            <a:chOff x="2209800" y="3083695"/>
            <a:chExt cx="2861830" cy="2861830"/>
          </a:xfrm>
        </p:grpSpPr>
        <p:pic>
          <p:nvPicPr>
            <p:cNvPr id="14" name="Picture 13" descr="Empty chessboard" title="Empty chessboard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54" t="3333" r="9854" b="7778"/>
            <a:stretch/>
          </p:blipFill>
          <p:spPr>
            <a:xfrm>
              <a:off x="2209800" y="3083695"/>
              <a:ext cx="2861830" cy="286183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0" t="38114" r="26367" b="50442"/>
            <a:stretch/>
          </p:blipFill>
          <p:spPr>
            <a:xfrm>
              <a:off x="2286000" y="4876800"/>
              <a:ext cx="281353" cy="30479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0" t="38114" r="26367" b="50442"/>
            <a:stretch/>
          </p:blipFill>
          <p:spPr>
            <a:xfrm>
              <a:off x="3300047" y="4191001"/>
              <a:ext cx="281353" cy="30479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0" t="38114" r="26367" b="50442"/>
            <a:stretch/>
          </p:blipFill>
          <p:spPr>
            <a:xfrm>
              <a:off x="4007785" y="4495800"/>
              <a:ext cx="281353" cy="304799"/>
            </a:xfrm>
            <a:prstGeom prst="rect">
              <a:avLst/>
            </a:prstGeom>
          </p:spPr>
        </p:pic>
        <p:pic>
          <p:nvPicPr>
            <p:cNvPr id="18" name="Picture 17" descr="Black queen chess piece" title="Black queen chess piece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0" t="38114" r="26367" b="50442"/>
            <a:stretch/>
          </p:blipFill>
          <p:spPr>
            <a:xfrm>
              <a:off x="4385062" y="5562600"/>
              <a:ext cx="281353" cy="30479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0" t="38114" r="26367" b="50442"/>
            <a:stretch/>
          </p:blipFill>
          <p:spPr>
            <a:xfrm>
              <a:off x="4747847" y="5562600"/>
              <a:ext cx="281353" cy="30479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0" t="38114" r="26367" b="50442"/>
            <a:stretch/>
          </p:blipFill>
          <p:spPr>
            <a:xfrm>
              <a:off x="2652347" y="5218526"/>
              <a:ext cx="281353" cy="30479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0" t="38114" r="26367" b="50442"/>
            <a:stretch/>
          </p:blipFill>
          <p:spPr>
            <a:xfrm>
              <a:off x="3640715" y="5218525"/>
              <a:ext cx="281353" cy="30479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0" t="38114" r="26367" b="50442"/>
            <a:stretch/>
          </p:blipFill>
          <p:spPr>
            <a:xfrm>
              <a:off x="2969310" y="3505201"/>
              <a:ext cx="281353" cy="304799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3273453" y="1514497"/>
            <a:ext cx="2454410" cy="2600303"/>
            <a:chOff x="5466839" y="3488075"/>
            <a:chExt cx="2861830" cy="2861830"/>
          </a:xfrm>
        </p:grpSpPr>
        <p:pic>
          <p:nvPicPr>
            <p:cNvPr id="24" name="Picture 23" descr="Empty chessboard" title="Empty chessboard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54" t="3333" r="9854" b="7778"/>
            <a:stretch/>
          </p:blipFill>
          <p:spPr>
            <a:xfrm>
              <a:off x="5466839" y="3488075"/>
              <a:ext cx="2861830" cy="286183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0" t="38114" r="26367" b="50442"/>
            <a:stretch/>
          </p:blipFill>
          <p:spPr>
            <a:xfrm>
              <a:off x="5543039" y="5638801"/>
              <a:ext cx="281353" cy="304799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0" t="38114" r="26367" b="50442"/>
            <a:stretch/>
          </p:blipFill>
          <p:spPr>
            <a:xfrm>
              <a:off x="6557086" y="4953001"/>
              <a:ext cx="281353" cy="304799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0" t="38114" r="26367" b="50442"/>
            <a:stretch/>
          </p:blipFill>
          <p:spPr>
            <a:xfrm>
              <a:off x="7264824" y="4572001"/>
              <a:ext cx="281353" cy="304799"/>
            </a:xfrm>
            <a:prstGeom prst="rect">
              <a:avLst/>
            </a:prstGeom>
          </p:spPr>
        </p:pic>
        <p:pic>
          <p:nvPicPr>
            <p:cNvPr id="28" name="Picture 27" descr="Black queen chess piece" title="Black queen chess piece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0" t="38114" r="26367" b="50442"/>
            <a:stretch/>
          </p:blipFill>
          <p:spPr>
            <a:xfrm>
              <a:off x="7642101" y="4572000"/>
              <a:ext cx="281353" cy="304799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0" t="38114" r="26367" b="50442"/>
            <a:stretch/>
          </p:blipFill>
          <p:spPr>
            <a:xfrm>
              <a:off x="8004886" y="5638800"/>
              <a:ext cx="281353" cy="30479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0" t="38114" r="26367" b="50442"/>
            <a:stretch/>
          </p:blipFill>
          <p:spPr>
            <a:xfrm>
              <a:off x="5909386" y="4953001"/>
              <a:ext cx="281353" cy="30479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0" t="38114" r="26367" b="50442"/>
            <a:stretch/>
          </p:blipFill>
          <p:spPr>
            <a:xfrm>
              <a:off x="6897754" y="3505201"/>
              <a:ext cx="281353" cy="304799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0" t="38114" r="26367" b="50442"/>
            <a:stretch/>
          </p:blipFill>
          <p:spPr>
            <a:xfrm>
              <a:off x="6226349" y="3909581"/>
              <a:ext cx="281353" cy="304799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384790" y="1514497"/>
            <a:ext cx="2454410" cy="2600303"/>
            <a:chOff x="6267517" y="1246524"/>
            <a:chExt cx="2861830" cy="2861830"/>
          </a:xfrm>
        </p:grpSpPr>
        <p:pic>
          <p:nvPicPr>
            <p:cNvPr id="44" name="Picture 43" descr="Empty chessboard" title="Empty chessboard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54" t="3333" r="9854" b="7778"/>
            <a:stretch/>
          </p:blipFill>
          <p:spPr>
            <a:xfrm>
              <a:off x="6267517" y="1246524"/>
              <a:ext cx="2861830" cy="286183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0" t="38114" r="26367" b="50442"/>
            <a:stretch/>
          </p:blipFill>
          <p:spPr>
            <a:xfrm>
              <a:off x="6343717" y="3048001"/>
              <a:ext cx="281353" cy="304799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0" t="38114" r="26367" b="50442"/>
            <a:stretch/>
          </p:blipFill>
          <p:spPr>
            <a:xfrm>
              <a:off x="7357764" y="2711450"/>
              <a:ext cx="281353" cy="30479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0" t="38114" r="26367" b="50442"/>
            <a:stretch/>
          </p:blipFill>
          <p:spPr>
            <a:xfrm>
              <a:off x="8065502" y="2330450"/>
              <a:ext cx="281353" cy="304799"/>
            </a:xfrm>
            <a:prstGeom prst="rect">
              <a:avLst/>
            </a:prstGeom>
          </p:spPr>
        </p:pic>
        <p:pic>
          <p:nvPicPr>
            <p:cNvPr id="48" name="Picture 47" descr="Black queen chess piece" title="Black queen chess piece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0" t="38114" r="26367" b="50442"/>
            <a:stretch/>
          </p:blipFill>
          <p:spPr>
            <a:xfrm>
              <a:off x="8442779" y="2330449"/>
              <a:ext cx="281353" cy="304799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0" t="38114" r="26367" b="50442"/>
            <a:stretch/>
          </p:blipFill>
          <p:spPr>
            <a:xfrm>
              <a:off x="8805564" y="3397249"/>
              <a:ext cx="281353" cy="304799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0" t="38114" r="26367" b="50442"/>
            <a:stretch/>
          </p:blipFill>
          <p:spPr>
            <a:xfrm>
              <a:off x="6710064" y="3352801"/>
              <a:ext cx="281353" cy="304799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0" t="38114" r="26367" b="50442"/>
            <a:stretch/>
          </p:blipFill>
          <p:spPr>
            <a:xfrm>
              <a:off x="7698432" y="1263650"/>
              <a:ext cx="281353" cy="30479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70" t="38114" r="26367" b="50442"/>
            <a:stretch/>
          </p:blipFill>
          <p:spPr>
            <a:xfrm>
              <a:off x="7027027" y="1668030"/>
              <a:ext cx="281353" cy="304799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2801057" y="2443142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63164" y="2443142"/>
            <a:ext cx="30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=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196526" y="1371600"/>
            <a:ext cx="22675" cy="33719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206749" y="1371600"/>
            <a:ext cx="9037" cy="33719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3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1" grpId="0" animBg="1"/>
      <p:bldP spid="59" grpId="0" animBg="1"/>
      <p:bldP spid="6" grpId="0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Classwork: crossover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 few other “children” of these two parent states</a:t>
            </a:r>
          </a:p>
          <a:p>
            <a:pPr lvl="1"/>
            <a:r>
              <a:rPr lang="en-US" b="1" dirty="0"/>
              <a:t>[3    2   7   5   2   4   1   1]</a:t>
            </a:r>
          </a:p>
          <a:p>
            <a:pPr lvl="1"/>
            <a:r>
              <a:rPr lang="en-US" b="1" dirty="0"/>
              <a:t>[2  4   7   4    8   5   5  2]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494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7848600" cy="655638"/>
          </a:xfrm>
        </p:spPr>
        <p:txBody>
          <a:bodyPr/>
          <a:lstStyle/>
          <a:p>
            <a:r>
              <a:rPr lang="en-US" sz="3200" dirty="0"/>
              <a:t>Setting up a GA for a specific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876800"/>
          </a:xfrm>
        </p:spPr>
        <p:txBody>
          <a:bodyPr/>
          <a:lstStyle/>
          <a:p>
            <a:r>
              <a:rPr lang="en-US" sz="2200" dirty="0">
                <a:solidFill>
                  <a:srgbClr val="7030A0"/>
                </a:solidFill>
              </a:rPr>
              <a:t>Representation</a:t>
            </a:r>
            <a:r>
              <a:rPr lang="en-US" sz="1600" dirty="0"/>
              <a:t> for a candidate solution (DNA)</a:t>
            </a:r>
          </a:p>
          <a:p>
            <a:pPr lvl="1"/>
            <a:r>
              <a:rPr lang="en-US" sz="1800" dirty="0"/>
              <a:t>Use a </a:t>
            </a:r>
            <a:r>
              <a:rPr lang="en-US" sz="1800" b="1" dirty="0"/>
              <a:t>fixed length string</a:t>
            </a:r>
            <a:r>
              <a:rPr lang="en-US" sz="1800" dirty="0"/>
              <a:t> (binary bit string).  </a:t>
            </a:r>
          </a:p>
          <a:p>
            <a:r>
              <a:rPr lang="en-US" sz="2200" dirty="0">
                <a:solidFill>
                  <a:srgbClr val="7030A0"/>
                </a:solidFill>
              </a:rPr>
              <a:t>Initial population</a:t>
            </a:r>
            <a:r>
              <a:rPr lang="en-US" sz="1800" dirty="0"/>
              <a:t> of candidate solutions </a:t>
            </a:r>
            <a:r>
              <a:rPr lang="en-US" sz="1600" dirty="0"/>
              <a:t>(chromosomes)</a:t>
            </a:r>
          </a:p>
          <a:p>
            <a:pPr lvl="1"/>
            <a:r>
              <a:rPr lang="en-US" sz="1800" dirty="0"/>
              <a:t>Create randomly </a:t>
            </a:r>
            <a:r>
              <a:rPr lang="en-US" sz="1600" dirty="0"/>
              <a:t>(each candidate solution can be a random binary string.)</a:t>
            </a:r>
          </a:p>
          <a:p>
            <a:r>
              <a:rPr lang="en-US" sz="2200" dirty="0">
                <a:solidFill>
                  <a:srgbClr val="7030A0"/>
                </a:solidFill>
              </a:rPr>
              <a:t>Fitness criteria</a:t>
            </a:r>
            <a:r>
              <a:rPr lang="en-US" sz="2200" dirty="0"/>
              <a:t> </a:t>
            </a:r>
            <a:r>
              <a:rPr lang="en-US" sz="1600" dirty="0"/>
              <a:t>(measure for survival of fitness)</a:t>
            </a:r>
          </a:p>
          <a:p>
            <a:pPr lvl="1"/>
            <a:r>
              <a:rPr lang="en-US" sz="1800" dirty="0"/>
              <a:t>Define a fitness function f(x) to evaluate each candidate solution. </a:t>
            </a:r>
          </a:p>
          <a:p>
            <a:r>
              <a:rPr lang="en-US" sz="2200" dirty="0">
                <a:solidFill>
                  <a:srgbClr val="7030A0"/>
                </a:solidFill>
              </a:rPr>
              <a:t>Creating next population with genetic variations</a:t>
            </a:r>
            <a:r>
              <a:rPr lang="en-US" sz="2200" dirty="0"/>
              <a:t> </a:t>
            </a:r>
            <a:r>
              <a:rPr lang="en-US" sz="1600" dirty="0"/>
              <a:t>(evolution)</a:t>
            </a:r>
          </a:p>
          <a:p>
            <a:pPr lvl="1"/>
            <a:r>
              <a:rPr lang="en-US" sz="1800" dirty="0"/>
              <a:t>Select survived candidate solutions</a:t>
            </a:r>
            <a:r>
              <a:rPr lang="en-US" sz="1600" dirty="0"/>
              <a:t>.</a:t>
            </a:r>
          </a:p>
          <a:p>
            <a:pPr lvl="1"/>
            <a:r>
              <a:rPr lang="en-US" sz="1800" dirty="0"/>
              <a:t>Apply genetic operators to the selected solutions to produce improved solutions in next generation </a:t>
            </a:r>
            <a:r>
              <a:rPr lang="en-US" sz="1600" dirty="0"/>
              <a:t>(</a:t>
            </a:r>
            <a:r>
              <a:rPr lang="en-US" sz="1600" dirty="0" err="1"/>
              <a:t>offsprings</a:t>
            </a:r>
            <a:r>
              <a:rPr lang="en-US" sz="1600" dirty="0"/>
              <a:t> with modified DNA).</a:t>
            </a:r>
          </a:p>
          <a:p>
            <a:r>
              <a:rPr lang="en-US" sz="2200" dirty="0">
                <a:solidFill>
                  <a:srgbClr val="7030A0"/>
                </a:solidFill>
              </a:rPr>
              <a:t>Terminating conditions</a:t>
            </a:r>
            <a:r>
              <a:rPr lang="en-US" sz="2200" dirty="0"/>
              <a:t> </a:t>
            </a:r>
            <a:r>
              <a:rPr lang="en-US" sz="1600" dirty="0"/>
              <a:t>and </a:t>
            </a:r>
            <a:r>
              <a:rPr lang="en-US" sz="2200" dirty="0">
                <a:solidFill>
                  <a:srgbClr val="7030A0"/>
                </a:solidFill>
              </a:rPr>
              <a:t>other parameters</a:t>
            </a:r>
          </a:p>
          <a:p>
            <a:pPr lvl="1"/>
            <a:r>
              <a:rPr lang="en-US" sz="1800" dirty="0"/>
              <a:t>population size, probability of crossover, probability of mutation, number of generations, etc.</a:t>
            </a:r>
          </a:p>
        </p:txBody>
      </p:sp>
    </p:spTree>
    <p:extLst>
      <p:ext uri="{BB962C8B-B14F-4D97-AF65-F5344CB8AC3E}">
        <p14:creationId xmlns:p14="http://schemas.microsoft.com/office/powerpoint/2010/main" val="249826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vs. Goal</a:t>
            </a:r>
          </a:p>
        </p:txBody>
      </p:sp>
      <p:pic>
        <p:nvPicPr>
          <p:cNvPr id="7" name="Content Placeholder 6" descr="Map of Romania with road distances" title="Map of Romania with road distance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r="22331"/>
          <a:stretch/>
        </p:blipFill>
        <p:spPr bwMode="auto">
          <a:xfrm>
            <a:off x="1003468" y="1600200"/>
            <a:ext cx="71370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5486400" y="4953000"/>
            <a:ext cx="304800" cy="30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47800" y="2743200"/>
            <a:ext cx="304800" cy="304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752600" y="2971800"/>
            <a:ext cx="1295400" cy="381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0"/>
          </p:cNvCxnSpPr>
          <p:nvPr/>
        </p:nvCxnSpPr>
        <p:spPr>
          <a:xfrm flipV="1">
            <a:off x="1600200" y="2438400"/>
            <a:ext cx="152400" cy="304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00200" y="3048000"/>
            <a:ext cx="0" cy="990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200400" y="3352800"/>
            <a:ext cx="1219200" cy="1905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67050" y="3429000"/>
            <a:ext cx="419100" cy="533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2171700" y="1905000"/>
            <a:ext cx="895350" cy="1447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86150" y="4038600"/>
            <a:ext cx="1085849" cy="5484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1"/>
          </p:cNvCxnSpPr>
          <p:nvPr/>
        </p:nvCxnSpPr>
        <p:spPr>
          <a:xfrm flipH="1" flipV="1">
            <a:off x="4648200" y="4587082"/>
            <a:ext cx="882837" cy="4105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70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467600" cy="609600"/>
          </a:xfrm>
        </p:spPr>
        <p:txBody>
          <a:bodyPr/>
          <a:lstStyle/>
          <a:p>
            <a:r>
              <a:rPr lang="en-US" sz="3200" dirty="0"/>
              <a:t>Performance of 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4419600"/>
          </a:xfrm>
        </p:spPr>
        <p:txBody>
          <a:bodyPr/>
          <a:lstStyle/>
          <a:p>
            <a:r>
              <a:rPr lang="en-US" sz="2400" dirty="0"/>
              <a:t>Have been used in many optimization problems</a:t>
            </a:r>
          </a:p>
          <a:p>
            <a:pPr lvl="1"/>
            <a:r>
              <a:rPr lang="en-US" sz="2000" dirty="0"/>
              <a:t>Scheduling</a:t>
            </a:r>
          </a:p>
          <a:p>
            <a:pPr lvl="1"/>
            <a:r>
              <a:rPr lang="en-US" sz="2000" dirty="0"/>
              <a:t>Traveling Salesman Problem</a:t>
            </a:r>
          </a:p>
          <a:p>
            <a:r>
              <a:rPr lang="en-US" sz="2400" dirty="0"/>
              <a:t>Works well for problems where </a:t>
            </a:r>
            <a:r>
              <a:rPr lang="en-US" sz="2400" i="1" dirty="0"/>
              <a:t>parts of a good candidate </a:t>
            </a:r>
            <a:r>
              <a:rPr lang="en-US" sz="2400" dirty="0"/>
              <a:t>should be left unchanged</a:t>
            </a:r>
          </a:p>
          <a:p>
            <a:r>
              <a:rPr lang="en-US" sz="2400" dirty="0"/>
              <a:t>Disadvantages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Representation</a:t>
            </a:r>
            <a:r>
              <a:rPr lang="en-US" sz="2000" dirty="0"/>
              <a:t> is not obvious and impacts how well it does</a:t>
            </a:r>
          </a:p>
          <a:p>
            <a:pPr lvl="1"/>
            <a:r>
              <a:rPr lang="en-US" sz="2000" dirty="0"/>
              <a:t>Several hyper-parameters:</a:t>
            </a:r>
          </a:p>
          <a:p>
            <a:pPr lvl="2"/>
            <a:r>
              <a:rPr lang="en-US" sz="1700" dirty="0"/>
              <a:t>Size of population, mutation probability, number of iterations, terminating condition, …</a:t>
            </a:r>
          </a:p>
        </p:txBody>
      </p:sp>
    </p:spTree>
    <p:extLst>
      <p:ext uri="{BB962C8B-B14F-4D97-AF65-F5344CB8AC3E}">
        <p14:creationId xmlns:p14="http://schemas.microsoft.com/office/powerpoint/2010/main" val="2012557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543800" cy="88423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9724"/>
          </a:xfrm>
        </p:spPr>
        <p:txBody>
          <a:bodyPr/>
          <a:lstStyle/>
          <a:p>
            <a:r>
              <a:rPr lang="en-US" sz="2000" dirty="0"/>
              <a:t>George F. Luger, Artificial Intelligence: Structures and Strategies for Complex Problem Solving, 6</a:t>
            </a:r>
            <a:r>
              <a:rPr lang="en-US" sz="2000" baseline="30000" dirty="0"/>
              <a:t>th</a:t>
            </a:r>
            <a:r>
              <a:rPr lang="en-US" sz="2000" dirty="0"/>
              <a:t> edition, Addison Wesley, 2009. </a:t>
            </a:r>
            <a:r>
              <a:rPr lang="en-US" sz="2000" b="1" dirty="0"/>
              <a:t>Chapters 4.1.1, 12.1</a:t>
            </a:r>
            <a:r>
              <a:rPr lang="en-US" sz="2000" dirty="0"/>
              <a:t>.</a:t>
            </a:r>
          </a:p>
          <a:p>
            <a:r>
              <a:rPr lang="en-US" sz="2000" dirty="0"/>
              <a:t>Russel and </a:t>
            </a:r>
            <a:r>
              <a:rPr lang="en-US" sz="2000" dirty="0" err="1"/>
              <a:t>Norvig</a:t>
            </a:r>
            <a:r>
              <a:rPr lang="en-US" sz="2000" dirty="0"/>
              <a:t>, Artificial Intelligence: A Modern Approach, 3</a:t>
            </a:r>
            <a:r>
              <a:rPr lang="en-US" sz="2000" baseline="30000" dirty="0"/>
              <a:t>rd</a:t>
            </a:r>
            <a:r>
              <a:rPr lang="en-US" sz="2000" dirty="0"/>
              <a:t> edition, Prentice Hall, 2010. </a:t>
            </a:r>
            <a:r>
              <a:rPr lang="en-US" sz="2000" b="1" dirty="0"/>
              <a:t>Chapter 4-4.1</a:t>
            </a:r>
          </a:p>
        </p:txBody>
      </p:sp>
    </p:spTree>
    <p:extLst>
      <p:ext uri="{BB962C8B-B14F-4D97-AF65-F5344CB8AC3E}">
        <p14:creationId xmlns:p14="http://schemas.microsoft.com/office/powerpoint/2010/main" val="299481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vs.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Optimization problems</a:t>
            </a:r>
          </a:p>
          <a:p>
            <a:pPr lvl="1"/>
            <a:r>
              <a:rPr lang="en-US" dirty="0"/>
              <a:t>Find any goal state</a:t>
            </a:r>
          </a:p>
          <a:p>
            <a:pPr lvl="1"/>
            <a:r>
              <a:rPr lang="en-US" dirty="0"/>
              <a:t>Path used to find the goal state is not important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Course scheduling: fit as many classes in classrooms</a:t>
            </a:r>
          </a:p>
          <a:p>
            <a:pPr lvl="1"/>
            <a:r>
              <a:rPr lang="en-US" dirty="0"/>
              <a:t>Job scheduling</a:t>
            </a:r>
          </a:p>
          <a:p>
            <a:pPr lvl="1"/>
            <a:r>
              <a:rPr lang="en-US" dirty="0"/>
              <a:t>Constraint satisfaction problems: Sudoku</a:t>
            </a:r>
          </a:p>
          <a:p>
            <a:r>
              <a:rPr lang="en-US" dirty="0"/>
              <a:t>Good: </a:t>
            </a:r>
          </a:p>
          <a:p>
            <a:pPr lvl="1"/>
            <a:r>
              <a:rPr lang="en-US" dirty="0"/>
              <a:t>Don’t worry about keeping track of paths</a:t>
            </a:r>
          </a:p>
          <a:p>
            <a:pPr lvl="1"/>
            <a:r>
              <a:rPr lang="en-US" dirty="0"/>
              <a:t>Fast</a:t>
            </a:r>
          </a:p>
          <a:p>
            <a:r>
              <a:rPr lang="en-US" dirty="0"/>
              <a:t>Bad: </a:t>
            </a:r>
          </a:p>
          <a:p>
            <a:pPr lvl="1"/>
            <a:r>
              <a:rPr lang="en-US" dirty="0"/>
              <a:t>Lose optimality</a:t>
            </a:r>
          </a:p>
          <a:p>
            <a:endParaRPr lang="en-US" dirty="0"/>
          </a:p>
        </p:txBody>
      </p:sp>
      <p:pic>
        <p:nvPicPr>
          <p:cNvPr id="6" name="Picture 5" descr="Example of Sudoku" title="Example of Sudoku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591791"/>
            <a:ext cx="2351809" cy="235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8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772400" cy="12953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Find the “</a:t>
            </a:r>
            <a:r>
              <a:rPr lang="en-US" b="1" dirty="0"/>
              <a:t>best”</a:t>
            </a:r>
            <a:r>
              <a:rPr lang="en-US" dirty="0"/>
              <a:t> state according to an </a:t>
            </a:r>
            <a:r>
              <a:rPr lang="en-US" dirty="0">
                <a:solidFill>
                  <a:srgbClr val="FF0000"/>
                </a:solidFill>
              </a:rPr>
              <a:t>objective function</a:t>
            </a:r>
          </a:p>
          <a:p>
            <a:pPr lvl="1"/>
            <a:r>
              <a:rPr lang="en-US" dirty="0"/>
              <a:t>Objective function: state → number</a:t>
            </a:r>
          </a:p>
          <a:p>
            <a:r>
              <a:rPr lang="en-US" dirty="0"/>
              <a:t>Find largest value of objective function: </a:t>
            </a:r>
            <a:r>
              <a:rPr lang="en-US" i="1" dirty="0"/>
              <a:t>maximization</a:t>
            </a:r>
          </a:p>
          <a:p>
            <a:r>
              <a:rPr lang="en-US" dirty="0"/>
              <a:t>Find smallest value of objective function: </a:t>
            </a:r>
            <a:r>
              <a:rPr lang="en-US" i="1" dirty="0"/>
              <a:t>minimization</a:t>
            </a:r>
          </a:p>
        </p:txBody>
      </p:sp>
      <p:pic>
        <p:nvPicPr>
          <p:cNvPr id="7" name="Picture 3" descr="“State space landscape” for search for maximum. A plot with states along x-axis and objective function values along y-axis" title="State space landsca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078163"/>
            <a:ext cx="7166264" cy="3511181"/>
          </a:xfrm>
          <a:prstGeom prst="rect">
            <a:avLst/>
          </a:prstGeom>
        </p:spPr>
      </p:pic>
      <p:sp>
        <p:nvSpPr>
          <p:cNvPr id="8" name="Rectangle 2" descr="&#10;" title="State space landscape"/>
          <p:cNvSpPr txBox="1">
            <a:spLocks noChangeArrowheads="1"/>
          </p:cNvSpPr>
          <p:nvPr/>
        </p:nvSpPr>
        <p:spPr bwMode="auto">
          <a:xfrm>
            <a:off x="5867400" y="3276600"/>
            <a:ext cx="3276600" cy="58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kern="0" dirty="0"/>
              <a:t>“State space landscape” for search for maximum</a:t>
            </a:r>
          </a:p>
        </p:txBody>
      </p:sp>
    </p:spTree>
    <p:extLst>
      <p:ext uri="{BB962C8B-B14F-4D97-AF65-F5344CB8AC3E}">
        <p14:creationId xmlns:p14="http://schemas.microsoft.com/office/powerpoint/2010/main" val="381239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Challenge:</a:t>
            </a:r>
          </a:p>
          <a:p>
            <a:pPr lvl="1"/>
            <a:r>
              <a:rPr lang="en-US" dirty="0"/>
              <a:t>Very large number of states</a:t>
            </a:r>
          </a:p>
          <a:p>
            <a:r>
              <a:rPr lang="en-US" dirty="0"/>
              <a:t>Key idea:</a:t>
            </a:r>
          </a:p>
          <a:p>
            <a:pPr lvl="1"/>
            <a:r>
              <a:rPr lang="en-US" dirty="0"/>
              <a:t>Keep track of a “current state”</a:t>
            </a:r>
          </a:p>
          <a:p>
            <a:pPr lvl="2"/>
            <a:r>
              <a:rPr lang="en-US" dirty="0"/>
              <a:t>And its objective function value</a:t>
            </a:r>
          </a:p>
          <a:p>
            <a:pPr lvl="1"/>
            <a:r>
              <a:rPr lang="en-US" dirty="0"/>
              <a:t>Consider only </a:t>
            </a:r>
            <a:r>
              <a:rPr lang="en-US" dirty="0">
                <a:solidFill>
                  <a:srgbClr val="FF0000"/>
                </a:solidFill>
              </a:rPr>
              <a:t>successors</a:t>
            </a:r>
            <a:r>
              <a:rPr lang="en-US" dirty="0"/>
              <a:t> of current state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Successor of a state</a:t>
            </a:r>
            <a:r>
              <a:rPr lang="en-US" dirty="0"/>
              <a:t>: a state that is only “slightly different” from that state (also called </a:t>
            </a:r>
            <a:r>
              <a:rPr lang="en-US" dirty="0">
                <a:solidFill>
                  <a:srgbClr val="FF0000"/>
                </a:solidFill>
              </a:rPr>
              <a:t>neighbor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a successor is better than current state (higher objective function value), replace current state with this successor</a:t>
            </a:r>
          </a:p>
          <a:p>
            <a:pPr lvl="1"/>
            <a:r>
              <a:rPr lang="en-US" dirty="0"/>
              <a:t>Ignore paths</a:t>
            </a:r>
          </a:p>
          <a:p>
            <a:pPr lvl="1"/>
            <a:r>
              <a:rPr lang="en-US" dirty="0"/>
              <a:t>Repeat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2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optimization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1462"/>
            <a:ext cx="8534400" cy="50593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8-queens problem</a:t>
            </a:r>
          </a:p>
          <a:p>
            <a:pPr lvl="1"/>
            <a:r>
              <a:rPr lang="en-US" dirty="0"/>
              <a:t>Place 8 queens on a chessboard such</a:t>
            </a:r>
          </a:p>
          <a:p>
            <a:pPr marL="457200" lvl="1" indent="0">
              <a:buNone/>
            </a:pPr>
            <a:r>
              <a:rPr lang="en-US" dirty="0"/>
              <a:t>that no queen attacks another</a:t>
            </a:r>
          </a:p>
          <a:p>
            <a:r>
              <a:rPr lang="en-US" dirty="0"/>
              <a:t>Size of state space?</a:t>
            </a:r>
          </a:p>
          <a:p>
            <a:r>
              <a:rPr lang="en-US" dirty="0"/>
              <a:t>How to represent the state?</a:t>
            </a:r>
          </a:p>
          <a:p>
            <a:pPr lvl="1"/>
            <a:r>
              <a:rPr lang="en-US" dirty="0"/>
              <a:t>((1,8),(2,6),(3,4),(4,2), …)</a:t>
            </a:r>
          </a:p>
          <a:p>
            <a:pPr lvl="1"/>
            <a:r>
              <a:rPr lang="en-US" dirty="0"/>
              <a:t>(8, 6, 4, 2, 7, 5, 3, 1)  </a:t>
            </a:r>
            <a:r>
              <a:rPr lang="en-US" dirty="0">
                <a:solidFill>
                  <a:srgbClr val="00B050"/>
                </a:solidFill>
              </a:rPr>
              <a:t>simpler</a:t>
            </a:r>
          </a:p>
          <a:p>
            <a:r>
              <a:rPr lang="en-US" dirty="0"/>
              <a:t>Successors?</a:t>
            </a:r>
          </a:p>
          <a:p>
            <a:pPr lvl="1"/>
            <a:r>
              <a:rPr lang="en-US" dirty="0"/>
              <a:t>All states where only </a:t>
            </a:r>
            <a:r>
              <a:rPr lang="en-US" b="1" dirty="0"/>
              <a:t>one queen </a:t>
            </a:r>
            <a:r>
              <a:rPr lang="en-US" dirty="0"/>
              <a:t>is moved</a:t>
            </a:r>
          </a:p>
          <a:p>
            <a:r>
              <a:rPr lang="en-US" dirty="0"/>
              <a:t>Objective function</a:t>
            </a:r>
          </a:p>
          <a:p>
            <a:pPr lvl="1"/>
            <a:r>
              <a:rPr lang="en-US" dirty="0"/>
              <a:t>Minimization: Number of pairs of queens that are attacking each other</a:t>
            </a:r>
          </a:p>
          <a:p>
            <a:pPr lvl="2"/>
            <a:r>
              <a:rPr lang="en-US" dirty="0"/>
              <a:t>For shown state?</a:t>
            </a:r>
          </a:p>
          <a:p>
            <a:pPr lvl="2"/>
            <a:r>
              <a:rPr lang="en-US" dirty="0"/>
              <a:t>Global minimum: 0</a:t>
            </a:r>
          </a:p>
          <a:p>
            <a:pPr lvl="2"/>
            <a:r>
              <a:rPr lang="en-US" dirty="0"/>
              <a:t>Is this a local minimum?</a:t>
            </a:r>
          </a:p>
          <a:p>
            <a:pPr lvl="1"/>
            <a:r>
              <a:rPr lang="en-US" dirty="0"/>
              <a:t>Maximization: Number of pairs of queens that </a:t>
            </a:r>
            <a:r>
              <a:rPr lang="en-US" i="1" dirty="0">
                <a:solidFill>
                  <a:srgbClr val="C00000"/>
                </a:solidFill>
              </a:rPr>
              <a:t>do not attack</a:t>
            </a:r>
            <a:r>
              <a:rPr lang="en-US" dirty="0"/>
              <a:t> each other</a:t>
            </a:r>
          </a:p>
          <a:p>
            <a:pPr lvl="2"/>
            <a:r>
              <a:rPr lang="en-US" dirty="0"/>
              <a:t>Is this a global maximum?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687163" y="1304494"/>
            <a:ext cx="3115063" cy="3190703"/>
            <a:chOff x="5687163" y="1304494"/>
            <a:chExt cx="3115063" cy="3190703"/>
          </a:xfrm>
        </p:grpSpPr>
        <p:grpSp>
          <p:nvGrpSpPr>
            <p:cNvPr id="17" name="Group 16"/>
            <p:cNvGrpSpPr/>
            <p:nvPr/>
          </p:nvGrpSpPr>
          <p:grpSpPr>
            <a:xfrm>
              <a:off x="5940395" y="1304494"/>
              <a:ext cx="2861830" cy="2861830"/>
              <a:chOff x="5940395" y="1304494"/>
              <a:chExt cx="2861830" cy="2861830"/>
            </a:xfrm>
          </p:grpSpPr>
          <p:pic>
            <p:nvPicPr>
              <p:cNvPr id="8" name="Picture 7" descr="Empty chessboard" title="Empty chessboard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54" t="3333" r="9854" b="7778"/>
              <a:stretch/>
            </p:blipFill>
            <p:spPr>
              <a:xfrm>
                <a:off x="5940395" y="1304494"/>
                <a:ext cx="2861830" cy="286183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70" t="38114" r="26367" b="50442"/>
              <a:stretch/>
            </p:blipFill>
            <p:spPr>
              <a:xfrm>
                <a:off x="7032390" y="3455264"/>
                <a:ext cx="281353" cy="304799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70" t="38114" r="26367" b="50442"/>
              <a:stretch/>
            </p:blipFill>
            <p:spPr>
              <a:xfrm>
                <a:off x="5967913" y="1339972"/>
                <a:ext cx="281353" cy="304799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70" t="38114" r="26367" b="50442"/>
              <a:stretch/>
            </p:blipFill>
            <p:spPr>
              <a:xfrm>
                <a:off x="7738380" y="2430610"/>
                <a:ext cx="281353" cy="304799"/>
              </a:xfrm>
              <a:prstGeom prst="rect">
                <a:avLst/>
              </a:prstGeom>
            </p:spPr>
          </p:pic>
          <p:pic>
            <p:nvPicPr>
              <p:cNvPr id="12" name="Picture 11" descr="Black queen chess piece" title="Black queen chess piece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70" t="38114" r="26367" b="50442"/>
              <a:stretch/>
            </p:blipFill>
            <p:spPr>
              <a:xfrm>
                <a:off x="8077200" y="3142792"/>
                <a:ext cx="281353" cy="304799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70" t="38114" r="26367" b="50442"/>
              <a:stretch/>
            </p:blipFill>
            <p:spPr>
              <a:xfrm>
                <a:off x="8431026" y="3831143"/>
                <a:ext cx="281353" cy="30479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70" t="38114" r="26367" b="50442"/>
              <a:stretch/>
            </p:blipFill>
            <p:spPr>
              <a:xfrm>
                <a:off x="6355953" y="2036427"/>
                <a:ext cx="281353" cy="304799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70" t="38114" r="26367" b="50442"/>
              <a:stretch/>
            </p:blipFill>
            <p:spPr>
              <a:xfrm>
                <a:off x="7371310" y="1676400"/>
                <a:ext cx="281353" cy="304799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70" t="38114" r="26367" b="50442"/>
              <a:stretch/>
            </p:blipFill>
            <p:spPr>
              <a:xfrm>
                <a:off x="6699905" y="2735409"/>
                <a:ext cx="281353" cy="304799"/>
              </a:xfrm>
              <a:prstGeom prst="rect">
                <a:avLst/>
              </a:prstGeom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5986384" y="4187420"/>
              <a:ext cx="28158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n-lt"/>
                </a:rPr>
                <a:t>1       2       3      4       5       6      7      8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87163" y="1371600"/>
              <a:ext cx="404684" cy="2803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100"/>
                </a:spcAft>
              </a:pPr>
              <a:r>
                <a:rPr lang="en-US" sz="1400" b="1" dirty="0">
                  <a:latin typeface="+mn-lt"/>
                </a:rPr>
                <a:t>8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latin typeface="+mn-lt"/>
                </a:rPr>
                <a:t>7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latin typeface="+mn-lt"/>
                </a:rPr>
                <a:t>6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latin typeface="+mn-lt"/>
                </a:rPr>
                <a:t>5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latin typeface="+mn-lt"/>
                </a:rPr>
                <a:t>4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latin typeface="+mn-lt"/>
                </a:rPr>
                <a:t>3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latin typeface="+mn-lt"/>
                </a:rPr>
                <a:t>2</a:t>
              </a:r>
            </a:p>
            <a:p>
              <a:pPr>
                <a:spcAft>
                  <a:spcPts val="1100"/>
                </a:spcAft>
              </a:pPr>
              <a:r>
                <a:rPr lang="en-US" sz="1400" b="1" dirty="0">
                  <a:latin typeface="+mn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456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and local maximum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maximum:</a:t>
            </a:r>
          </a:p>
          <a:p>
            <a:pPr lvl="1"/>
            <a:r>
              <a:rPr lang="en-US" dirty="0"/>
              <a:t>A state that has the highest possible objective function value in the entire state space</a:t>
            </a:r>
          </a:p>
          <a:p>
            <a:r>
              <a:rPr lang="en-US" dirty="0"/>
              <a:t>Local maximum</a:t>
            </a:r>
          </a:p>
          <a:p>
            <a:pPr lvl="1"/>
            <a:r>
              <a:rPr lang="en-US" dirty="0"/>
              <a:t>A state that has the highest possible objective function value </a:t>
            </a:r>
            <a:r>
              <a:rPr lang="en-US" i="1" dirty="0">
                <a:solidFill>
                  <a:srgbClr val="FF0000"/>
                </a:solidFill>
              </a:rPr>
              <a:t>among all its successors</a:t>
            </a:r>
          </a:p>
          <a:p>
            <a:r>
              <a:rPr lang="en-US" dirty="0"/>
              <a:t>Similarly for global and local minimum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7837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3307</Words>
  <Application>Microsoft Macintosh PowerPoint</Application>
  <PresentationFormat>On-screen Show (4:3)</PresentationFormat>
  <Paragraphs>498</Paragraphs>
  <Slides>41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5" baseType="lpstr">
      <vt:lpstr>Arial</vt:lpstr>
      <vt:lpstr>Calibri</vt:lpstr>
      <vt:lpstr>Cambria Math</vt:lpstr>
      <vt:lpstr>CMR10</vt:lpstr>
      <vt:lpstr>CMSY10</vt:lpstr>
      <vt:lpstr>CMTI10</vt:lpstr>
      <vt:lpstr>Courier New</vt:lpstr>
      <vt:lpstr>NimbusRomNo9L-Medi</vt:lpstr>
      <vt:lpstr>NimbusRomNo9L-Regu</vt:lpstr>
      <vt:lpstr>Symbol</vt:lpstr>
      <vt:lpstr>Times New Roman</vt:lpstr>
      <vt:lpstr>Wingdings</vt:lpstr>
      <vt:lpstr>1_Office Theme</vt:lpstr>
      <vt:lpstr>Network</vt:lpstr>
      <vt:lpstr>CPSC 481 Artificial Intelligence</vt:lpstr>
      <vt:lpstr>What we will cover today</vt:lpstr>
      <vt:lpstr>Path vs. Goal</vt:lpstr>
      <vt:lpstr>Path vs. Goal</vt:lpstr>
      <vt:lpstr>Path vs. Goal</vt:lpstr>
      <vt:lpstr>Optimization problems</vt:lpstr>
      <vt:lpstr>Local search</vt:lpstr>
      <vt:lpstr>Example optimization problem</vt:lpstr>
      <vt:lpstr>Global and local maximum</vt:lpstr>
      <vt:lpstr>Classwork</vt:lpstr>
      <vt:lpstr>Hill climbing</vt:lpstr>
      <vt:lpstr>Hill-climbing search</vt:lpstr>
      <vt:lpstr>Hill-climbing search</vt:lpstr>
      <vt:lpstr>Problems of Hill-climbing</vt:lpstr>
      <vt:lpstr>Variations of Hill-climbing</vt:lpstr>
      <vt:lpstr>Simulated annealing</vt:lpstr>
      <vt:lpstr>Simulated Annealing (SA)</vt:lpstr>
      <vt:lpstr>Annealing</vt:lpstr>
      <vt:lpstr>Physical Interpretation of Simulated Annealing</vt:lpstr>
      <vt:lpstr>Simulated Annealing</vt:lpstr>
      <vt:lpstr>Search using Simulated Annealing</vt:lpstr>
      <vt:lpstr>PowerPoint Presentation</vt:lpstr>
      <vt:lpstr>Simulated Annealing example</vt:lpstr>
      <vt:lpstr>PowerPoint Presentation</vt:lpstr>
      <vt:lpstr>Class work</vt:lpstr>
      <vt:lpstr>PowerPoint Presentation</vt:lpstr>
      <vt:lpstr>PowerPoint Presentation</vt:lpstr>
      <vt:lpstr>Performance of Simulated Annealing</vt:lpstr>
      <vt:lpstr>Genetic algorithms</vt:lpstr>
      <vt:lpstr>Evolution by Natural Selection</vt:lpstr>
      <vt:lpstr>How to use Biological Knowledge in Problem Solving?</vt:lpstr>
      <vt:lpstr>GA: terminology</vt:lpstr>
      <vt:lpstr>Genetic Algorithm</vt:lpstr>
      <vt:lpstr>8-queens problem</vt:lpstr>
      <vt:lpstr>8-queens problem</vt:lpstr>
      <vt:lpstr>8-queens problem</vt:lpstr>
      <vt:lpstr>8-queens problem: crossover</vt:lpstr>
      <vt:lpstr>Classwork: crossover</vt:lpstr>
      <vt:lpstr>Setting up a GA for a specific problem</vt:lpstr>
      <vt:lpstr>Performance of GA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</cp:revision>
  <dcterms:created xsi:type="dcterms:W3CDTF">2012-09-13T21:52:26Z</dcterms:created>
  <dcterms:modified xsi:type="dcterms:W3CDTF">2022-10-20T07:55:47Z</dcterms:modified>
</cp:coreProperties>
</file>