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726" r:id="rId2"/>
    <p:sldId id="641" r:id="rId3"/>
    <p:sldId id="678" r:id="rId4"/>
    <p:sldId id="675" r:id="rId5"/>
    <p:sldId id="679" r:id="rId6"/>
    <p:sldId id="653" r:id="rId7"/>
    <p:sldId id="654" r:id="rId8"/>
    <p:sldId id="655" r:id="rId9"/>
    <p:sldId id="719" r:id="rId10"/>
    <p:sldId id="657" r:id="rId11"/>
    <p:sldId id="671" r:id="rId12"/>
    <p:sldId id="672" r:id="rId13"/>
    <p:sldId id="673" r:id="rId14"/>
    <p:sldId id="674" r:id="rId15"/>
    <p:sldId id="622" r:id="rId16"/>
    <p:sldId id="623" r:id="rId17"/>
    <p:sldId id="624" r:id="rId18"/>
    <p:sldId id="625" r:id="rId19"/>
    <p:sldId id="720" r:id="rId20"/>
    <p:sldId id="630" r:id="rId21"/>
    <p:sldId id="631" r:id="rId22"/>
    <p:sldId id="633" r:id="rId23"/>
    <p:sldId id="723" r:id="rId24"/>
    <p:sldId id="658" r:id="rId25"/>
    <p:sldId id="718" r:id="rId26"/>
    <p:sldId id="729" r:id="rId27"/>
    <p:sldId id="636" r:id="rId28"/>
    <p:sldId id="637" r:id="rId29"/>
    <p:sldId id="638" r:id="rId30"/>
    <p:sldId id="683" r:id="rId31"/>
    <p:sldId id="682" r:id="rId32"/>
    <p:sldId id="715" r:id="rId33"/>
    <p:sldId id="716" r:id="rId34"/>
    <p:sldId id="730" r:id="rId35"/>
    <p:sldId id="72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67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E37E5-3790-4B06-8EC3-D07AA97CCF9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E58C9-17CC-46A3-9DA2-B7EF30A2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3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D110-33FB-49A2-B448-DB99A584ED15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1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4B9E-034B-4F52-9309-DB1B97983417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EE33-7613-416F-8DB8-4A2F0D4F6ADC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F47D-B5B6-4929-B57C-4638F2D83F2B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71BD-49C0-4A93-8A16-69904F4DE6D4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9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AF15-1E47-4BF0-83A0-06DDCE6DBAF7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1C66-5064-407C-A657-4665B1C22E56}" type="datetime1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8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BC2A-47B4-4E65-B3F6-7EE30940DAA1}" type="datetime1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8A04-88E7-4ECD-81B1-3AE66036EAFB}" type="datetime1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13D5-032A-499C-B194-58BDB6283FD3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5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4EF6-C9E6-4C78-91B0-A18B76416B96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4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6F35D-E20C-4ABF-B443-9F019758FF85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1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wish.swi-prolog.org/" TargetMode="External"/><Relationship Id="rId2" Type="http://schemas.openxmlformats.org/officeDocument/2006/relationships/hyperlink" Target="http://www.swi-prolog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pp.edu/~jrfisher/www/prolog_tutorial/content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Prolog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493901" y="2565401"/>
            <a:ext cx="2461325" cy="6127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581400" y="2514600"/>
            <a:ext cx="1468438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Body of a (rule) clause contains goals.</a:t>
            </a:r>
            <a:endParaRPr lang="en-US" altLang="en-US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581400" y="2640013"/>
            <a:ext cx="43738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>
                <a:latin typeface="Helvetica-Narrow" pitchFamily="34" charset="0"/>
              </a:rPr>
              <a:t>likes(</a:t>
            </a:r>
            <a:r>
              <a:rPr lang="en-GB" altLang="en-US" dirty="0" err="1">
                <a:latin typeface="Helvetica-Narrow" pitchFamily="34" charset="0"/>
              </a:rPr>
              <a:t>mary</a:t>
            </a:r>
            <a:r>
              <a:rPr lang="en-GB" altLang="en-US" dirty="0">
                <a:latin typeface="Helvetica-Narrow" pitchFamily="34" charset="0"/>
              </a:rPr>
              <a:t>, X)   :-    human(X), honest(X).</a:t>
            </a:r>
            <a:endParaRPr lang="en-US" altLang="en-US" dirty="0">
              <a:latin typeface="Helvetica-Narrow" pitchFamily="34" charset="0"/>
            </a:endParaRP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3565525" y="1565275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i="1"/>
              <a:t>Head</a:t>
            </a:r>
            <a:endParaRPr lang="en-US" altLang="en-US" sz="2400" i="1"/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6477001" y="1524000"/>
            <a:ext cx="80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i="1"/>
              <a:t>Body</a:t>
            </a:r>
            <a:endParaRPr lang="en-US" altLang="en-US" sz="2400" i="1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39624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68580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6400801" y="4114800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i="1"/>
              <a:t>Goals</a:t>
            </a:r>
            <a:endParaRPr lang="en-US" altLang="en-US" sz="2400" i="1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 flipH="1" flipV="1">
            <a:off x="6400800" y="30480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V="1">
            <a:off x="6781800" y="30480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004175" y="4343400"/>
            <a:ext cx="203401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i="1" dirty="0"/>
              <a:t>‘if’</a:t>
            </a:r>
          </a:p>
          <a:p>
            <a:r>
              <a:rPr lang="en-GB" altLang="en-US" sz="2400" i="1" dirty="0"/>
              <a:t>‘provided that’</a:t>
            </a:r>
          </a:p>
          <a:p>
            <a:r>
              <a:rPr lang="en-GB" altLang="en-US" sz="2400" i="1" dirty="0"/>
              <a:t>‘turnstile’</a:t>
            </a:r>
            <a:endParaRPr lang="en-US" altLang="en-US" sz="2400" i="1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V="1">
            <a:off x="5131293" y="3009344"/>
            <a:ext cx="155409" cy="1772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540F2F-ADFE-4A76-91BE-3CF7A063CC3E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TW" sz="12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Defining relations by facts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TW" sz="2100"/>
              <a:t>Given a whole family tree</a:t>
            </a:r>
          </a:p>
          <a:p>
            <a:pPr eaLnBrk="1" hangingPunct="1"/>
            <a:endParaRPr lang="en-US" altLang="zh-TW" sz="2100"/>
          </a:p>
        </p:txBody>
      </p:sp>
      <p:sp>
        <p:nvSpPr>
          <p:cNvPr id="10245" name="Rectangle 18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zh-TW" sz="2100" dirty="0"/>
              <a:t>The tree defined by the Prolog program:</a:t>
            </a:r>
          </a:p>
          <a:p>
            <a:pPr eaLnBrk="1" hangingPunct="1"/>
            <a:endParaRPr lang="en-US" altLang="zh-TW" sz="21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100" dirty="0">
                <a:solidFill>
                  <a:srgbClr val="FF0000"/>
                </a:solidFill>
              </a:rPr>
              <a:t>  parent( pam, bob).       </a:t>
            </a:r>
            <a:r>
              <a:rPr lang="en-US" altLang="zh-TW" sz="1800" dirty="0">
                <a:solidFill>
                  <a:srgbClr val="00B050"/>
                </a:solidFill>
              </a:rPr>
              <a:t>% Pam is a parent of Bob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100" dirty="0"/>
              <a:t>  parent( tom, bob).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100" dirty="0"/>
              <a:t>  parent( tom, </a:t>
            </a:r>
            <a:r>
              <a:rPr lang="en-US" altLang="zh-TW" sz="2100" dirty="0" err="1"/>
              <a:t>liz</a:t>
            </a:r>
            <a:r>
              <a:rPr lang="en-US" altLang="zh-TW" sz="2100" dirty="0"/>
              <a:t>).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100" dirty="0"/>
              <a:t>  parent( bob, </a:t>
            </a:r>
            <a:r>
              <a:rPr lang="en-US" altLang="zh-TW" sz="2100" dirty="0" err="1"/>
              <a:t>ann</a:t>
            </a:r>
            <a:r>
              <a:rPr lang="en-US" altLang="zh-TW" sz="2100" dirty="0"/>
              <a:t>).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100" dirty="0"/>
              <a:t>  parent( bob, pat).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100" dirty="0"/>
              <a:t>  parent( pat, </a:t>
            </a:r>
            <a:r>
              <a:rPr lang="en-US" altLang="zh-TW" sz="2100" dirty="0" err="1"/>
              <a:t>jim</a:t>
            </a:r>
            <a:r>
              <a:rPr lang="en-US" altLang="zh-TW" sz="2100" dirty="0"/>
              <a:t>).</a:t>
            </a:r>
          </a:p>
        </p:txBody>
      </p:sp>
      <p:grpSp>
        <p:nvGrpSpPr>
          <p:cNvPr id="10246" name="Group 17"/>
          <p:cNvGrpSpPr>
            <a:grpSpLocks/>
          </p:cNvGrpSpPr>
          <p:nvPr/>
        </p:nvGrpSpPr>
        <p:grpSpPr bwMode="auto">
          <a:xfrm>
            <a:off x="3287713" y="2636839"/>
            <a:ext cx="2806700" cy="3457575"/>
            <a:chOff x="1565" y="1661"/>
            <a:chExt cx="1768" cy="2178"/>
          </a:xfrm>
        </p:grpSpPr>
        <p:sp>
          <p:nvSpPr>
            <p:cNvPr id="10247" name="Oval 4"/>
            <p:cNvSpPr>
              <a:spLocks noChangeArrowheads="1"/>
            </p:cNvSpPr>
            <p:nvPr/>
          </p:nvSpPr>
          <p:spPr bwMode="auto">
            <a:xfrm>
              <a:off x="1565" y="1706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pam</a:t>
              </a:r>
            </a:p>
          </p:txBody>
        </p:sp>
        <p:sp>
          <p:nvSpPr>
            <p:cNvPr id="10248" name="Oval 5"/>
            <p:cNvSpPr>
              <a:spLocks noChangeArrowheads="1"/>
            </p:cNvSpPr>
            <p:nvPr/>
          </p:nvSpPr>
          <p:spPr bwMode="auto">
            <a:xfrm>
              <a:off x="2971" y="2296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liz</a:t>
              </a:r>
            </a:p>
          </p:txBody>
        </p:sp>
        <p:sp>
          <p:nvSpPr>
            <p:cNvPr id="10249" name="Oval 6"/>
            <p:cNvSpPr>
              <a:spLocks noChangeArrowheads="1"/>
            </p:cNvSpPr>
            <p:nvPr/>
          </p:nvSpPr>
          <p:spPr bwMode="auto">
            <a:xfrm>
              <a:off x="1973" y="2296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bob</a:t>
              </a:r>
            </a:p>
          </p:txBody>
        </p:sp>
        <p:sp>
          <p:nvSpPr>
            <p:cNvPr id="10250" name="Oval 7"/>
            <p:cNvSpPr>
              <a:spLocks noChangeArrowheads="1"/>
            </p:cNvSpPr>
            <p:nvPr/>
          </p:nvSpPr>
          <p:spPr bwMode="auto">
            <a:xfrm>
              <a:off x="1973" y="3521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jim</a:t>
              </a:r>
            </a:p>
          </p:txBody>
        </p:sp>
        <p:sp>
          <p:nvSpPr>
            <p:cNvPr id="10251" name="Oval 8"/>
            <p:cNvSpPr>
              <a:spLocks noChangeArrowheads="1"/>
            </p:cNvSpPr>
            <p:nvPr/>
          </p:nvSpPr>
          <p:spPr bwMode="auto">
            <a:xfrm>
              <a:off x="2426" y="2886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pat</a:t>
              </a:r>
            </a:p>
          </p:txBody>
        </p:sp>
        <p:sp>
          <p:nvSpPr>
            <p:cNvPr id="10252" name="Oval 9"/>
            <p:cNvSpPr>
              <a:spLocks noChangeArrowheads="1"/>
            </p:cNvSpPr>
            <p:nvPr/>
          </p:nvSpPr>
          <p:spPr bwMode="auto">
            <a:xfrm>
              <a:off x="1565" y="2886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ann</a:t>
              </a:r>
            </a:p>
          </p:txBody>
        </p:sp>
        <p:sp>
          <p:nvSpPr>
            <p:cNvPr id="10253" name="Oval 10"/>
            <p:cNvSpPr>
              <a:spLocks noChangeArrowheads="1"/>
            </p:cNvSpPr>
            <p:nvPr/>
          </p:nvSpPr>
          <p:spPr bwMode="auto">
            <a:xfrm>
              <a:off x="2472" y="1661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tom</a:t>
              </a:r>
            </a:p>
          </p:txBody>
        </p:sp>
        <p:sp>
          <p:nvSpPr>
            <p:cNvPr id="10254" name="Line 11"/>
            <p:cNvSpPr>
              <a:spLocks noChangeShapeType="1"/>
            </p:cNvSpPr>
            <p:nvPr/>
          </p:nvSpPr>
          <p:spPr bwMode="auto">
            <a:xfrm>
              <a:off x="1837" y="2024"/>
              <a:ext cx="181" cy="3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Line 12"/>
            <p:cNvSpPr>
              <a:spLocks noChangeShapeType="1"/>
            </p:cNvSpPr>
            <p:nvPr/>
          </p:nvSpPr>
          <p:spPr bwMode="auto">
            <a:xfrm flipH="1">
              <a:off x="2290" y="1979"/>
              <a:ext cx="318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Line 13"/>
            <p:cNvSpPr>
              <a:spLocks noChangeShapeType="1"/>
            </p:cNvSpPr>
            <p:nvPr/>
          </p:nvSpPr>
          <p:spPr bwMode="auto">
            <a:xfrm>
              <a:off x="2744" y="1979"/>
              <a:ext cx="272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7" name="Line 14"/>
            <p:cNvSpPr>
              <a:spLocks noChangeShapeType="1"/>
            </p:cNvSpPr>
            <p:nvPr/>
          </p:nvSpPr>
          <p:spPr bwMode="auto">
            <a:xfrm flipH="1">
              <a:off x="1837" y="2614"/>
              <a:ext cx="227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Line 15"/>
            <p:cNvSpPr>
              <a:spLocks noChangeShapeType="1"/>
            </p:cNvSpPr>
            <p:nvPr/>
          </p:nvSpPr>
          <p:spPr bwMode="auto">
            <a:xfrm>
              <a:off x="2290" y="2568"/>
              <a:ext cx="227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Line 16"/>
            <p:cNvSpPr>
              <a:spLocks noChangeShapeType="1"/>
            </p:cNvSpPr>
            <p:nvPr/>
          </p:nvSpPr>
          <p:spPr bwMode="auto">
            <a:xfrm flipH="1">
              <a:off x="2245" y="3203"/>
              <a:ext cx="272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844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26CDE4-B0BF-426C-A958-D93FBA34BFB0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TW" sz="12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Defining relations by facts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94014" y="1827213"/>
            <a:ext cx="7089775" cy="4697412"/>
          </a:xfrm>
        </p:spPr>
        <p:txBody>
          <a:bodyPr/>
          <a:lstStyle/>
          <a:p>
            <a:pPr eaLnBrk="1" hangingPunct="1"/>
            <a:r>
              <a:rPr lang="en-US" altLang="zh-TW" sz="2500"/>
              <a:t>Questions:</a:t>
            </a:r>
          </a:p>
          <a:p>
            <a:pPr lvl="1" eaLnBrk="1" hangingPunct="1"/>
            <a:r>
              <a:rPr lang="en-US" altLang="zh-TW" sz="2100">
                <a:solidFill>
                  <a:srgbClr val="00B050"/>
                </a:solidFill>
              </a:rPr>
              <a:t>Is Bob a parent of Pat?</a:t>
            </a:r>
          </a:p>
          <a:p>
            <a:pPr lvl="2" eaLnBrk="1" hangingPunct="1"/>
            <a:r>
              <a:rPr lang="en-US" altLang="zh-TW" smtClean="0"/>
              <a:t>?- parent( bob, pat).</a:t>
            </a:r>
          </a:p>
          <a:p>
            <a:pPr lvl="2" eaLnBrk="1" hangingPunct="1"/>
            <a:r>
              <a:rPr lang="en-US" altLang="zh-TW" smtClean="0"/>
              <a:t>?- parent( liz, pat).</a:t>
            </a:r>
          </a:p>
          <a:p>
            <a:pPr lvl="2" eaLnBrk="1" hangingPunct="1"/>
            <a:r>
              <a:rPr lang="en-US" altLang="zh-TW" smtClean="0"/>
              <a:t>?- parent( tom, ben).</a:t>
            </a:r>
          </a:p>
          <a:p>
            <a:pPr lvl="2" eaLnBrk="1" hangingPunct="1"/>
            <a:endParaRPr lang="en-US" altLang="zh-TW" smtClean="0"/>
          </a:p>
          <a:p>
            <a:pPr lvl="1" eaLnBrk="1" hangingPunct="1"/>
            <a:r>
              <a:rPr lang="en-US" altLang="zh-TW" sz="2100">
                <a:solidFill>
                  <a:srgbClr val="00B050"/>
                </a:solidFill>
              </a:rPr>
              <a:t>Who is Liz</a:t>
            </a:r>
            <a:r>
              <a:rPr lang="en-US" altLang="zh-TW" sz="2100">
                <a:solidFill>
                  <a:srgbClr val="00B050"/>
                </a:solidFill>
                <a:latin typeface="Arial" panose="020B0604020202020204" pitchFamily="34" charset="0"/>
              </a:rPr>
              <a:t>’</a:t>
            </a:r>
            <a:r>
              <a:rPr lang="en-US" altLang="zh-TW" sz="2100">
                <a:solidFill>
                  <a:srgbClr val="00B050"/>
                </a:solidFill>
              </a:rPr>
              <a:t>s parent?</a:t>
            </a:r>
          </a:p>
          <a:p>
            <a:pPr lvl="2" eaLnBrk="1" hangingPunct="1"/>
            <a:r>
              <a:rPr lang="en-US" altLang="zh-TW" smtClean="0"/>
              <a:t>?- parent( X, liz).</a:t>
            </a:r>
          </a:p>
          <a:p>
            <a:pPr lvl="2" eaLnBrk="1" hangingPunct="1"/>
            <a:endParaRPr lang="en-US" altLang="zh-TW" smtClean="0"/>
          </a:p>
          <a:p>
            <a:pPr lvl="1" eaLnBrk="1" hangingPunct="1"/>
            <a:r>
              <a:rPr lang="en-US" altLang="zh-TW" sz="2100">
                <a:solidFill>
                  <a:srgbClr val="00B050"/>
                </a:solidFill>
              </a:rPr>
              <a:t>Who are Bob</a:t>
            </a:r>
            <a:r>
              <a:rPr lang="en-US" altLang="zh-TW" sz="2100">
                <a:solidFill>
                  <a:srgbClr val="00B050"/>
                </a:solidFill>
                <a:latin typeface="Arial" panose="020B0604020202020204" pitchFamily="34" charset="0"/>
              </a:rPr>
              <a:t>’</a:t>
            </a:r>
            <a:r>
              <a:rPr lang="en-US" altLang="zh-TW" sz="2100">
                <a:solidFill>
                  <a:srgbClr val="00B050"/>
                </a:solidFill>
              </a:rPr>
              <a:t>s children?</a:t>
            </a:r>
          </a:p>
          <a:p>
            <a:pPr lvl="2" eaLnBrk="1" hangingPunct="1"/>
            <a:r>
              <a:rPr lang="en-US" altLang="zh-TW" smtClean="0"/>
              <a:t>?- parent( bob, X).</a:t>
            </a:r>
          </a:p>
        </p:txBody>
      </p:sp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7608889" y="2205038"/>
            <a:ext cx="2447925" cy="2951162"/>
            <a:chOff x="1565" y="1661"/>
            <a:chExt cx="1768" cy="2178"/>
          </a:xfrm>
        </p:grpSpPr>
        <p:sp>
          <p:nvSpPr>
            <p:cNvPr id="11270" name="Oval 6"/>
            <p:cNvSpPr>
              <a:spLocks noChangeArrowheads="1"/>
            </p:cNvSpPr>
            <p:nvPr/>
          </p:nvSpPr>
          <p:spPr bwMode="auto">
            <a:xfrm>
              <a:off x="1565" y="1706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pam</a:t>
              </a:r>
            </a:p>
          </p:txBody>
        </p:sp>
        <p:sp>
          <p:nvSpPr>
            <p:cNvPr id="11271" name="Oval 7"/>
            <p:cNvSpPr>
              <a:spLocks noChangeArrowheads="1"/>
            </p:cNvSpPr>
            <p:nvPr/>
          </p:nvSpPr>
          <p:spPr bwMode="auto">
            <a:xfrm>
              <a:off x="2971" y="2296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liz</a:t>
              </a:r>
            </a:p>
          </p:txBody>
        </p:sp>
        <p:sp>
          <p:nvSpPr>
            <p:cNvPr id="11272" name="Oval 8"/>
            <p:cNvSpPr>
              <a:spLocks noChangeArrowheads="1"/>
            </p:cNvSpPr>
            <p:nvPr/>
          </p:nvSpPr>
          <p:spPr bwMode="auto">
            <a:xfrm>
              <a:off x="1973" y="2296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bob</a:t>
              </a:r>
            </a:p>
          </p:txBody>
        </p:sp>
        <p:sp>
          <p:nvSpPr>
            <p:cNvPr id="11273" name="Oval 9"/>
            <p:cNvSpPr>
              <a:spLocks noChangeArrowheads="1"/>
            </p:cNvSpPr>
            <p:nvPr/>
          </p:nvSpPr>
          <p:spPr bwMode="auto">
            <a:xfrm>
              <a:off x="1973" y="3521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jim</a:t>
              </a:r>
            </a:p>
          </p:txBody>
        </p:sp>
        <p:sp>
          <p:nvSpPr>
            <p:cNvPr id="11274" name="Oval 10"/>
            <p:cNvSpPr>
              <a:spLocks noChangeArrowheads="1"/>
            </p:cNvSpPr>
            <p:nvPr/>
          </p:nvSpPr>
          <p:spPr bwMode="auto">
            <a:xfrm>
              <a:off x="2426" y="2886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pat</a:t>
              </a:r>
            </a:p>
          </p:txBody>
        </p:sp>
        <p:sp>
          <p:nvSpPr>
            <p:cNvPr id="11275" name="Oval 11"/>
            <p:cNvSpPr>
              <a:spLocks noChangeArrowheads="1"/>
            </p:cNvSpPr>
            <p:nvPr/>
          </p:nvSpPr>
          <p:spPr bwMode="auto">
            <a:xfrm>
              <a:off x="1565" y="2886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ann</a:t>
              </a:r>
            </a:p>
          </p:txBody>
        </p:sp>
        <p:sp>
          <p:nvSpPr>
            <p:cNvPr id="11276" name="Oval 12"/>
            <p:cNvSpPr>
              <a:spLocks noChangeArrowheads="1"/>
            </p:cNvSpPr>
            <p:nvPr/>
          </p:nvSpPr>
          <p:spPr bwMode="auto">
            <a:xfrm>
              <a:off x="2472" y="1661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tom</a:t>
              </a:r>
            </a:p>
          </p:txBody>
        </p:sp>
        <p:sp>
          <p:nvSpPr>
            <p:cNvPr id="11277" name="Line 13"/>
            <p:cNvSpPr>
              <a:spLocks noChangeShapeType="1"/>
            </p:cNvSpPr>
            <p:nvPr/>
          </p:nvSpPr>
          <p:spPr bwMode="auto">
            <a:xfrm>
              <a:off x="1837" y="2024"/>
              <a:ext cx="181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Line 14"/>
            <p:cNvSpPr>
              <a:spLocks noChangeShapeType="1"/>
            </p:cNvSpPr>
            <p:nvPr/>
          </p:nvSpPr>
          <p:spPr bwMode="auto">
            <a:xfrm flipH="1">
              <a:off x="2290" y="1979"/>
              <a:ext cx="318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>
              <a:off x="2744" y="1979"/>
              <a:ext cx="272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 flipH="1">
              <a:off x="1837" y="2614"/>
              <a:ext cx="227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2290" y="2568"/>
              <a:ext cx="227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Line 18"/>
            <p:cNvSpPr>
              <a:spLocks noChangeShapeType="1"/>
            </p:cNvSpPr>
            <p:nvPr/>
          </p:nvSpPr>
          <p:spPr bwMode="auto">
            <a:xfrm flipH="1">
              <a:off x="2245" y="3203"/>
              <a:ext cx="272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773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8FEDDE-7200-4D82-932E-A6283EA8DE33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TW" sz="12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Defining relations by facts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05088" y="1804988"/>
            <a:ext cx="4786312" cy="4114800"/>
          </a:xfrm>
        </p:spPr>
        <p:txBody>
          <a:bodyPr/>
          <a:lstStyle/>
          <a:p>
            <a:pPr eaLnBrk="1" hangingPunct="1"/>
            <a:r>
              <a:rPr lang="en-US" altLang="zh-TW" sz="2500" dirty="0"/>
              <a:t>Questions:</a:t>
            </a:r>
          </a:p>
          <a:p>
            <a:pPr lvl="1" eaLnBrk="1" hangingPunct="1"/>
            <a:r>
              <a:rPr lang="en-US" altLang="zh-TW" sz="2100" dirty="0">
                <a:solidFill>
                  <a:srgbClr val="00B050"/>
                </a:solidFill>
              </a:rPr>
              <a:t>Who is a parent of whom?</a:t>
            </a:r>
          </a:p>
          <a:p>
            <a:pPr lvl="2" eaLnBrk="1" hangingPunct="1"/>
            <a:r>
              <a:rPr lang="en-US" altLang="zh-TW" dirty="0" smtClean="0"/>
              <a:t>Find X and Y such that X is a parent of Y.</a:t>
            </a:r>
          </a:p>
          <a:p>
            <a:pPr lvl="2" eaLnBrk="1" hangingPunct="1"/>
            <a:r>
              <a:rPr lang="en-US" altLang="zh-TW" dirty="0" smtClean="0"/>
              <a:t>?- parent( X, Y).</a:t>
            </a:r>
          </a:p>
          <a:p>
            <a:pPr lvl="2" eaLnBrk="1" hangingPunct="1"/>
            <a:endParaRPr lang="en-US" altLang="zh-TW" dirty="0" smtClean="0"/>
          </a:p>
          <a:p>
            <a:pPr lvl="1" eaLnBrk="1" hangingPunct="1"/>
            <a:r>
              <a:rPr lang="en-US" altLang="zh-TW" sz="2100" dirty="0">
                <a:solidFill>
                  <a:srgbClr val="00B050"/>
                </a:solidFill>
              </a:rPr>
              <a:t>Who is a grandparent of Jim?</a:t>
            </a:r>
          </a:p>
          <a:p>
            <a:pPr lvl="2" eaLnBrk="1" hangingPunct="1"/>
            <a:r>
              <a:rPr lang="en-US" altLang="zh-TW" dirty="0" smtClean="0"/>
              <a:t>?- parent( Y, </a:t>
            </a:r>
            <a:r>
              <a:rPr lang="en-US" altLang="zh-TW" dirty="0" err="1" smtClean="0"/>
              <a:t>jim</a:t>
            </a:r>
            <a:r>
              <a:rPr lang="en-US" altLang="zh-TW" dirty="0" smtClean="0"/>
              <a:t>),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dirty="0" smtClean="0"/>
              <a:t>      parent( X, Y).</a:t>
            </a:r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7824789" y="1557338"/>
            <a:ext cx="2447925" cy="2951162"/>
            <a:chOff x="1565" y="1661"/>
            <a:chExt cx="1768" cy="2178"/>
          </a:xfrm>
        </p:grpSpPr>
        <p:sp>
          <p:nvSpPr>
            <p:cNvPr id="12304" name="Oval 5"/>
            <p:cNvSpPr>
              <a:spLocks noChangeArrowheads="1"/>
            </p:cNvSpPr>
            <p:nvPr/>
          </p:nvSpPr>
          <p:spPr bwMode="auto">
            <a:xfrm>
              <a:off x="1565" y="1706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pam</a:t>
              </a:r>
            </a:p>
          </p:txBody>
        </p:sp>
        <p:sp>
          <p:nvSpPr>
            <p:cNvPr id="12305" name="Oval 6"/>
            <p:cNvSpPr>
              <a:spLocks noChangeArrowheads="1"/>
            </p:cNvSpPr>
            <p:nvPr/>
          </p:nvSpPr>
          <p:spPr bwMode="auto">
            <a:xfrm>
              <a:off x="2971" y="2296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liz</a:t>
              </a:r>
            </a:p>
          </p:txBody>
        </p:sp>
        <p:sp>
          <p:nvSpPr>
            <p:cNvPr id="12306" name="Oval 7"/>
            <p:cNvSpPr>
              <a:spLocks noChangeArrowheads="1"/>
            </p:cNvSpPr>
            <p:nvPr/>
          </p:nvSpPr>
          <p:spPr bwMode="auto">
            <a:xfrm>
              <a:off x="1973" y="2296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bob</a:t>
              </a:r>
            </a:p>
          </p:txBody>
        </p:sp>
        <p:sp>
          <p:nvSpPr>
            <p:cNvPr id="12307" name="Oval 8"/>
            <p:cNvSpPr>
              <a:spLocks noChangeArrowheads="1"/>
            </p:cNvSpPr>
            <p:nvPr/>
          </p:nvSpPr>
          <p:spPr bwMode="auto">
            <a:xfrm>
              <a:off x="1973" y="3521"/>
              <a:ext cx="362" cy="318"/>
            </a:xfrm>
            <a:prstGeom prst="ellipse">
              <a:avLst/>
            </a:prstGeom>
            <a:solidFill>
              <a:srgbClr val="FFCC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jim</a:t>
              </a:r>
            </a:p>
          </p:txBody>
        </p:sp>
        <p:sp>
          <p:nvSpPr>
            <p:cNvPr id="12308" name="Oval 9"/>
            <p:cNvSpPr>
              <a:spLocks noChangeArrowheads="1"/>
            </p:cNvSpPr>
            <p:nvPr/>
          </p:nvSpPr>
          <p:spPr bwMode="auto">
            <a:xfrm>
              <a:off x="2426" y="2886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pat</a:t>
              </a:r>
            </a:p>
          </p:txBody>
        </p:sp>
        <p:sp>
          <p:nvSpPr>
            <p:cNvPr id="12309" name="Oval 10"/>
            <p:cNvSpPr>
              <a:spLocks noChangeArrowheads="1"/>
            </p:cNvSpPr>
            <p:nvPr/>
          </p:nvSpPr>
          <p:spPr bwMode="auto">
            <a:xfrm>
              <a:off x="1565" y="2886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ann</a:t>
              </a:r>
            </a:p>
          </p:txBody>
        </p:sp>
        <p:sp>
          <p:nvSpPr>
            <p:cNvPr id="12310" name="Oval 11"/>
            <p:cNvSpPr>
              <a:spLocks noChangeArrowheads="1"/>
            </p:cNvSpPr>
            <p:nvPr/>
          </p:nvSpPr>
          <p:spPr bwMode="auto">
            <a:xfrm>
              <a:off x="2472" y="1661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tom</a:t>
              </a:r>
            </a:p>
          </p:txBody>
        </p:sp>
        <p:sp>
          <p:nvSpPr>
            <p:cNvPr id="12311" name="Line 12"/>
            <p:cNvSpPr>
              <a:spLocks noChangeShapeType="1"/>
            </p:cNvSpPr>
            <p:nvPr/>
          </p:nvSpPr>
          <p:spPr bwMode="auto">
            <a:xfrm>
              <a:off x="1837" y="2024"/>
              <a:ext cx="181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13"/>
            <p:cNvSpPr>
              <a:spLocks noChangeShapeType="1"/>
            </p:cNvSpPr>
            <p:nvPr/>
          </p:nvSpPr>
          <p:spPr bwMode="auto">
            <a:xfrm flipH="1">
              <a:off x="2290" y="1979"/>
              <a:ext cx="318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Line 14"/>
            <p:cNvSpPr>
              <a:spLocks noChangeShapeType="1"/>
            </p:cNvSpPr>
            <p:nvPr/>
          </p:nvSpPr>
          <p:spPr bwMode="auto">
            <a:xfrm>
              <a:off x="2744" y="1979"/>
              <a:ext cx="272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Line 15"/>
            <p:cNvSpPr>
              <a:spLocks noChangeShapeType="1"/>
            </p:cNvSpPr>
            <p:nvPr/>
          </p:nvSpPr>
          <p:spPr bwMode="auto">
            <a:xfrm flipH="1">
              <a:off x="1837" y="2614"/>
              <a:ext cx="227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Line 16"/>
            <p:cNvSpPr>
              <a:spLocks noChangeShapeType="1"/>
            </p:cNvSpPr>
            <p:nvPr/>
          </p:nvSpPr>
          <p:spPr bwMode="auto">
            <a:xfrm>
              <a:off x="2290" y="2568"/>
              <a:ext cx="227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Line 17"/>
            <p:cNvSpPr>
              <a:spLocks noChangeShapeType="1"/>
            </p:cNvSpPr>
            <p:nvPr/>
          </p:nvSpPr>
          <p:spPr bwMode="auto">
            <a:xfrm flipH="1">
              <a:off x="2245" y="3203"/>
              <a:ext cx="272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94" name="Group 18"/>
          <p:cNvGrpSpPr>
            <a:grpSpLocks/>
          </p:cNvGrpSpPr>
          <p:nvPr/>
        </p:nvGrpSpPr>
        <p:grpSpPr bwMode="auto">
          <a:xfrm>
            <a:off x="7034214" y="4446589"/>
            <a:ext cx="2962275" cy="2160587"/>
            <a:chOff x="1927" y="2161"/>
            <a:chExt cx="2160" cy="1529"/>
          </a:xfrm>
        </p:grpSpPr>
        <p:sp>
          <p:nvSpPr>
            <p:cNvPr id="12295" name="Line 19"/>
            <p:cNvSpPr>
              <a:spLocks noChangeShapeType="1"/>
            </p:cNvSpPr>
            <p:nvPr/>
          </p:nvSpPr>
          <p:spPr bwMode="auto">
            <a:xfrm>
              <a:off x="2588" y="3061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6" name="Oval 20"/>
            <p:cNvSpPr>
              <a:spLocks noChangeArrowheads="1"/>
            </p:cNvSpPr>
            <p:nvPr/>
          </p:nvSpPr>
          <p:spPr bwMode="auto">
            <a:xfrm>
              <a:off x="2433" y="3418"/>
              <a:ext cx="316" cy="2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jim</a:t>
              </a:r>
            </a:p>
          </p:txBody>
        </p:sp>
        <p:sp>
          <p:nvSpPr>
            <p:cNvPr id="12297" name="Text Box 21"/>
            <p:cNvSpPr txBox="1">
              <a:spLocks noChangeArrowheads="1"/>
            </p:cNvSpPr>
            <p:nvPr/>
          </p:nvSpPr>
          <p:spPr bwMode="auto">
            <a:xfrm>
              <a:off x="1928" y="3113"/>
              <a:ext cx="68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parent</a:t>
              </a:r>
            </a:p>
          </p:txBody>
        </p:sp>
        <p:sp>
          <p:nvSpPr>
            <p:cNvPr id="12298" name="Text Box 22"/>
            <p:cNvSpPr txBox="1">
              <a:spLocks noChangeArrowheads="1"/>
            </p:cNvSpPr>
            <p:nvPr/>
          </p:nvSpPr>
          <p:spPr bwMode="auto">
            <a:xfrm>
              <a:off x="1927" y="2478"/>
              <a:ext cx="67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parent</a:t>
              </a:r>
            </a:p>
          </p:txBody>
        </p:sp>
        <p:sp>
          <p:nvSpPr>
            <p:cNvPr id="12299" name="Oval 23"/>
            <p:cNvSpPr>
              <a:spLocks noChangeArrowheads="1"/>
            </p:cNvSpPr>
            <p:nvPr/>
          </p:nvSpPr>
          <p:spPr bwMode="auto">
            <a:xfrm>
              <a:off x="2426" y="2161"/>
              <a:ext cx="316" cy="2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X</a:t>
              </a:r>
            </a:p>
          </p:txBody>
        </p:sp>
        <p:sp>
          <p:nvSpPr>
            <p:cNvPr id="12300" name="Line 24"/>
            <p:cNvSpPr>
              <a:spLocks noChangeShapeType="1"/>
            </p:cNvSpPr>
            <p:nvPr/>
          </p:nvSpPr>
          <p:spPr bwMode="auto">
            <a:xfrm>
              <a:off x="2589" y="2433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Oval 25"/>
            <p:cNvSpPr>
              <a:spLocks noChangeArrowheads="1"/>
            </p:cNvSpPr>
            <p:nvPr/>
          </p:nvSpPr>
          <p:spPr bwMode="auto">
            <a:xfrm>
              <a:off x="2426" y="2796"/>
              <a:ext cx="316" cy="2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Y</a:t>
              </a:r>
            </a:p>
          </p:txBody>
        </p:sp>
        <p:cxnSp>
          <p:nvCxnSpPr>
            <p:cNvPr id="12302" name="AutoShape 26"/>
            <p:cNvCxnSpPr>
              <a:cxnSpLocks noChangeShapeType="1"/>
              <a:stCxn id="12299" idx="6"/>
              <a:endCxn id="12296" idx="6"/>
            </p:cNvCxnSpPr>
            <p:nvPr/>
          </p:nvCxnSpPr>
          <p:spPr bwMode="auto">
            <a:xfrm>
              <a:off x="2751" y="2297"/>
              <a:ext cx="7" cy="1257"/>
            </a:xfrm>
            <a:prstGeom prst="curvedConnector3">
              <a:avLst>
                <a:gd name="adj1" fmla="val 2028569"/>
              </a:avLst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3" name="Text Box 27"/>
            <p:cNvSpPr txBox="1">
              <a:spLocks noChangeArrowheads="1"/>
            </p:cNvSpPr>
            <p:nvPr/>
          </p:nvSpPr>
          <p:spPr bwMode="auto">
            <a:xfrm>
              <a:off x="2924" y="2750"/>
              <a:ext cx="1163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grandparent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169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ABDE98-F7F4-447F-84B4-224A791A3CB0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TW" sz="12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Defining relations by facts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94013" y="1827213"/>
            <a:ext cx="5218112" cy="4114800"/>
          </a:xfrm>
        </p:spPr>
        <p:txBody>
          <a:bodyPr/>
          <a:lstStyle/>
          <a:p>
            <a:pPr eaLnBrk="1" hangingPunct="1"/>
            <a:r>
              <a:rPr lang="en-US" altLang="zh-TW" sz="2500" dirty="0"/>
              <a:t>Questions:</a:t>
            </a:r>
          </a:p>
          <a:p>
            <a:pPr lvl="1" eaLnBrk="1" hangingPunct="1"/>
            <a:r>
              <a:rPr lang="en-US" altLang="zh-TW" sz="2100" dirty="0">
                <a:solidFill>
                  <a:srgbClr val="00B050"/>
                </a:solidFill>
              </a:rPr>
              <a:t>Who are Tom</a:t>
            </a:r>
            <a:r>
              <a:rPr lang="en-US" altLang="zh-TW" sz="2100" dirty="0">
                <a:solidFill>
                  <a:srgbClr val="00B050"/>
                </a:solidFill>
                <a:latin typeface="Arial" panose="020B0604020202020204" pitchFamily="34" charset="0"/>
              </a:rPr>
              <a:t>’</a:t>
            </a:r>
            <a:r>
              <a:rPr lang="en-US" altLang="zh-TW" sz="2100" dirty="0">
                <a:solidFill>
                  <a:srgbClr val="00B050"/>
                </a:solidFill>
              </a:rPr>
              <a:t>s grandchildren?</a:t>
            </a:r>
          </a:p>
          <a:p>
            <a:pPr lvl="2" eaLnBrk="1" hangingPunct="1"/>
            <a:r>
              <a:rPr lang="en-US" altLang="zh-TW" dirty="0" smtClean="0"/>
              <a:t>?- parent( tom, X),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dirty="0" smtClean="0"/>
              <a:t>       parent( X, Y).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zh-TW" dirty="0" smtClean="0"/>
          </a:p>
          <a:p>
            <a:pPr lvl="1" eaLnBrk="1" hangingPunct="1"/>
            <a:r>
              <a:rPr lang="en-US" altLang="zh-TW" sz="2100" dirty="0">
                <a:solidFill>
                  <a:srgbClr val="00B050"/>
                </a:solidFill>
              </a:rPr>
              <a:t>Do Ann and Pat have a common parent?</a:t>
            </a:r>
          </a:p>
          <a:p>
            <a:pPr lvl="2" eaLnBrk="1" hangingPunct="1"/>
            <a:r>
              <a:rPr lang="en-US" altLang="zh-TW" dirty="0" smtClean="0"/>
              <a:t>?- parent( X, </a:t>
            </a:r>
            <a:r>
              <a:rPr lang="en-US" altLang="zh-TW" dirty="0" err="1" smtClean="0"/>
              <a:t>ann</a:t>
            </a:r>
            <a:r>
              <a:rPr lang="en-US" altLang="zh-TW" dirty="0" smtClean="0"/>
              <a:t>),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dirty="0" smtClean="0"/>
              <a:t>       parent( X, pat).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zh-TW" dirty="0" smtClean="0"/>
          </a:p>
        </p:txBody>
      </p:sp>
      <p:grpSp>
        <p:nvGrpSpPr>
          <p:cNvPr id="13317" name="Group 4"/>
          <p:cNvGrpSpPr>
            <a:grpSpLocks/>
          </p:cNvGrpSpPr>
          <p:nvPr/>
        </p:nvGrpSpPr>
        <p:grpSpPr bwMode="auto">
          <a:xfrm>
            <a:off x="7824789" y="1773238"/>
            <a:ext cx="2447925" cy="2951162"/>
            <a:chOff x="1565" y="1661"/>
            <a:chExt cx="1768" cy="2178"/>
          </a:xfrm>
        </p:grpSpPr>
        <p:sp>
          <p:nvSpPr>
            <p:cNvPr id="13318" name="Oval 5"/>
            <p:cNvSpPr>
              <a:spLocks noChangeArrowheads="1"/>
            </p:cNvSpPr>
            <p:nvPr/>
          </p:nvSpPr>
          <p:spPr bwMode="auto">
            <a:xfrm>
              <a:off x="1565" y="1706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pam</a:t>
              </a:r>
            </a:p>
          </p:txBody>
        </p:sp>
        <p:sp>
          <p:nvSpPr>
            <p:cNvPr id="13319" name="Oval 6"/>
            <p:cNvSpPr>
              <a:spLocks noChangeArrowheads="1"/>
            </p:cNvSpPr>
            <p:nvPr/>
          </p:nvSpPr>
          <p:spPr bwMode="auto">
            <a:xfrm>
              <a:off x="2971" y="2296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liz</a:t>
              </a:r>
            </a:p>
          </p:txBody>
        </p:sp>
        <p:sp>
          <p:nvSpPr>
            <p:cNvPr id="13320" name="Oval 7"/>
            <p:cNvSpPr>
              <a:spLocks noChangeArrowheads="1"/>
            </p:cNvSpPr>
            <p:nvPr/>
          </p:nvSpPr>
          <p:spPr bwMode="auto">
            <a:xfrm>
              <a:off x="1973" y="2296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bob</a:t>
              </a:r>
            </a:p>
          </p:txBody>
        </p:sp>
        <p:sp>
          <p:nvSpPr>
            <p:cNvPr id="13321" name="Oval 8"/>
            <p:cNvSpPr>
              <a:spLocks noChangeArrowheads="1"/>
            </p:cNvSpPr>
            <p:nvPr/>
          </p:nvSpPr>
          <p:spPr bwMode="auto">
            <a:xfrm>
              <a:off x="1973" y="3521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jim</a:t>
              </a:r>
            </a:p>
          </p:txBody>
        </p:sp>
        <p:sp>
          <p:nvSpPr>
            <p:cNvPr id="13322" name="Oval 9"/>
            <p:cNvSpPr>
              <a:spLocks noChangeArrowheads="1"/>
            </p:cNvSpPr>
            <p:nvPr/>
          </p:nvSpPr>
          <p:spPr bwMode="auto">
            <a:xfrm>
              <a:off x="2426" y="2886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pat</a:t>
              </a:r>
            </a:p>
          </p:txBody>
        </p:sp>
        <p:sp>
          <p:nvSpPr>
            <p:cNvPr id="13323" name="Oval 10"/>
            <p:cNvSpPr>
              <a:spLocks noChangeArrowheads="1"/>
            </p:cNvSpPr>
            <p:nvPr/>
          </p:nvSpPr>
          <p:spPr bwMode="auto">
            <a:xfrm>
              <a:off x="1565" y="2886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ann</a:t>
              </a:r>
            </a:p>
          </p:txBody>
        </p:sp>
        <p:sp>
          <p:nvSpPr>
            <p:cNvPr id="13324" name="Oval 11"/>
            <p:cNvSpPr>
              <a:spLocks noChangeArrowheads="1"/>
            </p:cNvSpPr>
            <p:nvPr/>
          </p:nvSpPr>
          <p:spPr bwMode="auto">
            <a:xfrm>
              <a:off x="2472" y="1661"/>
              <a:ext cx="362" cy="318"/>
            </a:xfrm>
            <a:prstGeom prst="ellipse">
              <a:avLst/>
            </a:prstGeom>
            <a:solidFill>
              <a:srgbClr val="FFCC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tom</a:t>
              </a:r>
            </a:p>
          </p:txBody>
        </p:sp>
        <p:sp>
          <p:nvSpPr>
            <p:cNvPr id="13325" name="Line 12"/>
            <p:cNvSpPr>
              <a:spLocks noChangeShapeType="1"/>
            </p:cNvSpPr>
            <p:nvPr/>
          </p:nvSpPr>
          <p:spPr bwMode="auto">
            <a:xfrm>
              <a:off x="1837" y="2024"/>
              <a:ext cx="181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Line 13"/>
            <p:cNvSpPr>
              <a:spLocks noChangeShapeType="1"/>
            </p:cNvSpPr>
            <p:nvPr/>
          </p:nvSpPr>
          <p:spPr bwMode="auto">
            <a:xfrm flipH="1">
              <a:off x="2290" y="1979"/>
              <a:ext cx="318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Line 14"/>
            <p:cNvSpPr>
              <a:spLocks noChangeShapeType="1"/>
            </p:cNvSpPr>
            <p:nvPr/>
          </p:nvSpPr>
          <p:spPr bwMode="auto">
            <a:xfrm>
              <a:off x="2744" y="1979"/>
              <a:ext cx="272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Line 15"/>
            <p:cNvSpPr>
              <a:spLocks noChangeShapeType="1"/>
            </p:cNvSpPr>
            <p:nvPr/>
          </p:nvSpPr>
          <p:spPr bwMode="auto">
            <a:xfrm flipH="1">
              <a:off x="1837" y="2614"/>
              <a:ext cx="227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Line 16"/>
            <p:cNvSpPr>
              <a:spLocks noChangeShapeType="1"/>
            </p:cNvSpPr>
            <p:nvPr/>
          </p:nvSpPr>
          <p:spPr bwMode="auto">
            <a:xfrm>
              <a:off x="2290" y="2568"/>
              <a:ext cx="227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Line 17"/>
            <p:cNvSpPr>
              <a:spLocks noChangeShapeType="1"/>
            </p:cNvSpPr>
            <p:nvPr/>
          </p:nvSpPr>
          <p:spPr bwMode="auto">
            <a:xfrm flipH="1">
              <a:off x="2245" y="3203"/>
              <a:ext cx="272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56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Defining relations by rules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Facts: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female( pam).    % Pam is female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female( </a:t>
            </a:r>
            <a:r>
              <a:rPr lang="en-US" altLang="zh-TW" sz="2000" dirty="0" err="1"/>
              <a:t>liz</a:t>
            </a:r>
            <a:r>
              <a:rPr lang="en-US" altLang="zh-TW" sz="2000" dirty="0"/>
              <a:t>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female( </a:t>
            </a:r>
            <a:r>
              <a:rPr lang="en-US" altLang="zh-TW" sz="2000" dirty="0" err="1"/>
              <a:t>ann</a:t>
            </a:r>
            <a:r>
              <a:rPr lang="en-US" altLang="zh-TW" sz="2000" dirty="0"/>
              <a:t>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female( pat).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male( tom).        % Tom is male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male( bob).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male( </a:t>
            </a:r>
            <a:r>
              <a:rPr lang="en-US" altLang="zh-TW" sz="2000" dirty="0" err="1"/>
              <a:t>jim</a:t>
            </a:r>
            <a:r>
              <a:rPr lang="en-US" altLang="zh-TW" sz="2000" dirty="0"/>
              <a:t>).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 dirty="0"/>
          </a:p>
          <a:p>
            <a:pPr lvl="1" eaLnBrk="1" hangingPunct="1">
              <a:lnSpc>
                <a:spcPct val="80000"/>
              </a:lnSpc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Define the </a:t>
            </a:r>
            <a:r>
              <a:rPr lang="en-US" altLang="zh-TW" sz="2000" dirty="0" smtClean="0">
                <a:latin typeface="Arial" panose="020B0604020202020204" pitchFamily="34" charset="0"/>
              </a:rPr>
              <a:t>“</a:t>
            </a:r>
            <a:r>
              <a:rPr lang="en-US" altLang="zh-TW" sz="2000" dirty="0" smtClean="0"/>
              <a:t>child” </a:t>
            </a:r>
            <a:r>
              <a:rPr lang="en-US" altLang="zh-TW" sz="2000" dirty="0"/>
              <a:t>relation:</a:t>
            </a:r>
            <a:endParaRPr lang="en-US" altLang="zh-TW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Fact: </a:t>
            </a:r>
            <a:r>
              <a:rPr lang="en-US" altLang="zh-TW" sz="2000" dirty="0" smtClean="0"/>
              <a:t>child( </a:t>
            </a:r>
            <a:r>
              <a:rPr lang="en-US" altLang="zh-TW" sz="2000" dirty="0" err="1"/>
              <a:t>liz</a:t>
            </a:r>
            <a:r>
              <a:rPr lang="en-US" altLang="zh-TW" sz="2000" dirty="0"/>
              <a:t>, tom).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solidFill>
                  <a:srgbClr val="00B050"/>
                </a:solidFill>
              </a:rPr>
              <a:t>Rule:</a:t>
            </a:r>
            <a:r>
              <a:rPr lang="en-US" altLang="zh-TW" sz="2000" dirty="0"/>
              <a:t> 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child( </a:t>
            </a:r>
            <a:r>
              <a:rPr lang="en-US" altLang="zh-TW" sz="1800" b="1" dirty="0">
                <a:solidFill>
                  <a:srgbClr val="FF0000"/>
                </a:solidFill>
              </a:rPr>
              <a:t>Y, X) :- parent( X, Y).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For all X and Y, 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        Y is </a:t>
            </a:r>
            <a:r>
              <a:rPr lang="en-US" altLang="zh-TW" sz="1800" dirty="0" smtClean="0"/>
              <a:t>a child of </a:t>
            </a:r>
            <a:r>
              <a:rPr lang="en-US" altLang="zh-TW" sz="1800" dirty="0"/>
              <a:t>X if 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        X is a parent of Y.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 dirty="0"/>
          </a:p>
        </p:txBody>
      </p:sp>
      <p:sp>
        <p:nvSpPr>
          <p:cNvPr id="153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6126C8-2352-4DF0-B0C5-90D2B1692EED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TW" sz="1200"/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7751764" y="2852738"/>
            <a:ext cx="2447925" cy="2951162"/>
            <a:chOff x="1565" y="1661"/>
            <a:chExt cx="1768" cy="2178"/>
          </a:xfrm>
        </p:grpSpPr>
        <p:sp>
          <p:nvSpPr>
            <p:cNvPr id="15366" name="Oval 5"/>
            <p:cNvSpPr>
              <a:spLocks noChangeArrowheads="1"/>
            </p:cNvSpPr>
            <p:nvPr/>
          </p:nvSpPr>
          <p:spPr bwMode="auto">
            <a:xfrm>
              <a:off x="1565" y="1706"/>
              <a:ext cx="362" cy="318"/>
            </a:xfrm>
            <a:prstGeom prst="ellipse">
              <a:avLst/>
            </a:prstGeom>
            <a:solidFill>
              <a:srgbClr val="FFCC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pam</a:t>
              </a:r>
            </a:p>
          </p:txBody>
        </p:sp>
        <p:sp>
          <p:nvSpPr>
            <p:cNvPr id="15367" name="Oval 6"/>
            <p:cNvSpPr>
              <a:spLocks noChangeArrowheads="1"/>
            </p:cNvSpPr>
            <p:nvPr/>
          </p:nvSpPr>
          <p:spPr bwMode="auto">
            <a:xfrm>
              <a:off x="2971" y="2296"/>
              <a:ext cx="362" cy="318"/>
            </a:xfrm>
            <a:prstGeom prst="ellipse">
              <a:avLst/>
            </a:prstGeom>
            <a:solidFill>
              <a:srgbClr val="FFCC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liz</a:t>
              </a:r>
            </a:p>
          </p:txBody>
        </p:sp>
        <p:sp>
          <p:nvSpPr>
            <p:cNvPr id="15368" name="Oval 7"/>
            <p:cNvSpPr>
              <a:spLocks noChangeArrowheads="1"/>
            </p:cNvSpPr>
            <p:nvPr/>
          </p:nvSpPr>
          <p:spPr bwMode="auto">
            <a:xfrm>
              <a:off x="1973" y="2296"/>
              <a:ext cx="362" cy="318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bob</a:t>
              </a:r>
            </a:p>
          </p:txBody>
        </p:sp>
        <p:sp>
          <p:nvSpPr>
            <p:cNvPr id="15369" name="Oval 8"/>
            <p:cNvSpPr>
              <a:spLocks noChangeArrowheads="1"/>
            </p:cNvSpPr>
            <p:nvPr/>
          </p:nvSpPr>
          <p:spPr bwMode="auto">
            <a:xfrm>
              <a:off x="1973" y="3521"/>
              <a:ext cx="362" cy="318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jim</a:t>
              </a:r>
            </a:p>
          </p:txBody>
        </p:sp>
        <p:sp>
          <p:nvSpPr>
            <p:cNvPr id="15370" name="Oval 9"/>
            <p:cNvSpPr>
              <a:spLocks noChangeArrowheads="1"/>
            </p:cNvSpPr>
            <p:nvPr/>
          </p:nvSpPr>
          <p:spPr bwMode="auto">
            <a:xfrm>
              <a:off x="2426" y="2886"/>
              <a:ext cx="362" cy="318"/>
            </a:xfrm>
            <a:prstGeom prst="ellipse">
              <a:avLst/>
            </a:prstGeom>
            <a:solidFill>
              <a:srgbClr val="FFCC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pat</a:t>
              </a:r>
            </a:p>
          </p:txBody>
        </p:sp>
        <p:sp>
          <p:nvSpPr>
            <p:cNvPr id="15371" name="Oval 10"/>
            <p:cNvSpPr>
              <a:spLocks noChangeArrowheads="1"/>
            </p:cNvSpPr>
            <p:nvPr/>
          </p:nvSpPr>
          <p:spPr bwMode="auto">
            <a:xfrm>
              <a:off x="1565" y="2886"/>
              <a:ext cx="362" cy="318"/>
            </a:xfrm>
            <a:prstGeom prst="ellipse">
              <a:avLst/>
            </a:prstGeom>
            <a:solidFill>
              <a:srgbClr val="FFCC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ann</a:t>
              </a:r>
            </a:p>
          </p:txBody>
        </p:sp>
        <p:sp>
          <p:nvSpPr>
            <p:cNvPr id="15372" name="Oval 11"/>
            <p:cNvSpPr>
              <a:spLocks noChangeArrowheads="1"/>
            </p:cNvSpPr>
            <p:nvPr/>
          </p:nvSpPr>
          <p:spPr bwMode="auto">
            <a:xfrm>
              <a:off x="2472" y="1661"/>
              <a:ext cx="362" cy="318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tom</a:t>
              </a:r>
            </a:p>
          </p:txBody>
        </p:sp>
        <p:sp>
          <p:nvSpPr>
            <p:cNvPr id="15373" name="Line 12"/>
            <p:cNvSpPr>
              <a:spLocks noChangeShapeType="1"/>
            </p:cNvSpPr>
            <p:nvPr/>
          </p:nvSpPr>
          <p:spPr bwMode="auto">
            <a:xfrm>
              <a:off x="1837" y="2024"/>
              <a:ext cx="181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13"/>
            <p:cNvSpPr>
              <a:spLocks noChangeShapeType="1"/>
            </p:cNvSpPr>
            <p:nvPr/>
          </p:nvSpPr>
          <p:spPr bwMode="auto">
            <a:xfrm flipH="1">
              <a:off x="2290" y="1979"/>
              <a:ext cx="318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Line 14"/>
            <p:cNvSpPr>
              <a:spLocks noChangeShapeType="1"/>
            </p:cNvSpPr>
            <p:nvPr/>
          </p:nvSpPr>
          <p:spPr bwMode="auto">
            <a:xfrm>
              <a:off x="2744" y="1979"/>
              <a:ext cx="272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Line 15"/>
            <p:cNvSpPr>
              <a:spLocks noChangeShapeType="1"/>
            </p:cNvSpPr>
            <p:nvPr/>
          </p:nvSpPr>
          <p:spPr bwMode="auto">
            <a:xfrm flipH="1">
              <a:off x="1837" y="2614"/>
              <a:ext cx="227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Line 16"/>
            <p:cNvSpPr>
              <a:spLocks noChangeShapeType="1"/>
            </p:cNvSpPr>
            <p:nvPr/>
          </p:nvSpPr>
          <p:spPr bwMode="auto">
            <a:xfrm>
              <a:off x="2290" y="2568"/>
              <a:ext cx="227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Line 17"/>
            <p:cNvSpPr>
              <a:spLocks noChangeShapeType="1"/>
            </p:cNvSpPr>
            <p:nvPr/>
          </p:nvSpPr>
          <p:spPr bwMode="auto">
            <a:xfrm flipH="1">
              <a:off x="2245" y="3203"/>
              <a:ext cx="272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277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Defining relations by rules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b="1" dirty="0">
                <a:solidFill>
                  <a:srgbClr val="00B050"/>
                </a:solidFill>
              </a:rPr>
              <a:t>Rules</a:t>
            </a:r>
            <a:r>
              <a:rPr lang="en-US" altLang="zh-TW" sz="2400" dirty="0"/>
              <a:t> have: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A </a:t>
            </a:r>
            <a:r>
              <a:rPr lang="en-US" altLang="zh-TW" sz="2000" dirty="0">
                <a:solidFill>
                  <a:srgbClr val="FF0000"/>
                </a:solidFill>
              </a:rPr>
              <a:t>condition</a:t>
            </a:r>
            <a:r>
              <a:rPr lang="en-US" altLang="zh-TW" sz="2000" dirty="0"/>
              <a:t> part (body)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900" dirty="0"/>
              <a:t>the right-hand side of the rule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A </a:t>
            </a:r>
            <a:r>
              <a:rPr lang="en-US" altLang="zh-TW" sz="2000" dirty="0">
                <a:solidFill>
                  <a:srgbClr val="FF0000"/>
                </a:solidFill>
              </a:rPr>
              <a:t>conclusion</a:t>
            </a:r>
            <a:r>
              <a:rPr lang="en-US" altLang="zh-TW" sz="2000" dirty="0"/>
              <a:t> part (head)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900" dirty="0"/>
              <a:t>the left-hand side of the rule</a:t>
            </a:r>
          </a:p>
          <a:p>
            <a:pPr lvl="2" eaLnBrk="1" hangingPunct="1">
              <a:lnSpc>
                <a:spcPct val="90000"/>
              </a:lnSpc>
            </a:pPr>
            <a:endParaRPr lang="en-US" altLang="zh-TW" sz="19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Example: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900" b="1" dirty="0" smtClean="0"/>
              <a:t>child( </a:t>
            </a:r>
            <a:r>
              <a:rPr lang="en-US" altLang="zh-TW" sz="1900" b="1" dirty="0"/>
              <a:t>Y, X) </a:t>
            </a:r>
            <a:r>
              <a:rPr lang="en-US" altLang="zh-TW" sz="1900" b="1" dirty="0">
                <a:solidFill>
                  <a:srgbClr val="FF0000"/>
                </a:solidFill>
              </a:rPr>
              <a:t>:-</a:t>
            </a:r>
            <a:r>
              <a:rPr lang="en-US" altLang="zh-TW" sz="1900" b="1" dirty="0"/>
              <a:t> parent( X, Y).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900" dirty="0"/>
              <a:t>The rule is general in the sense that it is applicable to any objects X and Y.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900" dirty="0"/>
              <a:t>A special case of the general rule: 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600" dirty="0" smtClean="0">
                <a:solidFill>
                  <a:srgbClr val="00B050"/>
                </a:solidFill>
              </a:rPr>
              <a:t>child( </a:t>
            </a:r>
            <a:r>
              <a:rPr lang="en-US" altLang="zh-TW" sz="1600" dirty="0" err="1">
                <a:solidFill>
                  <a:srgbClr val="00B050"/>
                </a:solidFill>
              </a:rPr>
              <a:t>liz</a:t>
            </a:r>
            <a:r>
              <a:rPr lang="en-US" altLang="zh-TW" sz="1600" dirty="0">
                <a:solidFill>
                  <a:srgbClr val="00B050"/>
                </a:solidFill>
              </a:rPr>
              <a:t>, tom) :- parent( tom, </a:t>
            </a:r>
            <a:r>
              <a:rPr lang="en-US" altLang="zh-TW" sz="1600" dirty="0" err="1">
                <a:solidFill>
                  <a:srgbClr val="00B050"/>
                </a:solidFill>
              </a:rPr>
              <a:t>liz</a:t>
            </a:r>
            <a:r>
              <a:rPr lang="en-US" altLang="zh-TW" sz="1600" dirty="0">
                <a:solidFill>
                  <a:srgbClr val="00B050"/>
                </a:solidFill>
              </a:rPr>
              <a:t>).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900" dirty="0"/>
              <a:t>?- </a:t>
            </a:r>
            <a:r>
              <a:rPr lang="en-US" altLang="zh-TW" sz="1900" dirty="0" smtClean="0"/>
              <a:t>child( </a:t>
            </a:r>
            <a:r>
              <a:rPr lang="en-US" altLang="zh-TW" sz="1900" dirty="0" err="1"/>
              <a:t>liz</a:t>
            </a:r>
            <a:r>
              <a:rPr lang="en-US" altLang="zh-TW" sz="1900" dirty="0"/>
              <a:t>, tom).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900" dirty="0"/>
              <a:t>?- </a:t>
            </a:r>
            <a:r>
              <a:rPr lang="en-US" altLang="zh-TW" sz="1900" dirty="0" smtClean="0"/>
              <a:t>child( </a:t>
            </a:r>
            <a:r>
              <a:rPr lang="en-US" altLang="zh-TW" sz="1900" dirty="0"/>
              <a:t>X, Y).</a:t>
            </a:r>
          </a:p>
        </p:txBody>
      </p:sp>
      <p:sp>
        <p:nvSpPr>
          <p:cNvPr id="163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45D25F-1CC9-41E7-A3A8-160844C9C5FE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TW" sz="1200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7680177" y="5157193"/>
            <a:ext cx="2214565" cy="1439863"/>
            <a:chOff x="930" y="2750"/>
            <a:chExt cx="1395" cy="90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429" y="2750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 dirty="0"/>
                <a:t>X</a:t>
              </a:r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>
              <a:off x="1592" y="3022"/>
              <a:ext cx="0" cy="36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8" name="Oval 18"/>
            <p:cNvSpPr>
              <a:spLocks noChangeArrowheads="1"/>
            </p:cNvSpPr>
            <p:nvPr/>
          </p:nvSpPr>
          <p:spPr bwMode="auto">
            <a:xfrm>
              <a:off x="1429" y="3385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Y</a:t>
              </a:r>
            </a:p>
          </p:txBody>
        </p:sp>
        <p:cxnSp>
          <p:nvCxnSpPr>
            <p:cNvPr id="9" name="AutoShape 21"/>
            <p:cNvCxnSpPr>
              <a:cxnSpLocks noChangeShapeType="1"/>
              <a:stCxn id="8" idx="6"/>
              <a:endCxn id="6" idx="6"/>
            </p:cNvCxnSpPr>
            <p:nvPr/>
          </p:nvCxnSpPr>
          <p:spPr bwMode="auto">
            <a:xfrm flipV="1">
              <a:off x="1754" y="2886"/>
              <a:ext cx="1" cy="635"/>
            </a:xfrm>
            <a:prstGeom prst="curvedConnector3">
              <a:avLst>
                <a:gd name="adj1" fmla="val 13500005"/>
              </a:avLst>
            </a:prstGeom>
            <a:grpFill/>
            <a:ln w="28575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930" y="3067"/>
              <a:ext cx="508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/>
                <a:t>parent</a:t>
              </a:r>
            </a:p>
          </p:txBody>
        </p:sp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>
              <a:off x="1927" y="3067"/>
              <a:ext cx="398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dirty="0" smtClean="0"/>
                <a:t>child</a:t>
              </a:r>
              <a:endParaRPr lang="en-US" altLang="zh-TW" dirty="0"/>
            </a:p>
          </p:txBody>
        </p:sp>
      </p:grpSp>
    </p:spTree>
    <p:extLst>
      <p:ext uri="{BB962C8B-B14F-4D97-AF65-F5344CB8AC3E}">
        <p14:creationId xmlns:p14="http://schemas.microsoft.com/office/powerpoint/2010/main" val="306292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Defining relations by rules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Define the </a:t>
            </a:r>
            <a:r>
              <a:rPr lang="en-US" altLang="zh-TW" sz="2400" dirty="0">
                <a:latin typeface="Arial" panose="020B0604020202020204" pitchFamily="34" charset="0"/>
              </a:rPr>
              <a:t>“</a:t>
            </a:r>
            <a:r>
              <a:rPr lang="en-US" altLang="zh-TW" sz="2400" dirty="0"/>
              <a:t>mother</a:t>
            </a:r>
            <a:r>
              <a:rPr lang="en-US" altLang="zh-TW" sz="2400" dirty="0">
                <a:latin typeface="Arial" panose="020B0604020202020204" pitchFamily="34" charset="0"/>
              </a:rPr>
              <a:t>”</a:t>
            </a:r>
            <a:r>
              <a:rPr lang="en-US" altLang="zh-TW" sz="2400" dirty="0"/>
              <a:t> relation: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b="1" dirty="0"/>
              <a:t>mother( X, Y) :- parent( X, Y), female( X).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For all X and Y,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     X is the mother of Y if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     X is a parent of Y </a:t>
            </a:r>
            <a:r>
              <a:rPr lang="en-US" altLang="zh-TW" sz="2000" dirty="0">
                <a:solidFill>
                  <a:srgbClr val="FF0000"/>
                </a:solidFill>
              </a:rPr>
              <a:t>and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     X is a female.</a:t>
            </a:r>
          </a:p>
        </p:txBody>
      </p:sp>
      <p:sp>
        <p:nvSpPr>
          <p:cNvPr id="174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7C5358-51C2-4B12-8AA5-21EA563B98DB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TW" sz="1200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4367808" y="4005064"/>
            <a:ext cx="2468562" cy="1728788"/>
            <a:chOff x="2699" y="2432"/>
            <a:chExt cx="1555" cy="108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367" name="Text Box 30"/>
            <p:cNvSpPr txBox="1">
              <a:spLocks noChangeArrowheads="1"/>
            </p:cNvSpPr>
            <p:nvPr/>
          </p:nvSpPr>
          <p:spPr bwMode="auto">
            <a:xfrm>
              <a:off x="2699" y="2931"/>
              <a:ext cx="508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/>
                <a:t>parent</a:t>
              </a:r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198" y="2432"/>
              <a:ext cx="1056" cy="1089"/>
              <a:chOff x="3198" y="2432"/>
              <a:chExt cx="1056" cy="1089"/>
            </a:xfrm>
            <a:grpFill/>
          </p:grpSpPr>
          <p:sp>
            <p:nvSpPr>
              <p:cNvPr id="15369" name="Oval 26"/>
              <p:cNvSpPr>
                <a:spLocks noChangeArrowheads="1"/>
              </p:cNvSpPr>
              <p:nvPr/>
            </p:nvSpPr>
            <p:spPr bwMode="auto">
              <a:xfrm>
                <a:off x="3198" y="2614"/>
                <a:ext cx="316" cy="272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TW" sz="1400"/>
                  <a:t>X</a:t>
                </a:r>
              </a:p>
            </p:txBody>
          </p:sp>
          <p:sp>
            <p:nvSpPr>
              <p:cNvPr id="15370" name="Line 27"/>
              <p:cNvSpPr>
                <a:spLocks noChangeShapeType="1"/>
              </p:cNvSpPr>
              <p:nvPr/>
            </p:nvSpPr>
            <p:spPr bwMode="auto">
              <a:xfrm>
                <a:off x="3361" y="2886"/>
                <a:ext cx="0" cy="36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5371" name="Oval 28"/>
              <p:cNvSpPr>
                <a:spLocks noChangeArrowheads="1"/>
              </p:cNvSpPr>
              <p:nvPr/>
            </p:nvSpPr>
            <p:spPr bwMode="auto">
              <a:xfrm>
                <a:off x="3198" y="3249"/>
                <a:ext cx="316" cy="272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TW" sz="1400"/>
                  <a:t>Y</a:t>
                </a:r>
              </a:p>
            </p:txBody>
          </p:sp>
          <p:cxnSp>
            <p:nvCxnSpPr>
              <p:cNvPr id="15372" name="AutoShape 29"/>
              <p:cNvCxnSpPr>
                <a:cxnSpLocks noChangeShapeType="1"/>
                <a:stCxn id="15369" idx="6"/>
                <a:endCxn id="15371" idx="6"/>
              </p:cNvCxnSpPr>
              <p:nvPr/>
            </p:nvCxnSpPr>
            <p:spPr bwMode="auto">
              <a:xfrm>
                <a:off x="3523" y="2750"/>
                <a:ext cx="1" cy="635"/>
              </a:xfrm>
              <a:prstGeom prst="curvedConnector3">
                <a:avLst>
                  <a:gd name="adj1" fmla="val 13500005"/>
                </a:avLst>
              </a:prstGeom>
              <a:grpFill/>
              <a:ln w="28575">
                <a:solidFill>
                  <a:schemeClr val="tx1"/>
                </a:solidFill>
                <a:prstDash val="sysDot"/>
                <a:round/>
                <a:headEnd/>
                <a:tailEnd type="triangle" w="lg" len="lg"/>
              </a:ln>
            </p:spPr>
          </p:cxnSp>
          <p:sp>
            <p:nvSpPr>
              <p:cNvPr id="15373" name="Text Box 31"/>
              <p:cNvSpPr txBox="1">
                <a:spLocks noChangeArrowheads="1"/>
              </p:cNvSpPr>
              <p:nvPr/>
            </p:nvSpPr>
            <p:spPr bwMode="auto">
              <a:xfrm>
                <a:off x="3696" y="2931"/>
                <a:ext cx="558" cy="233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TW" dirty="0"/>
                  <a:t>mother</a:t>
                </a:r>
              </a:p>
            </p:txBody>
          </p:sp>
          <p:sp>
            <p:nvSpPr>
              <p:cNvPr id="15374" name="Text Box 32"/>
              <p:cNvSpPr txBox="1">
                <a:spLocks noChangeArrowheads="1"/>
              </p:cNvSpPr>
              <p:nvPr/>
            </p:nvSpPr>
            <p:spPr bwMode="auto">
              <a:xfrm>
                <a:off x="3561" y="2432"/>
                <a:ext cx="522" cy="233"/>
              </a:xfrm>
              <a:prstGeom prst="rect">
                <a:avLst/>
              </a:prstGeom>
              <a:solidFill>
                <a:srgbClr val="FF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TW" dirty="0"/>
                  <a:t>female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798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Defining relations by rules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Define the </a:t>
            </a:r>
            <a:r>
              <a:rPr lang="en-US" altLang="zh-TW" sz="2400" dirty="0">
                <a:latin typeface="Arial" panose="020B0604020202020204" pitchFamily="34" charset="0"/>
              </a:rPr>
              <a:t>“</a:t>
            </a:r>
            <a:r>
              <a:rPr lang="en-US" altLang="zh-TW" sz="2400" dirty="0"/>
              <a:t>grandparent</a:t>
            </a:r>
            <a:r>
              <a:rPr lang="en-US" altLang="zh-TW" sz="2400" dirty="0">
                <a:latin typeface="Arial" panose="020B0604020202020204" pitchFamily="34" charset="0"/>
              </a:rPr>
              <a:t>”</a:t>
            </a:r>
            <a:r>
              <a:rPr lang="en-US" altLang="zh-TW" sz="2400" dirty="0"/>
              <a:t> relation: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b="1" dirty="0"/>
              <a:t>grandparent( X, Z) :-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b="1" dirty="0"/>
              <a:t>		      parent( X, Y)</a:t>
            </a:r>
            <a:r>
              <a:rPr lang="en-US" altLang="zh-TW" sz="2000" b="1" dirty="0">
                <a:solidFill>
                  <a:srgbClr val="FF0000"/>
                </a:solidFill>
              </a:rPr>
              <a:t>,</a:t>
            </a:r>
            <a:r>
              <a:rPr lang="en-US" altLang="zh-TW" sz="2000" b="1" dirty="0"/>
              <a:t> parent( Y, Z).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000" b="1" dirty="0"/>
          </a:p>
        </p:txBody>
      </p:sp>
      <p:sp>
        <p:nvSpPr>
          <p:cNvPr id="184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9290CC-848A-448E-B123-239E26D09836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TW" sz="120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583114" y="3430589"/>
            <a:ext cx="2928937" cy="2427287"/>
            <a:chOff x="1927" y="2161"/>
            <a:chExt cx="1845" cy="152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>
              <a:off x="2588" y="3061"/>
              <a:ext cx="0" cy="36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6391" name="Oval 7"/>
            <p:cNvSpPr>
              <a:spLocks noChangeArrowheads="1"/>
            </p:cNvSpPr>
            <p:nvPr/>
          </p:nvSpPr>
          <p:spPr bwMode="auto">
            <a:xfrm>
              <a:off x="2433" y="3418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Z</a:t>
              </a:r>
            </a:p>
          </p:txBody>
        </p:sp>
        <p:sp>
          <p:nvSpPr>
            <p:cNvPr id="16392" name="Text Box 9"/>
            <p:cNvSpPr txBox="1">
              <a:spLocks noChangeArrowheads="1"/>
            </p:cNvSpPr>
            <p:nvPr/>
          </p:nvSpPr>
          <p:spPr bwMode="auto">
            <a:xfrm>
              <a:off x="1928" y="3113"/>
              <a:ext cx="508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/>
                <a:t>parent</a:t>
              </a:r>
            </a:p>
          </p:txBody>
        </p:sp>
        <p:sp>
          <p:nvSpPr>
            <p:cNvPr id="16393" name="Text Box 12"/>
            <p:cNvSpPr txBox="1">
              <a:spLocks noChangeArrowheads="1"/>
            </p:cNvSpPr>
            <p:nvPr/>
          </p:nvSpPr>
          <p:spPr bwMode="auto">
            <a:xfrm>
              <a:off x="1927" y="2478"/>
              <a:ext cx="508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/>
                <a:t>parent</a:t>
              </a:r>
            </a:p>
          </p:txBody>
        </p:sp>
        <p:sp>
          <p:nvSpPr>
            <p:cNvPr id="16394" name="Oval 14"/>
            <p:cNvSpPr>
              <a:spLocks noChangeArrowheads="1"/>
            </p:cNvSpPr>
            <p:nvPr/>
          </p:nvSpPr>
          <p:spPr bwMode="auto">
            <a:xfrm>
              <a:off x="2426" y="2161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X</a:t>
              </a:r>
            </a:p>
          </p:txBody>
        </p:sp>
        <p:sp>
          <p:nvSpPr>
            <p:cNvPr id="16395" name="Line 15"/>
            <p:cNvSpPr>
              <a:spLocks noChangeShapeType="1"/>
            </p:cNvSpPr>
            <p:nvPr/>
          </p:nvSpPr>
          <p:spPr bwMode="auto">
            <a:xfrm>
              <a:off x="2589" y="2433"/>
              <a:ext cx="0" cy="36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6396" name="Oval 16"/>
            <p:cNvSpPr>
              <a:spLocks noChangeArrowheads="1"/>
            </p:cNvSpPr>
            <p:nvPr/>
          </p:nvSpPr>
          <p:spPr bwMode="auto">
            <a:xfrm>
              <a:off x="2426" y="2796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Y</a:t>
              </a:r>
            </a:p>
          </p:txBody>
        </p:sp>
        <p:cxnSp>
          <p:nvCxnSpPr>
            <p:cNvPr id="16397" name="AutoShape 17"/>
            <p:cNvCxnSpPr>
              <a:cxnSpLocks noChangeShapeType="1"/>
              <a:stCxn id="16394" idx="6"/>
              <a:endCxn id="16391" idx="6"/>
            </p:cNvCxnSpPr>
            <p:nvPr/>
          </p:nvCxnSpPr>
          <p:spPr bwMode="auto">
            <a:xfrm>
              <a:off x="2751" y="2297"/>
              <a:ext cx="7" cy="1257"/>
            </a:xfrm>
            <a:prstGeom prst="curvedConnector3">
              <a:avLst>
                <a:gd name="adj1" fmla="val 2028569"/>
              </a:avLst>
            </a:prstGeom>
            <a:grpFill/>
            <a:ln w="28575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  <p:sp>
          <p:nvSpPr>
            <p:cNvPr id="16398" name="Text Box 18"/>
            <p:cNvSpPr txBox="1">
              <a:spLocks noChangeArrowheads="1"/>
            </p:cNvSpPr>
            <p:nvPr/>
          </p:nvSpPr>
          <p:spPr bwMode="auto">
            <a:xfrm>
              <a:off x="2925" y="2750"/>
              <a:ext cx="847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/>
                <a:t>grandparent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52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Class work: define the “sister” relation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zh-TW" dirty="0" smtClean="0"/>
              <a:t>X is a sister of Y if they have the same parent and X is female</a:t>
            </a:r>
          </a:p>
          <a:p>
            <a:pPr lvl="1">
              <a:buNone/>
            </a:pPr>
            <a:r>
              <a:rPr lang="en-US" altLang="zh-TW" dirty="0" smtClean="0"/>
              <a:t>X and Y should not be the same person! </a:t>
            </a:r>
          </a:p>
          <a:p>
            <a:pPr lvl="1">
              <a:buNone/>
            </a:pPr>
            <a:r>
              <a:rPr lang="en-US" altLang="zh-TW" dirty="0" smtClean="0"/>
              <a:t>X \== Y</a:t>
            </a:r>
          </a:p>
        </p:txBody>
      </p:sp>
      <p:sp>
        <p:nvSpPr>
          <p:cNvPr id="194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E62302-F303-46C3-8F10-603742C26594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TW" sz="1200"/>
          </a:p>
        </p:txBody>
      </p:sp>
      <p:grpSp>
        <p:nvGrpSpPr>
          <p:cNvPr id="3" name="Group 2"/>
          <p:cNvGrpSpPr/>
          <p:nvPr/>
        </p:nvGrpSpPr>
        <p:grpSpPr>
          <a:xfrm>
            <a:off x="3635650" y="3264723"/>
            <a:ext cx="3038475" cy="1881187"/>
            <a:chOff x="3635650" y="3264723"/>
            <a:chExt cx="3038475" cy="1881187"/>
          </a:xfrm>
        </p:grpSpPr>
        <p:sp>
          <p:nvSpPr>
            <p:cNvPr id="17414" name="Line 5"/>
            <p:cNvSpPr>
              <a:spLocks noChangeShapeType="1"/>
            </p:cNvSpPr>
            <p:nvPr/>
          </p:nvSpPr>
          <p:spPr bwMode="auto">
            <a:xfrm>
              <a:off x="5578750" y="3696523"/>
              <a:ext cx="431800" cy="64770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7415" name="Oval 6"/>
            <p:cNvSpPr>
              <a:spLocks noChangeArrowheads="1"/>
            </p:cNvSpPr>
            <p:nvPr/>
          </p:nvSpPr>
          <p:spPr bwMode="auto">
            <a:xfrm>
              <a:off x="5794650" y="4344223"/>
              <a:ext cx="501650" cy="431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Y</a:t>
              </a:r>
            </a:p>
          </p:txBody>
        </p:sp>
        <p:sp>
          <p:nvSpPr>
            <p:cNvPr id="17416" name="Text Box 7"/>
            <p:cNvSpPr txBox="1">
              <a:spLocks noChangeArrowheads="1"/>
            </p:cNvSpPr>
            <p:nvPr/>
          </p:nvSpPr>
          <p:spPr bwMode="auto">
            <a:xfrm>
              <a:off x="5867675" y="3696523"/>
              <a:ext cx="806450" cy="3698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dirty="0"/>
                <a:t>parent</a:t>
              </a:r>
            </a:p>
          </p:txBody>
        </p:sp>
        <p:sp>
          <p:nvSpPr>
            <p:cNvPr id="17417" name="Text Box 8"/>
            <p:cNvSpPr txBox="1">
              <a:spLocks noChangeArrowheads="1"/>
            </p:cNvSpPr>
            <p:nvPr/>
          </p:nvSpPr>
          <p:spPr bwMode="auto">
            <a:xfrm>
              <a:off x="4210325" y="3767960"/>
              <a:ext cx="806450" cy="3698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/>
                <a:t>parent</a:t>
              </a:r>
            </a:p>
          </p:txBody>
        </p:sp>
        <p:sp>
          <p:nvSpPr>
            <p:cNvPr id="17418" name="Oval 9"/>
            <p:cNvSpPr>
              <a:spLocks noChangeArrowheads="1"/>
            </p:cNvSpPr>
            <p:nvPr/>
          </p:nvSpPr>
          <p:spPr bwMode="auto">
            <a:xfrm>
              <a:off x="5218388" y="3264723"/>
              <a:ext cx="501650" cy="431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Z</a:t>
              </a:r>
            </a:p>
          </p:txBody>
        </p:sp>
        <p:sp>
          <p:nvSpPr>
            <p:cNvPr id="17419" name="Line 10"/>
            <p:cNvSpPr>
              <a:spLocks noChangeShapeType="1"/>
            </p:cNvSpPr>
            <p:nvPr/>
          </p:nvSpPr>
          <p:spPr bwMode="auto">
            <a:xfrm flipH="1">
              <a:off x="5002488" y="3696523"/>
              <a:ext cx="360363" cy="64770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7420" name="Oval 11"/>
            <p:cNvSpPr>
              <a:spLocks noChangeArrowheads="1"/>
            </p:cNvSpPr>
            <p:nvPr/>
          </p:nvSpPr>
          <p:spPr bwMode="auto">
            <a:xfrm>
              <a:off x="4642125" y="4344223"/>
              <a:ext cx="501650" cy="431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X</a:t>
              </a:r>
            </a:p>
          </p:txBody>
        </p:sp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5073925" y="4776023"/>
              <a:ext cx="684213" cy="36988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dirty="0"/>
                <a:t>sister</a:t>
              </a:r>
            </a:p>
          </p:txBody>
        </p:sp>
        <p:sp>
          <p:nvSpPr>
            <p:cNvPr id="17422" name="Text Box 14"/>
            <p:cNvSpPr txBox="1">
              <a:spLocks noChangeArrowheads="1"/>
            </p:cNvSpPr>
            <p:nvPr/>
          </p:nvSpPr>
          <p:spPr bwMode="auto">
            <a:xfrm>
              <a:off x="3635650" y="4488685"/>
              <a:ext cx="828675" cy="369887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dirty="0"/>
                <a:t>female</a:t>
              </a:r>
            </a:p>
          </p:txBody>
        </p:sp>
        <p:sp>
          <p:nvSpPr>
            <p:cNvPr id="17423" name="Line 16"/>
            <p:cNvSpPr>
              <a:spLocks noChangeShapeType="1"/>
            </p:cNvSpPr>
            <p:nvPr/>
          </p:nvSpPr>
          <p:spPr bwMode="auto">
            <a:xfrm>
              <a:off x="5146950" y="4560123"/>
              <a:ext cx="647700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481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Prolog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Most </a:t>
            </a:r>
            <a:r>
              <a:rPr lang="en-GB" altLang="en-US" dirty="0"/>
              <a:t>widely </a:t>
            </a:r>
            <a:r>
              <a:rPr lang="en-GB" altLang="en-US" dirty="0" smtClean="0"/>
              <a:t>used programming </a:t>
            </a:r>
            <a:r>
              <a:rPr lang="en-GB" altLang="en-US" dirty="0"/>
              <a:t>language to have been inspired by </a:t>
            </a:r>
            <a:r>
              <a:rPr lang="en-GB" altLang="en-US" dirty="0" smtClean="0"/>
              <a:t>logic</a:t>
            </a:r>
            <a:endParaRPr lang="en-GB" altLang="en-US" dirty="0" smtClean="0"/>
          </a:p>
          <a:p>
            <a:r>
              <a:rPr lang="en-GB" altLang="en-US" dirty="0" smtClean="0"/>
              <a:t>Basic </a:t>
            </a:r>
            <a:r>
              <a:rPr lang="en-GB" altLang="en-US" dirty="0"/>
              <a:t>control flow is </a:t>
            </a:r>
            <a:r>
              <a:rPr lang="en-GB" altLang="en-US" dirty="0">
                <a:solidFill>
                  <a:srgbClr val="FF0000"/>
                </a:solidFill>
              </a:rPr>
              <a:t>backtracking</a:t>
            </a:r>
          </a:p>
          <a:p>
            <a:r>
              <a:rPr lang="en-GB" altLang="en-US" dirty="0"/>
              <a:t>Program </a:t>
            </a:r>
            <a:r>
              <a:rPr lang="en-GB" altLang="en-US" dirty="0" smtClean="0"/>
              <a:t>rules </a:t>
            </a:r>
            <a:r>
              <a:rPr lang="en-GB" altLang="en-US" dirty="0"/>
              <a:t>and data have the same </a:t>
            </a:r>
            <a:r>
              <a:rPr lang="en-GB" altLang="en-US" dirty="0" smtClean="0"/>
              <a:t>form</a:t>
            </a:r>
            <a:endParaRPr lang="en-GB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173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Recursive rules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9875" indent="-269875"/>
            <a:r>
              <a:rPr lang="en-US" altLang="zh-TW" sz="2400" dirty="0"/>
              <a:t>Define the </a:t>
            </a:r>
            <a:r>
              <a:rPr lang="en-US" altLang="zh-TW" sz="2400" dirty="0" smtClean="0">
                <a:latin typeface="Arial" panose="020B0604020202020204" pitchFamily="34" charset="0"/>
              </a:rPr>
              <a:t>“</a:t>
            </a:r>
            <a:r>
              <a:rPr lang="en-US" altLang="zh-TW" sz="2400" dirty="0" smtClean="0"/>
              <a:t>ancestor</a:t>
            </a:r>
            <a:r>
              <a:rPr lang="en-US" altLang="zh-TW" sz="2400" dirty="0" smtClean="0">
                <a:latin typeface="Arial" panose="020B0604020202020204" pitchFamily="34" charset="0"/>
              </a:rPr>
              <a:t>”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relation</a:t>
            </a:r>
          </a:p>
          <a:p>
            <a:pPr marL="269875" indent="-269875"/>
            <a:endParaRPr lang="en-US" altLang="zh-TW" sz="2400" dirty="0"/>
          </a:p>
        </p:txBody>
      </p:sp>
      <p:sp>
        <p:nvSpPr>
          <p:cNvPr id="235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41F256-3CCD-4E9E-AA58-FF09EC0D9721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TW" sz="120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575051" y="2708276"/>
            <a:ext cx="2512119" cy="1281113"/>
            <a:chOff x="839" y="1752"/>
            <a:chExt cx="1650" cy="907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1533" name="Text Box 5"/>
            <p:cNvSpPr txBox="1">
              <a:spLocks noChangeArrowheads="1"/>
            </p:cNvSpPr>
            <p:nvPr/>
          </p:nvSpPr>
          <p:spPr bwMode="auto">
            <a:xfrm>
              <a:off x="839" y="2069"/>
              <a:ext cx="530" cy="26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/>
                <a:t>parent</a:t>
              </a:r>
            </a:p>
          </p:txBody>
        </p:sp>
        <p:sp>
          <p:nvSpPr>
            <p:cNvPr id="21534" name="Oval 7"/>
            <p:cNvSpPr>
              <a:spLocks noChangeArrowheads="1"/>
            </p:cNvSpPr>
            <p:nvPr/>
          </p:nvSpPr>
          <p:spPr bwMode="auto">
            <a:xfrm>
              <a:off x="1338" y="1752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X</a:t>
              </a:r>
            </a:p>
          </p:txBody>
        </p:sp>
        <p:sp>
          <p:nvSpPr>
            <p:cNvPr id="21535" name="Line 8"/>
            <p:cNvSpPr>
              <a:spLocks noChangeShapeType="1"/>
            </p:cNvSpPr>
            <p:nvPr/>
          </p:nvSpPr>
          <p:spPr bwMode="auto">
            <a:xfrm>
              <a:off x="1501" y="2024"/>
              <a:ext cx="0" cy="36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1536" name="Oval 9"/>
            <p:cNvSpPr>
              <a:spLocks noChangeArrowheads="1"/>
            </p:cNvSpPr>
            <p:nvPr/>
          </p:nvSpPr>
          <p:spPr bwMode="auto">
            <a:xfrm>
              <a:off x="1338" y="2387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Y</a:t>
              </a:r>
            </a:p>
          </p:txBody>
        </p:sp>
        <p:cxnSp>
          <p:nvCxnSpPr>
            <p:cNvPr id="21537" name="AutoShape 10"/>
            <p:cNvCxnSpPr>
              <a:cxnSpLocks noChangeShapeType="1"/>
              <a:stCxn id="21534" idx="6"/>
              <a:endCxn id="21536" idx="6"/>
            </p:cNvCxnSpPr>
            <p:nvPr/>
          </p:nvCxnSpPr>
          <p:spPr bwMode="auto">
            <a:xfrm>
              <a:off x="1663" y="1888"/>
              <a:ext cx="1" cy="635"/>
            </a:xfrm>
            <a:prstGeom prst="curvedConnector3">
              <a:avLst>
                <a:gd name="adj1" fmla="val 13500005"/>
              </a:avLst>
            </a:prstGeom>
            <a:grpFill/>
            <a:ln w="28575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  <p:sp>
          <p:nvSpPr>
            <p:cNvPr id="21538" name="Text Box 11"/>
            <p:cNvSpPr txBox="1">
              <a:spLocks noChangeArrowheads="1"/>
            </p:cNvSpPr>
            <p:nvPr/>
          </p:nvSpPr>
          <p:spPr bwMode="auto">
            <a:xfrm>
              <a:off x="1836" y="2069"/>
              <a:ext cx="653" cy="26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dirty="0" smtClean="0"/>
                <a:t>ancestor</a:t>
              </a:r>
              <a:endParaRPr lang="en-US" altLang="zh-TW" dirty="0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575050" y="4365625"/>
            <a:ext cx="2513695" cy="2159000"/>
            <a:chOff x="1927" y="2161"/>
            <a:chExt cx="1651" cy="1529"/>
          </a:xfrm>
          <a:solidFill>
            <a:srgbClr val="FFCCCC"/>
          </a:solidFill>
        </p:grpSpPr>
        <p:sp>
          <p:nvSpPr>
            <p:cNvPr id="21524" name="Line 14"/>
            <p:cNvSpPr>
              <a:spLocks noChangeShapeType="1"/>
            </p:cNvSpPr>
            <p:nvPr/>
          </p:nvSpPr>
          <p:spPr bwMode="auto">
            <a:xfrm>
              <a:off x="2588" y="3061"/>
              <a:ext cx="0" cy="36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1525" name="Oval 15"/>
            <p:cNvSpPr>
              <a:spLocks noChangeArrowheads="1"/>
            </p:cNvSpPr>
            <p:nvPr/>
          </p:nvSpPr>
          <p:spPr bwMode="auto">
            <a:xfrm>
              <a:off x="2433" y="3418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Z</a:t>
              </a:r>
            </a:p>
          </p:txBody>
        </p:sp>
        <p:sp>
          <p:nvSpPr>
            <p:cNvPr id="21526" name="Text Box 16"/>
            <p:cNvSpPr txBox="1">
              <a:spLocks noChangeArrowheads="1"/>
            </p:cNvSpPr>
            <p:nvPr/>
          </p:nvSpPr>
          <p:spPr bwMode="auto">
            <a:xfrm>
              <a:off x="1928" y="3113"/>
              <a:ext cx="530" cy="2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/>
                <a:t>parent</a:t>
              </a:r>
            </a:p>
          </p:txBody>
        </p:sp>
        <p:sp>
          <p:nvSpPr>
            <p:cNvPr id="21527" name="Text Box 17"/>
            <p:cNvSpPr txBox="1">
              <a:spLocks noChangeArrowheads="1"/>
            </p:cNvSpPr>
            <p:nvPr/>
          </p:nvSpPr>
          <p:spPr bwMode="auto">
            <a:xfrm>
              <a:off x="1927" y="2478"/>
              <a:ext cx="530" cy="2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/>
                <a:t>parent</a:t>
              </a:r>
            </a:p>
          </p:txBody>
        </p:sp>
        <p:sp>
          <p:nvSpPr>
            <p:cNvPr id="21528" name="Oval 18"/>
            <p:cNvSpPr>
              <a:spLocks noChangeArrowheads="1"/>
            </p:cNvSpPr>
            <p:nvPr/>
          </p:nvSpPr>
          <p:spPr bwMode="auto">
            <a:xfrm>
              <a:off x="2426" y="2161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X</a:t>
              </a:r>
            </a:p>
          </p:txBody>
        </p:sp>
        <p:sp>
          <p:nvSpPr>
            <p:cNvPr id="21529" name="Line 19"/>
            <p:cNvSpPr>
              <a:spLocks noChangeShapeType="1"/>
            </p:cNvSpPr>
            <p:nvPr/>
          </p:nvSpPr>
          <p:spPr bwMode="auto">
            <a:xfrm>
              <a:off x="2589" y="2433"/>
              <a:ext cx="0" cy="36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1530" name="Oval 20"/>
            <p:cNvSpPr>
              <a:spLocks noChangeArrowheads="1"/>
            </p:cNvSpPr>
            <p:nvPr/>
          </p:nvSpPr>
          <p:spPr bwMode="auto">
            <a:xfrm>
              <a:off x="2426" y="2796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Y</a:t>
              </a:r>
            </a:p>
          </p:txBody>
        </p:sp>
        <p:cxnSp>
          <p:nvCxnSpPr>
            <p:cNvPr id="21531" name="AutoShape 21"/>
            <p:cNvCxnSpPr>
              <a:cxnSpLocks noChangeShapeType="1"/>
              <a:stCxn id="21528" idx="6"/>
              <a:endCxn id="21525" idx="6"/>
            </p:cNvCxnSpPr>
            <p:nvPr/>
          </p:nvCxnSpPr>
          <p:spPr bwMode="auto">
            <a:xfrm>
              <a:off x="2751" y="2297"/>
              <a:ext cx="7" cy="1257"/>
            </a:xfrm>
            <a:prstGeom prst="curvedConnector3">
              <a:avLst>
                <a:gd name="adj1" fmla="val 2028569"/>
              </a:avLst>
            </a:prstGeom>
            <a:grpFill/>
            <a:ln w="28575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  <p:sp>
          <p:nvSpPr>
            <p:cNvPr id="21532" name="Text Box 22"/>
            <p:cNvSpPr txBox="1">
              <a:spLocks noChangeArrowheads="1"/>
            </p:cNvSpPr>
            <p:nvPr/>
          </p:nvSpPr>
          <p:spPr bwMode="auto">
            <a:xfrm>
              <a:off x="2925" y="2750"/>
              <a:ext cx="653" cy="2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dirty="0"/>
                <a:t>ancestor</a:t>
              </a: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7104063" y="2779714"/>
            <a:ext cx="2442002" cy="3241675"/>
            <a:chOff x="3107" y="1434"/>
            <a:chExt cx="1684" cy="2171"/>
          </a:xfrm>
          <a:solidFill>
            <a:srgbClr val="FFFF00"/>
          </a:solidFill>
        </p:grpSpPr>
        <p:sp>
          <p:nvSpPr>
            <p:cNvPr id="21512" name="Line 25"/>
            <p:cNvSpPr>
              <a:spLocks noChangeShapeType="1"/>
            </p:cNvSpPr>
            <p:nvPr/>
          </p:nvSpPr>
          <p:spPr bwMode="auto">
            <a:xfrm>
              <a:off x="3768" y="2334"/>
              <a:ext cx="0" cy="36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1513" name="Oval 26"/>
            <p:cNvSpPr>
              <a:spLocks noChangeArrowheads="1"/>
            </p:cNvSpPr>
            <p:nvPr/>
          </p:nvSpPr>
          <p:spPr bwMode="auto">
            <a:xfrm>
              <a:off x="3613" y="2691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Y2</a:t>
              </a:r>
            </a:p>
          </p:txBody>
        </p:sp>
        <p:sp>
          <p:nvSpPr>
            <p:cNvPr id="21514" name="Text Box 27"/>
            <p:cNvSpPr txBox="1">
              <a:spLocks noChangeArrowheads="1"/>
            </p:cNvSpPr>
            <p:nvPr/>
          </p:nvSpPr>
          <p:spPr bwMode="auto">
            <a:xfrm>
              <a:off x="3108" y="2386"/>
              <a:ext cx="556" cy="2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/>
                <a:t>parent</a:t>
              </a:r>
            </a:p>
          </p:txBody>
        </p:sp>
        <p:sp>
          <p:nvSpPr>
            <p:cNvPr id="21515" name="Text Box 28"/>
            <p:cNvSpPr txBox="1">
              <a:spLocks noChangeArrowheads="1"/>
            </p:cNvSpPr>
            <p:nvPr/>
          </p:nvSpPr>
          <p:spPr bwMode="auto">
            <a:xfrm>
              <a:off x="3107" y="1751"/>
              <a:ext cx="556" cy="2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/>
                <a:t>parent</a:t>
              </a:r>
            </a:p>
          </p:txBody>
        </p:sp>
        <p:sp>
          <p:nvSpPr>
            <p:cNvPr id="21516" name="Oval 29"/>
            <p:cNvSpPr>
              <a:spLocks noChangeArrowheads="1"/>
            </p:cNvSpPr>
            <p:nvPr/>
          </p:nvSpPr>
          <p:spPr bwMode="auto">
            <a:xfrm>
              <a:off x="3606" y="1434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X</a:t>
              </a:r>
            </a:p>
          </p:txBody>
        </p:sp>
        <p:sp>
          <p:nvSpPr>
            <p:cNvPr id="21517" name="Line 30"/>
            <p:cNvSpPr>
              <a:spLocks noChangeShapeType="1"/>
            </p:cNvSpPr>
            <p:nvPr/>
          </p:nvSpPr>
          <p:spPr bwMode="auto">
            <a:xfrm>
              <a:off x="3769" y="1706"/>
              <a:ext cx="0" cy="36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1518" name="Oval 31"/>
            <p:cNvSpPr>
              <a:spLocks noChangeArrowheads="1"/>
            </p:cNvSpPr>
            <p:nvPr/>
          </p:nvSpPr>
          <p:spPr bwMode="auto">
            <a:xfrm>
              <a:off x="3606" y="2069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Y1</a:t>
              </a:r>
            </a:p>
          </p:txBody>
        </p:sp>
        <p:cxnSp>
          <p:nvCxnSpPr>
            <p:cNvPr id="21519" name="AutoShape 32"/>
            <p:cNvCxnSpPr>
              <a:cxnSpLocks noChangeShapeType="1"/>
              <a:stCxn id="21516" idx="6"/>
              <a:endCxn id="21522" idx="6"/>
            </p:cNvCxnSpPr>
            <p:nvPr/>
          </p:nvCxnSpPr>
          <p:spPr bwMode="auto">
            <a:xfrm>
              <a:off x="3931" y="1570"/>
              <a:ext cx="26" cy="1899"/>
            </a:xfrm>
            <a:prstGeom prst="curvedConnector3">
              <a:avLst>
                <a:gd name="adj1" fmla="val 619231"/>
              </a:avLst>
            </a:prstGeom>
            <a:grpFill/>
            <a:ln w="28575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  <p:sp>
          <p:nvSpPr>
            <p:cNvPr id="21520" name="Text Box 33"/>
            <p:cNvSpPr txBox="1">
              <a:spLocks noChangeArrowheads="1"/>
            </p:cNvSpPr>
            <p:nvPr/>
          </p:nvSpPr>
          <p:spPr bwMode="auto">
            <a:xfrm>
              <a:off x="4105" y="2387"/>
              <a:ext cx="686" cy="2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dirty="0"/>
                <a:t>ancestor</a:t>
              </a:r>
            </a:p>
          </p:txBody>
        </p:sp>
        <p:sp>
          <p:nvSpPr>
            <p:cNvPr id="21521" name="Line 34"/>
            <p:cNvSpPr>
              <a:spLocks noChangeShapeType="1"/>
            </p:cNvSpPr>
            <p:nvPr/>
          </p:nvSpPr>
          <p:spPr bwMode="auto">
            <a:xfrm>
              <a:off x="3787" y="2976"/>
              <a:ext cx="0" cy="36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1522" name="Oval 35"/>
            <p:cNvSpPr>
              <a:spLocks noChangeArrowheads="1"/>
            </p:cNvSpPr>
            <p:nvPr/>
          </p:nvSpPr>
          <p:spPr bwMode="auto">
            <a:xfrm>
              <a:off x="3632" y="3333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Z</a:t>
              </a:r>
            </a:p>
          </p:txBody>
        </p:sp>
        <p:sp>
          <p:nvSpPr>
            <p:cNvPr id="21523" name="Text Box 36"/>
            <p:cNvSpPr txBox="1">
              <a:spLocks noChangeArrowheads="1"/>
            </p:cNvSpPr>
            <p:nvPr/>
          </p:nvSpPr>
          <p:spPr bwMode="auto">
            <a:xfrm>
              <a:off x="3127" y="3028"/>
              <a:ext cx="556" cy="2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/>
                <a:t>parent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07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05BF15-670A-4F51-A979-3DD5EE24AB12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TW" sz="12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Recursive rules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4113" y="1628776"/>
            <a:ext cx="7783512" cy="5040313"/>
          </a:xfrm>
        </p:spPr>
        <p:txBody>
          <a:bodyPr/>
          <a:lstStyle/>
          <a:p>
            <a:pPr marL="269875" indent="-269875"/>
            <a:r>
              <a:rPr lang="en-US" altLang="zh-TW" sz="2400" dirty="0"/>
              <a:t>Define the </a:t>
            </a:r>
            <a:r>
              <a:rPr lang="en-US" altLang="zh-TW" sz="2400" dirty="0" smtClean="0">
                <a:latin typeface="Arial" panose="020B0604020202020204" pitchFamily="34" charset="0"/>
              </a:rPr>
              <a:t>“</a:t>
            </a:r>
            <a:r>
              <a:rPr lang="en-US" altLang="zh-TW" sz="2400" dirty="0"/>
              <a:t>ancestor</a:t>
            </a:r>
            <a:r>
              <a:rPr lang="en-US" altLang="zh-TW" sz="2400" dirty="0" smtClean="0">
                <a:latin typeface="Arial" panose="020B0604020202020204" pitchFamily="34" charset="0"/>
              </a:rPr>
              <a:t>”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relation</a:t>
            </a:r>
          </a:p>
          <a:p>
            <a:pPr marL="993775" lvl="1" indent="-274638">
              <a:buNone/>
            </a:pPr>
            <a:r>
              <a:rPr lang="en-US" altLang="zh-TW" sz="1800" dirty="0"/>
              <a:t>ancestor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( </a:t>
            </a:r>
            <a:r>
              <a:rPr lang="en-US" altLang="zh-TW" sz="1800" b="1" dirty="0">
                <a:solidFill>
                  <a:srgbClr val="0070C0"/>
                </a:solidFill>
              </a:rPr>
              <a:t>X, Z):- parent( X, Z).</a:t>
            </a:r>
            <a:endParaRPr lang="en-US" altLang="zh-TW" sz="1800" dirty="0">
              <a:solidFill>
                <a:srgbClr val="0070C0"/>
              </a:solidFill>
            </a:endParaRPr>
          </a:p>
          <a:p>
            <a:pPr marL="993775" lvl="1" indent="-274638">
              <a:buNone/>
            </a:pPr>
            <a:r>
              <a:rPr lang="en-US" altLang="zh-TW" sz="1800" dirty="0"/>
              <a:t>ancestor</a:t>
            </a:r>
            <a:r>
              <a:rPr lang="en-US" altLang="zh-TW" sz="1800" b="1" dirty="0" smtClean="0">
                <a:solidFill>
                  <a:srgbClr val="00B050"/>
                </a:solidFill>
              </a:rPr>
              <a:t>( </a:t>
            </a:r>
            <a:r>
              <a:rPr lang="en-US" altLang="zh-TW" sz="1800" b="1" dirty="0">
                <a:solidFill>
                  <a:srgbClr val="00B050"/>
                </a:solidFill>
              </a:rPr>
              <a:t>X, Z):-</a:t>
            </a:r>
          </a:p>
          <a:p>
            <a:pPr marL="993775" lvl="1" indent="-274638">
              <a:buNone/>
            </a:pPr>
            <a:r>
              <a:rPr lang="en-US" altLang="zh-TW" sz="1800" b="1" dirty="0" smtClean="0">
                <a:solidFill>
                  <a:srgbClr val="00B050"/>
                </a:solidFill>
              </a:rPr>
              <a:t>        parent( X, Y), ancestor( Y, Z).</a:t>
            </a:r>
          </a:p>
          <a:p>
            <a:pPr marL="993775" lvl="1" indent="-274638">
              <a:buNone/>
            </a:pPr>
            <a:endParaRPr lang="en-US" altLang="zh-TW" sz="1800" b="1" dirty="0" smtClean="0">
              <a:solidFill>
                <a:srgbClr val="00B050"/>
              </a:solidFill>
            </a:endParaRPr>
          </a:p>
          <a:p>
            <a:pPr marL="993775" lvl="1" indent="-274638"/>
            <a:r>
              <a:rPr lang="en-US" altLang="zh-TW" sz="1800" dirty="0" smtClean="0">
                <a:solidFill>
                  <a:srgbClr val="FF0000"/>
                </a:solidFill>
              </a:rPr>
              <a:t>For </a:t>
            </a:r>
            <a:r>
              <a:rPr lang="en-US" altLang="zh-TW" sz="1800" dirty="0">
                <a:solidFill>
                  <a:srgbClr val="FF0000"/>
                </a:solidFill>
              </a:rPr>
              <a:t>all </a:t>
            </a:r>
            <a:r>
              <a:rPr lang="en-US" altLang="zh-TW" sz="1800" dirty="0"/>
              <a:t>X and Z,</a:t>
            </a:r>
          </a:p>
          <a:p>
            <a:pPr marL="993775" lvl="1" indent="-274638">
              <a:buNone/>
            </a:pPr>
            <a:r>
              <a:rPr lang="en-US" altLang="zh-TW" sz="1800" dirty="0"/>
              <a:t>      X is a </a:t>
            </a:r>
            <a:r>
              <a:rPr lang="en-US" altLang="zh-TW" sz="1800" dirty="0" smtClean="0"/>
              <a:t>ancestor of </a:t>
            </a:r>
            <a:r>
              <a:rPr lang="en-US" altLang="zh-TW" sz="1800" dirty="0"/>
              <a:t>Z if</a:t>
            </a:r>
          </a:p>
          <a:p>
            <a:pPr marL="993775" lvl="1" indent="-274638">
              <a:buNone/>
            </a:pPr>
            <a:r>
              <a:rPr lang="en-US" altLang="zh-TW" sz="1800" dirty="0"/>
              <a:t>      there is a Y such that</a:t>
            </a:r>
          </a:p>
          <a:p>
            <a:pPr marL="993775" lvl="1" indent="-274638">
              <a:buNone/>
            </a:pPr>
            <a:r>
              <a:rPr lang="en-US" altLang="zh-TW" sz="1800" dirty="0"/>
              <a:t>      (1) X is a parent of Y and</a:t>
            </a:r>
          </a:p>
          <a:p>
            <a:pPr marL="993775" lvl="1" indent="-274638">
              <a:buNone/>
            </a:pPr>
            <a:r>
              <a:rPr lang="en-US" altLang="zh-TW" sz="1800" dirty="0"/>
              <a:t>      (2) Y is a </a:t>
            </a:r>
            <a:r>
              <a:rPr lang="en-US" altLang="zh-TW" sz="1800" dirty="0" smtClean="0"/>
              <a:t>ancestor of </a:t>
            </a:r>
            <a:r>
              <a:rPr lang="en-US" altLang="zh-TW" sz="1800" dirty="0"/>
              <a:t>Z.</a:t>
            </a:r>
          </a:p>
          <a:p>
            <a:pPr marL="993775" lvl="1" indent="-274638">
              <a:buNone/>
            </a:pPr>
            <a:endParaRPr lang="en-US" altLang="zh-TW" sz="1800" dirty="0"/>
          </a:p>
          <a:p>
            <a:pPr marL="993775" lvl="1" indent="-274638"/>
            <a:r>
              <a:rPr lang="en-US" altLang="zh-TW" sz="1800" dirty="0"/>
              <a:t>?- ancestor</a:t>
            </a:r>
            <a:r>
              <a:rPr lang="en-US" altLang="zh-TW" sz="1800" dirty="0" smtClean="0"/>
              <a:t>( </a:t>
            </a:r>
            <a:r>
              <a:rPr lang="en-US" altLang="zh-TW" sz="1800" dirty="0"/>
              <a:t>pam, X).</a:t>
            </a:r>
          </a:p>
          <a:p>
            <a:pPr marL="269875" indent="-269875"/>
            <a:endParaRPr lang="en-US" altLang="zh-TW" sz="1800" dirty="0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6960097" y="2852937"/>
            <a:ext cx="3096307" cy="3529013"/>
            <a:chOff x="3429" y="1253"/>
            <a:chExt cx="2133" cy="222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2534" name="Line 22"/>
            <p:cNvSpPr>
              <a:spLocks noChangeShapeType="1"/>
            </p:cNvSpPr>
            <p:nvPr/>
          </p:nvSpPr>
          <p:spPr bwMode="auto">
            <a:xfrm>
              <a:off x="4488" y="2059"/>
              <a:ext cx="0" cy="325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2535" name="Oval 23"/>
            <p:cNvSpPr>
              <a:spLocks noChangeArrowheads="1"/>
            </p:cNvSpPr>
            <p:nvPr/>
          </p:nvSpPr>
          <p:spPr bwMode="auto">
            <a:xfrm>
              <a:off x="4339" y="2379"/>
              <a:ext cx="303" cy="24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TW" altLang="zh-TW" sz="1400"/>
            </a:p>
          </p:txBody>
        </p:sp>
        <p:sp>
          <p:nvSpPr>
            <p:cNvPr id="22536" name="Text Box 25"/>
            <p:cNvSpPr txBox="1">
              <a:spLocks noChangeArrowheads="1"/>
            </p:cNvSpPr>
            <p:nvPr/>
          </p:nvSpPr>
          <p:spPr bwMode="auto">
            <a:xfrm>
              <a:off x="3853" y="1537"/>
              <a:ext cx="507" cy="2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1600" dirty="0"/>
                <a:t>parent</a:t>
              </a:r>
            </a:p>
          </p:txBody>
        </p:sp>
        <p:sp>
          <p:nvSpPr>
            <p:cNvPr id="22537" name="Oval 26"/>
            <p:cNvSpPr>
              <a:spLocks noChangeArrowheads="1"/>
            </p:cNvSpPr>
            <p:nvPr/>
          </p:nvSpPr>
          <p:spPr bwMode="auto">
            <a:xfrm>
              <a:off x="4332" y="1253"/>
              <a:ext cx="303" cy="244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X</a:t>
              </a:r>
            </a:p>
          </p:txBody>
        </p:sp>
        <p:sp>
          <p:nvSpPr>
            <p:cNvPr id="22538" name="Line 27"/>
            <p:cNvSpPr>
              <a:spLocks noChangeShapeType="1"/>
            </p:cNvSpPr>
            <p:nvPr/>
          </p:nvSpPr>
          <p:spPr bwMode="auto">
            <a:xfrm>
              <a:off x="4489" y="1497"/>
              <a:ext cx="0" cy="325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2539" name="Oval 28"/>
            <p:cNvSpPr>
              <a:spLocks noChangeArrowheads="1"/>
            </p:cNvSpPr>
            <p:nvPr/>
          </p:nvSpPr>
          <p:spPr bwMode="auto">
            <a:xfrm>
              <a:off x="4332" y="1822"/>
              <a:ext cx="303" cy="24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Y1</a:t>
              </a:r>
            </a:p>
          </p:txBody>
        </p:sp>
        <p:cxnSp>
          <p:nvCxnSpPr>
            <p:cNvPr id="22540" name="AutoShape 29"/>
            <p:cNvCxnSpPr>
              <a:cxnSpLocks noChangeShapeType="1"/>
              <a:stCxn id="22537" idx="6"/>
              <a:endCxn id="22543" idx="6"/>
            </p:cNvCxnSpPr>
            <p:nvPr/>
          </p:nvCxnSpPr>
          <p:spPr bwMode="auto">
            <a:xfrm flipH="1">
              <a:off x="4637" y="1375"/>
              <a:ext cx="7" cy="1979"/>
            </a:xfrm>
            <a:prstGeom prst="curvedConnector3">
              <a:avLst>
                <a:gd name="adj1" fmla="val -2763538"/>
              </a:avLst>
            </a:prstGeom>
            <a:grpFill/>
            <a:ln w="28575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  <p:sp>
          <p:nvSpPr>
            <p:cNvPr id="22541" name="Text Box 30"/>
            <p:cNvSpPr txBox="1">
              <a:spLocks noChangeArrowheads="1"/>
            </p:cNvSpPr>
            <p:nvPr/>
          </p:nvSpPr>
          <p:spPr bwMode="auto">
            <a:xfrm>
              <a:off x="4669" y="2160"/>
              <a:ext cx="893" cy="194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1400" dirty="0"/>
                <a:t>ancestor</a:t>
              </a:r>
            </a:p>
          </p:txBody>
        </p:sp>
        <p:sp>
          <p:nvSpPr>
            <p:cNvPr id="22542" name="Line 31"/>
            <p:cNvSpPr>
              <a:spLocks noChangeShapeType="1"/>
            </p:cNvSpPr>
            <p:nvPr/>
          </p:nvSpPr>
          <p:spPr bwMode="auto">
            <a:xfrm>
              <a:off x="4474" y="2913"/>
              <a:ext cx="0" cy="325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2543" name="Oval 32"/>
            <p:cNvSpPr>
              <a:spLocks noChangeArrowheads="1"/>
            </p:cNvSpPr>
            <p:nvPr/>
          </p:nvSpPr>
          <p:spPr bwMode="auto">
            <a:xfrm>
              <a:off x="4325" y="3232"/>
              <a:ext cx="304" cy="244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Z</a:t>
              </a:r>
            </a:p>
          </p:txBody>
        </p:sp>
        <p:sp>
          <p:nvSpPr>
            <p:cNvPr id="22544" name="Text Box 33"/>
            <p:cNvSpPr txBox="1">
              <a:spLocks noChangeArrowheads="1"/>
            </p:cNvSpPr>
            <p:nvPr/>
          </p:nvSpPr>
          <p:spPr bwMode="auto">
            <a:xfrm>
              <a:off x="4332" y="2631"/>
              <a:ext cx="1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TW" dirty="0"/>
                <a:t>:</a:t>
              </a:r>
            </a:p>
          </p:txBody>
        </p:sp>
        <p:cxnSp>
          <p:nvCxnSpPr>
            <p:cNvPr id="22546" name="AutoShape 35"/>
            <p:cNvCxnSpPr>
              <a:cxnSpLocks noChangeShapeType="1"/>
              <a:stCxn id="22539" idx="2"/>
              <a:endCxn id="22543" idx="2"/>
            </p:cNvCxnSpPr>
            <p:nvPr/>
          </p:nvCxnSpPr>
          <p:spPr bwMode="auto">
            <a:xfrm rot="10800000" flipV="1">
              <a:off x="4317" y="1944"/>
              <a:ext cx="6" cy="1410"/>
            </a:xfrm>
            <a:prstGeom prst="curvedConnector3">
              <a:avLst>
                <a:gd name="adj1" fmla="val 2894398"/>
              </a:avLst>
            </a:prstGeom>
            <a:grpFill/>
            <a:ln w="28575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  <p:sp>
          <p:nvSpPr>
            <p:cNvPr id="22545" name="Text Box 34"/>
            <p:cNvSpPr txBox="1">
              <a:spLocks noChangeArrowheads="1"/>
            </p:cNvSpPr>
            <p:nvPr/>
          </p:nvSpPr>
          <p:spPr bwMode="auto">
            <a:xfrm>
              <a:off x="3429" y="2568"/>
              <a:ext cx="562" cy="194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1400" dirty="0"/>
                <a:t>ancestor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07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DD0EEB-D636-41DD-BD3B-6F02E004858A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TW" sz="12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Recursive rules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 smtClean="0"/>
              <a:t>There </a:t>
            </a:r>
            <a:r>
              <a:rPr lang="en-US" altLang="zh-TW" sz="2400" dirty="0"/>
              <a:t>are two </a:t>
            </a:r>
            <a:r>
              <a:rPr lang="en-US" altLang="zh-TW" sz="2400" dirty="0">
                <a:latin typeface="Arial" panose="020B0604020202020204" pitchFamily="34" charset="0"/>
              </a:rPr>
              <a:t>“</a:t>
            </a:r>
            <a:r>
              <a:rPr lang="en-US" altLang="zh-TW" sz="2400" dirty="0"/>
              <a:t>predecessor relation</a:t>
            </a:r>
            <a:r>
              <a:rPr lang="en-US" altLang="zh-TW" sz="2400" dirty="0">
                <a:latin typeface="Arial" panose="020B0604020202020204" pitchFamily="34" charset="0"/>
              </a:rPr>
              <a:t>”</a:t>
            </a:r>
            <a:r>
              <a:rPr lang="en-US" altLang="zh-TW" sz="2400" dirty="0"/>
              <a:t> clauses.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1900" dirty="0" smtClean="0">
                <a:solidFill>
                  <a:schemeClr val="hlink"/>
                </a:solidFill>
              </a:rPr>
              <a:t>ancestor( </a:t>
            </a:r>
            <a:r>
              <a:rPr lang="en-US" altLang="zh-TW" sz="1900" dirty="0">
                <a:solidFill>
                  <a:schemeClr val="hlink"/>
                </a:solidFill>
              </a:rPr>
              <a:t>X, Z)  :- parent( X, Z). </a:t>
            </a:r>
          </a:p>
          <a:p>
            <a:pPr lvl="1">
              <a:buNone/>
            </a:pPr>
            <a:r>
              <a:rPr lang="en-US" altLang="zh-TW" sz="1900" dirty="0">
                <a:solidFill>
                  <a:schemeClr val="hlink"/>
                </a:solidFill>
              </a:rPr>
              <a:t>ancestor</a:t>
            </a:r>
            <a:r>
              <a:rPr lang="en-US" altLang="zh-TW" sz="1900" dirty="0" smtClean="0">
                <a:solidFill>
                  <a:schemeClr val="hlink"/>
                </a:solidFill>
              </a:rPr>
              <a:t>( </a:t>
            </a:r>
            <a:r>
              <a:rPr lang="en-US" altLang="zh-TW" sz="1900" dirty="0">
                <a:solidFill>
                  <a:schemeClr val="hlink"/>
                </a:solidFill>
              </a:rPr>
              <a:t>X, Z)  :- parent( X, Y), ancestor</a:t>
            </a:r>
            <a:r>
              <a:rPr lang="en-US" altLang="zh-TW" sz="1900" dirty="0" smtClean="0">
                <a:solidFill>
                  <a:schemeClr val="hlink"/>
                </a:solidFill>
              </a:rPr>
              <a:t>( </a:t>
            </a:r>
            <a:r>
              <a:rPr lang="en-US" altLang="zh-TW" sz="1900" dirty="0">
                <a:solidFill>
                  <a:schemeClr val="hlink"/>
                </a:solidFill>
              </a:rPr>
              <a:t>Y, Z).</a:t>
            </a:r>
          </a:p>
          <a:p>
            <a:r>
              <a:rPr lang="en-US" altLang="zh-TW" sz="2400" dirty="0"/>
              <a:t>Such a set of clauses is called a </a:t>
            </a:r>
            <a:r>
              <a:rPr lang="en-US" altLang="zh-TW" sz="2400" b="1" dirty="0">
                <a:solidFill>
                  <a:srgbClr val="FF0000"/>
                </a:solidFill>
              </a:rPr>
              <a:t>procedure</a:t>
            </a:r>
            <a:r>
              <a:rPr lang="en-US" altLang="zh-TW" sz="2400" dirty="0"/>
              <a:t>.</a:t>
            </a:r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1794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Class work: define the “maternal ancestor” relation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zh-TW" dirty="0" smtClean="0"/>
              <a:t>X is a maternal ancestor of Y if X is an ancestor of Y via Y’s mother </a:t>
            </a:r>
          </a:p>
        </p:txBody>
      </p:sp>
      <p:sp>
        <p:nvSpPr>
          <p:cNvPr id="194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E62302-F303-46C3-8F10-603742C26594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zh-TW" sz="1200"/>
          </a:p>
        </p:txBody>
      </p:sp>
      <p:grpSp>
        <p:nvGrpSpPr>
          <p:cNvPr id="2" name="Group 1"/>
          <p:cNvGrpSpPr/>
          <p:nvPr/>
        </p:nvGrpSpPr>
        <p:grpSpPr>
          <a:xfrm>
            <a:off x="4602601" y="2758694"/>
            <a:ext cx="2048226" cy="3241675"/>
            <a:chOff x="4602601" y="2758694"/>
            <a:chExt cx="2048226" cy="3241675"/>
          </a:xfrm>
        </p:grpSpPr>
        <p:sp>
          <p:nvSpPr>
            <p:cNvPr id="17" name="Line 25"/>
            <p:cNvSpPr>
              <a:spLocks noChangeShapeType="1"/>
            </p:cNvSpPr>
            <p:nvPr/>
          </p:nvSpPr>
          <p:spPr bwMode="auto">
            <a:xfrm>
              <a:off x="5561130" y="4102548"/>
              <a:ext cx="0" cy="542021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8" name="Oval 26"/>
            <p:cNvSpPr>
              <a:spLocks noChangeArrowheads="1"/>
            </p:cNvSpPr>
            <p:nvPr/>
          </p:nvSpPr>
          <p:spPr bwMode="auto">
            <a:xfrm>
              <a:off x="5336362" y="4635610"/>
              <a:ext cx="458238" cy="406143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Y2</a:t>
              </a:r>
            </a:p>
          </p:txBody>
        </p: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4604051" y="4180193"/>
              <a:ext cx="806267" cy="36881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dirty="0"/>
                <a:t>parent</a:t>
              </a:r>
            </a:p>
          </p:txBody>
        </p:sp>
        <p:sp>
          <p:nvSpPr>
            <p:cNvPr id="20" name="Text Box 28"/>
            <p:cNvSpPr txBox="1">
              <a:spLocks noChangeArrowheads="1"/>
            </p:cNvSpPr>
            <p:nvPr/>
          </p:nvSpPr>
          <p:spPr bwMode="auto">
            <a:xfrm>
              <a:off x="4602601" y="3232029"/>
              <a:ext cx="806267" cy="36881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/>
                <a:t>parent</a:t>
              </a:r>
            </a:p>
          </p:txBody>
        </p:sp>
        <p:sp>
          <p:nvSpPr>
            <p:cNvPr id="21" name="Oval 29"/>
            <p:cNvSpPr>
              <a:spLocks noChangeArrowheads="1"/>
            </p:cNvSpPr>
            <p:nvPr/>
          </p:nvSpPr>
          <p:spPr bwMode="auto">
            <a:xfrm>
              <a:off x="5326211" y="2758694"/>
              <a:ext cx="458238" cy="406143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X</a:t>
              </a:r>
            </a:p>
          </p:txBody>
        </p:sp>
        <p:sp>
          <p:nvSpPr>
            <p:cNvPr id="22" name="Line 30"/>
            <p:cNvSpPr>
              <a:spLocks noChangeShapeType="1"/>
            </p:cNvSpPr>
            <p:nvPr/>
          </p:nvSpPr>
          <p:spPr bwMode="auto">
            <a:xfrm>
              <a:off x="5562580" y="3164837"/>
              <a:ext cx="0" cy="542021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3" name="Oval 31"/>
            <p:cNvSpPr>
              <a:spLocks noChangeArrowheads="1"/>
            </p:cNvSpPr>
            <p:nvPr/>
          </p:nvSpPr>
          <p:spPr bwMode="auto">
            <a:xfrm>
              <a:off x="5326211" y="3706858"/>
              <a:ext cx="458238" cy="406143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Y1</a:t>
              </a:r>
            </a:p>
          </p:txBody>
        </p:sp>
        <p:sp>
          <p:nvSpPr>
            <p:cNvPr id="26" name="Line 34"/>
            <p:cNvSpPr>
              <a:spLocks noChangeShapeType="1"/>
            </p:cNvSpPr>
            <p:nvPr/>
          </p:nvSpPr>
          <p:spPr bwMode="auto">
            <a:xfrm>
              <a:off x="5588683" y="5061164"/>
              <a:ext cx="0" cy="542021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7" name="Oval 35"/>
            <p:cNvSpPr>
              <a:spLocks noChangeArrowheads="1"/>
            </p:cNvSpPr>
            <p:nvPr/>
          </p:nvSpPr>
          <p:spPr bwMode="auto">
            <a:xfrm>
              <a:off x="5363914" y="5594226"/>
              <a:ext cx="458238" cy="406143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Z</a:t>
              </a:r>
            </a:p>
          </p:txBody>
        </p:sp>
        <p:sp>
          <p:nvSpPr>
            <p:cNvPr id="28" name="Text Box 36"/>
            <p:cNvSpPr txBox="1">
              <a:spLocks noChangeArrowheads="1"/>
            </p:cNvSpPr>
            <p:nvPr/>
          </p:nvSpPr>
          <p:spPr bwMode="auto">
            <a:xfrm>
              <a:off x="4631603" y="5138809"/>
              <a:ext cx="806267" cy="36881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/>
                <a:t>parent</a:t>
              </a: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5822152" y="4691277"/>
              <a:ext cx="828675" cy="369887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dirty="0"/>
                <a:t>female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334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Declarative and procedural meaning of programs</a:t>
            </a:r>
            <a:endParaRPr lang="en-US" altLang="en-US" sz="36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3490" y="1587062"/>
            <a:ext cx="8468710" cy="698938"/>
          </a:xfrm>
        </p:spPr>
        <p:txBody>
          <a:bodyPr/>
          <a:lstStyle/>
          <a:p>
            <a:pPr marL="0" indent="0">
              <a:buNone/>
            </a:pPr>
            <a:r>
              <a:rPr lang="en-GB" altLang="en-US" sz="2400" dirty="0"/>
              <a:t>Clauses can be given a </a:t>
            </a:r>
            <a:r>
              <a:rPr lang="en-GB" altLang="en-US" sz="2400" dirty="0">
                <a:solidFill>
                  <a:srgbClr val="FF0000"/>
                </a:solidFill>
              </a:rPr>
              <a:t>declarative</a:t>
            </a:r>
            <a:r>
              <a:rPr lang="en-GB" altLang="en-US" sz="2400" dirty="0"/>
              <a:t> </a:t>
            </a:r>
            <a:r>
              <a:rPr lang="en-GB" altLang="en-US" sz="2400" dirty="0" smtClean="0"/>
              <a:t>or </a:t>
            </a:r>
            <a:r>
              <a:rPr lang="en-GB" altLang="en-US" sz="2400" dirty="0"/>
              <a:t>a </a:t>
            </a:r>
            <a:r>
              <a:rPr lang="en-GB" altLang="en-US" sz="2400" dirty="0">
                <a:solidFill>
                  <a:srgbClr val="FF0000"/>
                </a:solidFill>
              </a:rPr>
              <a:t>procedural</a:t>
            </a:r>
            <a:r>
              <a:rPr lang="en-GB" altLang="en-US" sz="2400" dirty="0"/>
              <a:t> </a:t>
            </a:r>
            <a:r>
              <a:rPr lang="en-GB" altLang="en-US" sz="2400" dirty="0" smtClean="0"/>
              <a:t>interpretation</a:t>
            </a:r>
            <a:endParaRPr lang="en-US" altLang="en-US" sz="2400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800601" y="2438400"/>
            <a:ext cx="3870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>
                <a:latin typeface="Lucida Sans Unicode" panose="020B0602030504020204" pitchFamily="34" charset="0"/>
              </a:rPr>
              <a:t>H   :-   G</a:t>
            </a:r>
            <a:r>
              <a:rPr lang="en-GB" altLang="en-US" sz="2400" baseline="-25000">
                <a:latin typeface="Lucida Sans Unicode" panose="020B0602030504020204" pitchFamily="34" charset="0"/>
              </a:rPr>
              <a:t>1</a:t>
            </a:r>
            <a:r>
              <a:rPr lang="en-GB" altLang="en-US" sz="2400">
                <a:latin typeface="Lucida Sans Unicode" panose="020B0602030504020204" pitchFamily="34" charset="0"/>
              </a:rPr>
              <a:t>,   G</a:t>
            </a:r>
            <a:r>
              <a:rPr lang="en-GB" altLang="en-US" sz="2400" baseline="-25000">
                <a:latin typeface="Lucida Sans Unicode" panose="020B0602030504020204" pitchFamily="34" charset="0"/>
              </a:rPr>
              <a:t>2</a:t>
            </a:r>
            <a:r>
              <a:rPr lang="en-GB" altLang="en-US" sz="2400">
                <a:latin typeface="Lucida Sans Unicode" panose="020B0602030504020204" pitchFamily="34" charset="0"/>
              </a:rPr>
              <a:t>,   …,   G</a:t>
            </a:r>
            <a:r>
              <a:rPr lang="en-GB" altLang="en-US" sz="2400" baseline="-25000">
                <a:latin typeface="Lucida Sans Unicode" panose="020B0602030504020204" pitchFamily="34" charset="0"/>
              </a:rPr>
              <a:t>n</a:t>
            </a:r>
            <a:r>
              <a:rPr lang="en-GB" altLang="en-US" sz="2400">
                <a:latin typeface="Lucida Sans Unicode" panose="020B0602030504020204" pitchFamily="34" charset="0"/>
              </a:rPr>
              <a:t>.</a:t>
            </a:r>
            <a:endParaRPr lang="en-US" altLang="en-US" sz="2400">
              <a:latin typeface="Lucida Sans Unicode" panose="020B0602030504020204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800600" y="3352800"/>
            <a:ext cx="5562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6763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5863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4963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GB" altLang="en-US">
                <a:latin typeface="Lucida Sans Unicode" panose="020B0602030504020204" pitchFamily="34" charset="0"/>
              </a:rPr>
              <a:t>“That H is provable follows from goals G</a:t>
            </a:r>
            <a:r>
              <a:rPr lang="en-GB" altLang="en-US" baseline="-25000">
                <a:latin typeface="Lucida Sans Unicode" panose="020B0602030504020204" pitchFamily="34" charset="0"/>
              </a:rPr>
              <a:t>1</a:t>
            </a:r>
            <a:r>
              <a:rPr lang="en-GB" altLang="en-US">
                <a:latin typeface="Lucida Sans Unicode" panose="020B0602030504020204" pitchFamily="34" charset="0"/>
              </a:rPr>
              <a:t>, G</a:t>
            </a:r>
            <a:r>
              <a:rPr lang="en-GB" altLang="en-US" baseline="-25000">
                <a:latin typeface="Lucida Sans Unicode" panose="020B0602030504020204" pitchFamily="34" charset="0"/>
              </a:rPr>
              <a:t>2</a:t>
            </a:r>
            <a:r>
              <a:rPr lang="en-GB" altLang="en-US">
                <a:latin typeface="Lucida Sans Unicode" panose="020B0602030504020204" pitchFamily="34" charset="0"/>
              </a:rPr>
              <a:t>, …, G</a:t>
            </a:r>
            <a:r>
              <a:rPr lang="en-GB" altLang="en-US" baseline="-25000">
                <a:latin typeface="Lucida Sans Unicode" panose="020B0602030504020204" pitchFamily="34" charset="0"/>
              </a:rPr>
              <a:t>n</a:t>
            </a:r>
            <a:r>
              <a:rPr lang="en-GB" altLang="en-US">
                <a:latin typeface="Lucida Sans Unicode" panose="020B0602030504020204" pitchFamily="34" charset="0"/>
              </a:rPr>
              <a:t> being provable.”</a:t>
            </a:r>
            <a:endParaRPr lang="en-US" altLang="en-US">
              <a:latin typeface="Lucida Sans Unicode" panose="020B0602030504020204" pitchFamily="34" charset="0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800600" y="5029200"/>
            <a:ext cx="5562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6763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5863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4963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GB" altLang="en-US">
                <a:latin typeface="Lucida Sans Unicode" panose="020B0602030504020204" pitchFamily="34" charset="0"/>
              </a:rPr>
              <a:t>“To execute procedure H, the procedures called by goals G</a:t>
            </a:r>
            <a:r>
              <a:rPr lang="en-GB" altLang="en-US" baseline="-25000">
                <a:latin typeface="Lucida Sans Unicode" panose="020B0602030504020204" pitchFamily="34" charset="0"/>
              </a:rPr>
              <a:t>1</a:t>
            </a:r>
            <a:r>
              <a:rPr lang="en-GB" altLang="en-US">
                <a:latin typeface="Lucida Sans Unicode" panose="020B0602030504020204" pitchFamily="34" charset="0"/>
              </a:rPr>
              <a:t>, G</a:t>
            </a:r>
            <a:r>
              <a:rPr lang="en-GB" altLang="en-US" baseline="-25000">
                <a:latin typeface="Lucida Sans Unicode" panose="020B0602030504020204" pitchFamily="34" charset="0"/>
              </a:rPr>
              <a:t>2</a:t>
            </a:r>
            <a:r>
              <a:rPr lang="en-GB" altLang="en-US">
                <a:latin typeface="Lucida Sans Unicode" panose="020B0602030504020204" pitchFamily="34" charset="0"/>
              </a:rPr>
              <a:t>, …, G</a:t>
            </a:r>
            <a:r>
              <a:rPr lang="en-GB" altLang="en-US" baseline="-25000">
                <a:latin typeface="Lucida Sans Unicode" panose="020B0602030504020204" pitchFamily="34" charset="0"/>
              </a:rPr>
              <a:t>n</a:t>
            </a:r>
            <a:r>
              <a:rPr lang="en-GB" altLang="en-US">
                <a:latin typeface="Lucida Sans Unicode" panose="020B0602030504020204" pitchFamily="34" charset="0"/>
              </a:rPr>
              <a:t> are executed first.”</a:t>
            </a:r>
            <a:endParaRPr lang="en-US" altLang="en-US">
              <a:latin typeface="Lucida Sans Unicode" panose="020B0602030504020204" pitchFamily="34" charset="0"/>
            </a:endParaRP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752601" y="3505200"/>
            <a:ext cx="2746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i="1"/>
              <a:t>Declarative reading:</a:t>
            </a:r>
            <a:endParaRPr lang="en-US" altLang="en-US" sz="2400" i="1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1752601" y="5105400"/>
            <a:ext cx="2697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i="1"/>
              <a:t>Procedural reading:</a:t>
            </a:r>
            <a:endParaRPr lang="en-US" altLang="en-US" sz="2400" i="1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905001" y="2438400"/>
            <a:ext cx="213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i="1"/>
              <a:t>Form of clause:</a:t>
            </a:r>
            <a:endParaRPr lang="en-US" altLang="en-US" sz="2400" i="1"/>
          </a:p>
        </p:txBody>
      </p:sp>
    </p:spTree>
    <p:extLst>
      <p:ext uri="{BB962C8B-B14F-4D97-AF65-F5344CB8AC3E}">
        <p14:creationId xmlns:p14="http://schemas.microsoft.com/office/powerpoint/2010/main" val="139794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3600" dirty="0" smtClean="0"/>
              <a:t>Declarative </a:t>
            </a:r>
            <a:r>
              <a:rPr lang="en-US" altLang="zh-TW" sz="3600" dirty="0"/>
              <a:t>and procedural meaning of programs</a:t>
            </a:r>
          </a:p>
        </p:txBody>
      </p:sp>
      <p:sp>
        <p:nvSpPr>
          <p:cNvPr id="33796" name="Rectangle 2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zh-TW" sz="1600" dirty="0" smtClean="0">
                <a:solidFill>
                  <a:srgbClr val="FF0000"/>
                </a:solidFill>
              </a:rPr>
              <a:t>The </a:t>
            </a:r>
            <a:r>
              <a:rPr lang="en-US" altLang="zh-TW" sz="1600" dirty="0">
                <a:solidFill>
                  <a:srgbClr val="FF0000"/>
                </a:solidFill>
              </a:rPr>
              <a:t>declarative </a:t>
            </a:r>
            <a:r>
              <a:rPr lang="en-US" altLang="zh-TW" sz="1600" dirty="0" smtClean="0">
                <a:solidFill>
                  <a:srgbClr val="FF0000"/>
                </a:solidFill>
              </a:rPr>
              <a:t>meaning</a:t>
            </a:r>
            <a:endParaRPr lang="en-US" altLang="zh-TW" sz="1600" dirty="0">
              <a:solidFill>
                <a:srgbClr val="FF0000"/>
              </a:solidFill>
            </a:endParaRPr>
          </a:p>
          <a:p>
            <a:pPr lvl="2" eaLnBrk="1" hangingPunct="1"/>
            <a:r>
              <a:rPr lang="en-US" altLang="zh-TW" sz="1600" dirty="0"/>
              <a:t>concerned only with the relations defined by the program</a:t>
            </a:r>
          </a:p>
          <a:p>
            <a:pPr lvl="2" eaLnBrk="1" hangingPunct="1"/>
            <a:r>
              <a:rPr lang="en-US" altLang="zh-TW" sz="1600" dirty="0"/>
              <a:t>determines </a:t>
            </a:r>
            <a:r>
              <a:rPr lang="en-US" altLang="zh-TW" sz="1600" dirty="0">
                <a:solidFill>
                  <a:srgbClr val="00B0F0"/>
                </a:solidFill>
              </a:rPr>
              <a:t>what </a:t>
            </a:r>
            <a:r>
              <a:rPr lang="en-US" altLang="zh-TW" sz="1600" dirty="0"/>
              <a:t>will be the output of the program</a:t>
            </a:r>
          </a:p>
          <a:p>
            <a:pPr lvl="2" eaLnBrk="1" hangingPunct="1"/>
            <a:r>
              <a:rPr lang="en-US" altLang="zh-TW" sz="1600" dirty="0"/>
              <a:t>The programmer should concentrate mainly on the declarative meaning and avoid being distracted by the executional details.</a:t>
            </a:r>
          </a:p>
          <a:p>
            <a:pPr lvl="1" eaLnBrk="1" hangingPunct="1"/>
            <a:r>
              <a:rPr lang="en-US" altLang="zh-TW" sz="1600" dirty="0">
                <a:solidFill>
                  <a:srgbClr val="FF0000"/>
                </a:solidFill>
              </a:rPr>
              <a:t>The procedural </a:t>
            </a:r>
            <a:r>
              <a:rPr lang="en-US" altLang="zh-TW" sz="1600" dirty="0" smtClean="0">
                <a:solidFill>
                  <a:srgbClr val="FF0000"/>
                </a:solidFill>
              </a:rPr>
              <a:t>meaning</a:t>
            </a:r>
            <a:endParaRPr lang="en-US" altLang="zh-TW" sz="1600" dirty="0">
              <a:solidFill>
                <a:srgbClr val="FF0000"/>
              </a:solidFill>
            </a:endParaRPr>
          </a:p>
          <a:p>
            <a:pPr lvl="2" eaLnBrk="1" hangingPunct="1"/>
            <a:r>
              <a:rPr lang="en-US" altLang="zh-TW" sz="1600" dirty="0"/>
              <a:t>determines </a:t>
            </a:r>
            <a:r>
              <a:rPr lang="en-US" altLang="zh-TW" sz="1600" dirty="0">
                <a:solidFill>
                  <a:srgbClr val="00B0F0"/>
                </a:solidFill>
              </a:rPr>
              <a:t>how</a:t>
            </a:r>
            <a:r>
              <a:rPr lang="en-US" altLang="zh-TW" sz="1600" dirty="0"/>
              <a:t> this output is obtained</a:t>
            </a:r>
          </a:p>
          <a:p>
            <a:pPr lvl="2" eaLnBrk="1" hangingPunct="1"/>
            <a:r>
              <a:rPr lang="en-US" altLang="zh-TW" sz="1600" dirty="0"/>
              <a:t>determines how the relations are actually evaluated by the Prolog system</a:t>
            </a:r>
          </a:p>
          <a:p>
            <a:pPr lvl="2" eaLnBrk="1" hangingPunct="1"/>
            <a:r>
              <a:rPr lang="en-US" altLang="zh-TW" sz="1600" dirty="0"/>
              <a:t>The procedural aspects cannot be completely ignored by the programmer for practical reasons of executional efficiency.</a:t>
            </a:r>
          </a:p>
        </p:txBody>
      </p:sp>
      <p:sp>
        <p:nvSpPr>
          <p:cNvPr id="3379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AEDD1D-95CA-48B9-AA5D-382A63111AC4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zh-TW" sz="1200"/>
          </a:p>
        </p:txBody>
      </p:sp>
    </p:spTree>
    <p:extLst>
      <p:ext uri="{BB962C8B-B14F-4D97-AF65-F5344CB8AC3E}">
        <p14:creationId xmlns:p14="http://schemas.microsoft.com/office/powerpoint/2010/main" val="336738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Prolog answers </a:t>
            </a:r>
            <a:r>
              <a:rPr lang="en-US" altLang="zh-TW" dirty="0" smtClean="0"/>
              <a:t>questions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∨~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Disjunctive </a:t>
                </a:r>
                <a:r>
                  <a:rPr lang="en-US" dirty="0"/>
                  <a:t>c</a:t>
                </a:r>
                <a:r>
                  <a:rPr lang="en-US" dirty="0" smtClean="0"/>
                  <a:t>lause with multiple positive literals</a:t>
                </a:r>
              </a:p>
              <a:p>
                <a:pPr lvl="1"/>
                <a:r>
                  <a:rPr lang="en-US" i="1" dirty="0" smtClean="0"/>
                  <a:t>Not</a:t>
                </a:r>
                <a:r>
                  <a:rPr lang="en-US" dirty="0" smtClean="0"/>
                  <a:t> allowed in </a:t>
                </a:r>
                <a:r>
                  <a:rPr lang="en-US" dirty="0" smtClean="0"/>
                  <a:t>Prolog (why?)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∨~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∨~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At most ONE positive literal (B)</a:t>
                </a:r>
              </a:p>
              <a:p>
                <a:pPr lvl="1"/>
                <a:r>
                  <a:rPr lang="en-US" dirty="0" smtClean="0"/>
                  <a:t>Horn clause</a:t>
                </a:r>
              </a:p>
              <a:p>
                <a:pPr lvl="1"/>
                <a:r>
                  <a:rPr lang="en-US" dirty="0" smtClean="0"/>
                  <a:t>Allowed in Prolog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>
                    <a:latin typeface="Consolas" panose="020B0609020204030204" pitchFamily="49" charset="0"/>
                  </a:rPr>
                  <a:t>B :- A,C,D.</a:t>
                </a:r>
              </a:p>
              <a:p>
                <a:pPr lvl="1"/>
                <a:r>
                  <a:rPr lang="en-US" dirty="0"/>
                  <a:t>No negation in Prolog</a:t>
                </a:r>
                <a:r>
                  <a:rPr lang="en-US" dirty="0" smtClean="0"/>
                  <a:t>!</a:t>
                </a:r>
              </a:p>
              <a:p>
                <a:pPr lvl="1"/>
                <a:r>
                  <a:rPr lang="en-US" dirty="0" smtClean="0"/>
                  <a:t>When KB contains only Horn clauses, resolution is not required</a:t>
                </a: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9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25B723-A7F5-49C8-B2F7-EBF9FB2D5683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zh-TW" sz="12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How Prolog answers questions: Backtracking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4013" y="1827213"/>
            <a:ext cx="7313612" cy="4697412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 dirty="0" smtClean="0"/>
              <a:t>ancestor( </a:t>
            </a:r>
            <a:r>
              <a:rPr lang="en-US" altLang="zh-TW" sz="1600" b="1" dirty="0"/>
              <a:t>X, Z)  :- parent( X, Z).            % </a:t>
            </a:r>
            <a:r>
              <a:rPr lang="en-US" altLang="zh-TW" sz="1600" b="1" dirty="0">
                <a:solidFill>
                  <a:srgbClr val="FF0000"/>
                </a:solidFill>
              </a:rPr>
              <a:t>Rule R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1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zh-TW" sz="1600" b="1" dirty="0"/>
              <a:t>ancestor</a:t>
            </a:r>
            <a:r>
              <a:rPr lang="en-US" altLang="zh-TW" sz="1600" b="1" dirty="0" smtClean="0"/>
              <a:t>( </a:t>
            </a:r>
            <a:r>
              <a:rPr lang="en-US" altLang="zh-TW" sz="1600" b="1" dirty="0"/>
              <a:t>X, Z)  :- parent( X, Y),            % </a:t>
            </a:r>
            <a:r>
              <a:rPr lang="en-US" altLang="zh-TW" sz="1600" b="1" dirty="0">
                <a:solidFill>
                  <a:srgbClr val="FF0000"/>
                </a:solidFill>
              </a:rPr>
              <a:t>Rule R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2 </a:t>
            </a:r>
            <a:r>
              <a:rPr lang="en-US" altLang="zh-TW" sz="1600" b="1" dirty="0" smtClean="0"/>
              <a:t>  </a:t>
            </a:r>
            <a:endParaRPr lang="en-US" altLang="zh-TW" sz="16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 dirty="0"/>
              <a:t> </a:t>
            </a:r>
            <a:r>
              <a:rPr lang="en-US" altLang="zh-TW" sz="1600" b="1" dirty="0" smtClean="0"/>
              <a:t>                                   ancestor( </a:t>
            </a:r>
            <a:r>
              <a:rPr lang="en-US" altLang="zh-TW" sz="1600" b="1" dirty="0"/>
              <a:t>Y, Z).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>
              <a:lnSpc>
                <a:spcPct val="80000"/>
              </a:lnSpc>
            </a:pPr>
            <a:r>
              <a:rPr lang="en-US" altLang="zh-TW" sz="1600" dirty="0"/>
              <a:t>?- </a:t>
            </a:r>
            <a:r>
              <a:rPr lang="en-US" altLang="zh-TW" sz="1600" b="1" dirty="0" smtClean="0"/>
              <a:t>ancestor( </a:t>
            </a:r>
            <a:r>
              <a:rPr lang="en-US" altLang="zh-TW" sz="1600" b="1" dirty="0"/>
              <a:t>tom, pat).</a:t>
            </a:r>
          </a:p>
          <a:p>
            <a:pPr lvl="1" eaLnBrk="1" hangingPunct="1"/>
            <a:r>
              <a:rPr lang="en-US" altLang="zh-TW" sz="1600" dirty="0" smtClean="0">
                <a:solidFill>
                  <a:srgbClr val="FF0000"/>
                </a:solidFill>
              </a:rPr>
              <a:t>Finding </a:t>
            </a:r>
            <a:r>
              <a:rPr lang="en-US" altLang="zh-TW" sz="1600" dirty="0">
                <a:solidFill>
                  <a:srgbClr val="FF0000"/>
                </a:solidFill>
              </a:rPr>
              <a:t>a proof </a:t>
            </a:r>
            <a:r>
              <a:rPr lang="en-US" altLang="zh-TW" sz="1600" dirty="0" smtClean="0">
                <a:solidFill>
                  <a:srgbClr val="FF0000"/>
                </a:solidFill>
              </a:rPr>
              <a:t>sequence:</a:t>
            </a:r>
            <a:endParaRPr lang="en-US" altLang="zh-TW" sz="1600" dirty="0">
              <a:solidFill>
                <a:srgbClr val="FF0000"/>
              </a:solidFill>
            </a:endParaRPr>
          </a:p>
          <a:p>
            <a:pPr lvl="2" eaLnBrk="1" hangingPunct="1"/>
            <a:r>
              <a:rPr lang="en-US" altLang="zh-TW" sz="1600" dirty="0" smtClean="0"/>
              <a:t>First try that </a:t>
            </a:r>
            <a:r>
              <a:rPr lang="en-US" altLang="zh-TW" sz="1600" dirty="0"/>
              <a:t>clause which appears first in the program. </a:t>
            </a:r>
            <a:r>
              <a:rPr lang="en-US" altLang="zh-TW" sz="1600" dirty="0" smtClean="0"/>
              <a:t>(</a:t>
            </a:r>
            <a:r>
              <a:rPr lang="en-US" altLang="zh-TW" sz="1600" dirty="0">
                <a:solidFill>
                  <a:srgbClr val="FF0000"/>
                </a:solidFill>
                <a:sym typeface="Wingdings" panose="05000000000000000000" pitchFamily="2" charset="2"/>
              </a:rPr>
              <a:t>R</a:t>
            </a:r>
            <a:r>
              <a:rPr lang="en-US" altLang="zh-TW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ule R1</a:t>
            </a:r>
            <a:r>
              <a:rPr lang="en-US" altLang="zh-TW" sz="1600" dirty="0">
                <a:sym typeface="Wingdings" panose="05000000000000000000" pitchFamily="2" charset="2"/>
              </a:rPr>
              <a:t>)</a:t>
            </a:r>
          </a:p>
          <a:p>
            <a:pPr lvl="2" eaLnBrk="1" hangingPunct="1"/>
            <a:r>
              <a:rPr lang="en-US" altLang="zh-TW" sz="1600" dirty="0">
                <a:sym typeface="Wingdings" panose="05000000000000000000" pitchFamily="2" charset="2"/>
              </a:rPr>
              <a:t>Now, X= tom, Z = pat.</a:t>
            </a:r>
          </a:p>
          <a:p>
            <a:pPr lvl="2"/>
            <a:r>
              <a:rPr lang="en-US" altLang="zh-TW" sz="1600" dirty="0"/>
              <a:t>The goal </a:t>
            </a:r>
            <a:r>
              <a:rPr lang="en-US" altLang="zh-TW" sz="1600" dirty="0" smtClean="0">
                <a:solidFill>
                  <a:schemeClr val="hlink"/>
                </a:solidFill>
              </a:rPr>
              <a:t>ancestor( </a:t>
            </a:r>
            <a:r>
              <a:rPr lang="en-US" altLang="zh-TW" sz="1600" dirty="0">
                <a:solidFill>
                  <a:schemeClr val="hlink"/>
                </a:solidFill>
              </a:rPr>
              <a:t>tom, pat)</a:t>
            </a:r>
            <a:r>
              <a:rPr lang="en-US" altLang="zh-TW" sz="1600" dirty="0"/>
              <a:t> is then </a:t>
            </a:r>
            <a:r>
              <a:rPr lang="en-US" altLang="zh-TW" sz="1600" dirty="0" smtClean="0"/>
              <a:t>replaced </a:t>
            </a:r>
            <a:r>
              <a:rPr lang="en-US" altLang="zh-TW" sz="1600" dirty="0"/>
              <a:t>by </a:t>
            </a:r>
            <a:r>
              <a:rPr lang="en-US" altLang="zh-TW" sz="1600" dirty="0">
                <a:solidFill>
                  <a:schemeClr val="hlink"/>
                </a:solidFill>
              </a:rPr>
              <a:t>parent( tom, pat).</a:t>
            </a:r>
            <a:r>
              <a:rPr lang="en-US" altLang="zh-TW" sz="1600" dirty="0"/>
              <a:t> </a:t>
            </a:r>
          </a:p>
          <a:p>
            <a:pPr lvl="2" eaLnBrk="1" hangingPunct="1"/>
            <a:r>
              <a:rPr lang="en-US" altLang="zh-TW" sz="1600" dirty="0"/>
              <a:t>There is </a:t>
            </a:r>
            <a:r>
              <a:rPr lang="en-US" altLang="zh-TW" sz="1600" dirty="0">
                <a:solidFill>
                  <a:srgbClr val="FF0000"/>
                </a:solidFill>
              </a:rPr>
              <a:t>no</a:t>
            </a:r>
            <a:r>
              <a:rPr lang="en-US" altLang="zh-TW" sz="1600" dirty="0"/>
              <a:t> clause in the program whose head matches the goal </a:t>
            </a:r>
            <a:r>
              <a:rPr lang="en-US" altLang="zh-TW" sz="1600" dirty="0">
                <a:solidFill>
                  <a:schemeClr val="hlink"/>
                </a:solidFill>
              </a:rPr>
              <a:t>parent( tom, pat).</a:t>
            </a:r>
            <a:r>
              <a:rPr lang="en-US" altLang="zh-TW" sz="1600" dirty="0"/>
              <a:t> </a:t>
            </a:r>
          </a:p>
          <a:p>
            <a:pPr lvl="2" eaLnBrk="1" hangingPunct="1"/>
            <a:r>
              <a:rPr lang="en-US" altLang="zh-TW" sz="1600" dirty="0"/>
              <a:t>Prolog </a:t>
            </a:r>
            <a:r>
              <a:rPr lang="en-US" altLang="zh-TW" sz="1600" dirty="0">
                <a:solidFill>
                  <a:schemeClr val="hlink"/>
                </a:solidFill>
              </a:rPr>
              <a:t>backtracks</a:t>
            </a:r>
            <a:r>
              <a:rPr lang="en-US" altLang="zh-TW" sz="1600" dirty="0"/>
              <a:t> to the original goal in order to try an alternative way </a:t>
            </a:r>
            <a:r>
              <a:rPr lang="en-US" altLang="zh-TW" sz="1600" dirty="0" smtClean="0"/>
              <a:t>(</a:t>
            </a:r>
            <a:r>
              <a:rPr lang="en-US" altLang="zh-TW" sz="1600" dirty="0">
                <a:solidFill>
                  <a:srgbClr val="FF0000"/>
                </a:solidFill>
              </a:rPr>
              <a:t>R</a:t>
            </a:r>
            <a:r>
              <a:rPr lang="en-US" altLang="zh-TW" sz="1600" dirty="0" smtClean="0">
                <a:solidFill>
                  <a:srgbClr val="FF0000"/>
                </a:solidFill>
              </a:rPr>
              <a:t>ule </a:t>
            </a:r>
            <a:r>
              <a:rPr lang="en-US" altLang="zh-TW" sz="1600" dirty="0">
                <a:solidFill>
                  <a:srgbClr val="FF0000"/>
                </a:solidFill>
              </a:rPr>
              <a:t>R</a:t>
            </a:r>
            <a:r>
              <a:rPr lang="en-US" altLang="zh-TW" sz="1600" dirty="0" smtClean="0">
                <a:solidFill>
                  <a:srgbClr val="FF0000"/>
                </a:solidFill>
              </a:rPr>
              <a:t>2</a:t>
            </a:r>
            <a:r>
              <a:rPr lang="en-US" altLang="zh-TW" sz="1600" dirty="0"/>
              <a:t>).</a:t>
            </a:r>
          </a:p>
        </p:txBody>
      </p:sp>
      <p:grpSp>
        <p:nvGrpSpPr>
          <p:cNvPr id="29701" name="Group 4"/>
          <p:cNvGrpSpPr>
            <a:grpSpLocks/>
          </p:cNvGrpSpPr>
          <p:nvPr/>
        </p:nvGrpSpPr>
        <p:grpSpPr bwMode="auto">
          <a:xfrm>
            <a:off x="1703389" y="4149726"/>
            <a:ext cx="1944687" cy="2301875"/>
            <a:chOff x="1565" y="1661"/>
            <a:chExt cx="1768" cy="2178"/>
          </a:xfrm>
        </p:grpSpPr>
        <p:sp>
          <p:nvSpPr>
            <p:cNvPr id="29703" name="Oval 5"/>
            <p:cNvSpPr>
              <a:spLocks noChangeArrowheads="1"/>
            </p:cNvSpPr>
            <p:nvPr/>
          </p:nvSpPr>
          <p:spPr bwMode="auto">
            <a:xfrm>
              <a:off x="1565" y="1706"/>
              <a:ext cx="362" cy="31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pam</a:t>
              </a:r>
            </a:p>
          </p:txBody>
        </p:sp>
        <p:sp>
          <p:nvSpPr>
            <p:cNvPr id="29704" name="Oval 6"/>
            <p:cNvSpPr>
              <a:spLocks noChangeArrowheads="1"/>
            </p:cNvSpPr>
            <p:nvPr/>
          </p:nvSpPr>
          <p:spPr bwMode="auto">
            <a:xfrm>
              <a:off x="2971" y="2296"/>
              <a:ext cx="362" cy="31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liz</a:t>
              </a:r>
            </a:p>
          </p:txBody>
        </p:sp>
        <p:sp>
          <p:nvSpPr>
            <p:cNvPr id="29705" name="Oval 7"/>
            <p:cNvSpPr>
              <a:spLocks noChangeArrowheads="1"/>
            </p:cNvSpPr>
            <p:nvPr/>
          </p:nvSpPr>
          <p:spPr bwMode="auto">
            <a:xfrm>
              <a:off x="1973" y="2296"/>
              <a:ext cx="362" cy="31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bob</a:t>
              </a:r>
            </a:p>
          </p:txBody>
        </p:sp>
        <p:sp>
          <p:nvSpPr>
            <p:cNvPr id="29706" name="Oval 8"/>
            <p:cNvSpPr>
              <a:spLocks noChangeArrowheads="1"/>
            </p:cNvSpPr>
            <p:nvPr/>
          </p:nvSpPr>
          <p:spPr bwMode="auto">
            <a:xfrm>
              <a:off x="1973" y="3521"/>
              <a:ext cx="362" cy="31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jim</a:t>
              </a:r>
            </a:p>
          </p:txBody>
        </p:sp>
        <p:sp>
          <p:nvSpPr>
            <p:cNvPr id="29707" name="Oval 9"/>
            <p:cNvSpPr>
              <a:spLocks noChangeArrowheads="1"/>
            </p:cNvSpPr>
            <p:nvPr/>
          </p:nvSpPr>
          <p:spPr bwMode="auto">
            <a:xfrm>
              <a:off x="2426" y="2886"/>
              <a:ext cx="362" cy="318"/>
            </a:xfrm>
            <a:prstGeom prst="ellipse">
              <a:avLst/>
            </a:prstGeom>
            <a:solidFill>
              <a:srgbClr val="E3DE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pat</a:t>
              </a:r>
            </a:p>
          </p:txBody>
        </p:sp>
        <p:sp>
          <p:nvSpPr>
            <p:cNvPr id="29708" name="Oval 10"/>
            <p:cNvSpPr>
              <a:spLocks noChangeArrowheads="1"/>
            </p:cNvSpPr>
            <p:nvPr/>
          </p:nvSpPr>
          <p:spPr bwMode="auto">
            <a:xfrm>
              <a:off x="1565" y="2886"/>
              <a:ext cx="362" cy="31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ann</a:t>
              </a:r>
            </a:p>
          </p:txBody>
        </p:sp>
        <p:sp>
          <p:nvSpPr>
            <p:cNvPr id="29709" name="Oval 11"/>
            <p:cNvSpPr>
              <a:spLocks noChangeArrowheads="1"/>
            </p:cNvSpPr>
            <p:nvPr/>
          </p:nvSpPr>
          <p:spPr bwMode="auto">
            <a:xfrm>
              <a:off x="2472" y="1661"/>
              <a:ext cx="362" cy="31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tom</a:t>
              </a:r>
            </a:p>
          </p:txBody>
        </p:sp>
        <p:sp>
          <p:nvSpPr>
            <p:cNvPr id="29710" name="Line 12"/>
            <p:cNvSpPr>
              <a:spLocks noChangeShapeType="1"/>
            </p:cNvSpPr>
            <p:nvPr/>
          </p:nvSpPr>
          <p:spPr bwMode="auto">
            <a:xfrm>
              <a:off x="1837" y="2024"/>
              <a:ext cx="181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Line 13"/>
            <p:cNvSpPr>
              <a:spLocks noChangeShapeType="1"/>
            </p:cNvSpPr>
            <p:nvPr/>
          </p:nvSpPr>
          <p:spPr bwMode="auto">
            <a:xfrm flipH="1">
              <a:off x="2290" y="1979"/>
              <a:ext cx="318" cy="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Line 14"/>
            <p:cNvSpPr>
              <a:spLocks noChangeShapeType="1"/>
            </p:cNvSpPr>
            <p:nvPr/>
          </p:nvSpPr>
          <p:spPr bwMode="auto">
            <a:xfrm>
              <a:off x="2744" y="1979"/>
              <a:ext cx="272" cy="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Line 15"/>
            <p:cNvSpPr>
              <a:spLocks noChangeShapeType="1"/>
            </p:cNvSpPr>
            <p:nvPr/>
          </p:nvSpPr>
          <p:spPr bwMode="auto">
            <a:xfrm flipH="1">
              <a:off x="1837" y="2614"/>
              <a:ext cx="227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Line 16"/>
            <p:cNvSpPr>
              <a:spLocks noChangeShapeType="1"/>
            </p:cNvSpPr>
            <p:nvPr/>
          </p:nvSpPr>
          <p:spPr bwMode="auto">
            <a:xfrm>
              <a:off x="2290" y="2568"/>
              <a:ext cx="227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5" name="Line 17"/>
            <p:cNvSpPr>
              <a:spLocks noChangeShapeType="1"/>
            </p:cNvSpPr>
            <p:nvPr/>
          </p:nvSpPr>
          <p:spPr bwMode="auto">
            <a:xfrm flipH="1">
              <a:off x="2245" y="3203"/>
              <a:ext cx="272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8335963" y="2565401"/>
            <a:ext cx="1871662" cy="11271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269875" indent="-269875">
              <a:lnSpc>
                <a:spcPct val="80000"/>
              </a:lnSpc>
              <a:defRPr/>
            </a:pPr>
            <a:r>
              <a:rPr lang="en-US" altLang="zh-TW" sz="1400" dirty="0"/>
              <a:t>parent( </a:t>
            </a:r>
            <a:r>
              <a:rPr lang="en-US" altLang="zh-TW" sz="1400" dirty="0" err="1"/>
              <a:t>pam</a:t>
            </a:r>
            <a:r>
              <a:rPr lang="en-US" altLang="zh-TW" sz="1400" dirty="0"/>
              <a:t>, bob). </a:t>
            </a:r>
          </a:p>
          <a:p>
            <a:pPr marL="269875" indent="-269875">
              <a:lnSpc>
                <a:spcPct val="80000"/>
              </a:lnSpc>
              <a:defRPr/>
            </a:pPr>
            <a:r>
              <a:rPr lang="en-US" altLang="zh-TW" sz="1400" dirty="0"/>
              <a:t>parent( tom, bob).</a:t>
            </a:r>
          </a:p>
          <a:p>
            <a:pPr marL="269875" indent="-269875">
              <a:lnSpc>
                <a:spcPct val="80000"/>
              </a:lnSpc>
              <a:defRPr/>
            </a:pPr>
            <a:r>
              <a:rPr lang="en-US" altLang="zh-TW" sz="1400" dirty="0"/>
              <a:t>parent( tom, </a:t>
            </a:r>
            <a:r>
              <a:rPr lang="en-US" altLang="zh-TW" sz="1400" dirty="0" err="1"/>
              <a:t>liz</a:t>
            </a:r>
            <a:r>
              <a:rPr lang="en-US" altLang="zh-TW" sz="1400" dirty="0"/>
              <a:t>).</a:t>
            </a:r>
          </a:p>
          <a:p>
            <a:pPr marL="269875" indent="-269875">
              <a:lnSpc>
                <a:spcPct val="80000"/>
              </a:lnSpc>
              <a:defRPr/>
            </a:pPr>
            <a:r>
              <a:rPr lang="en-US" altLang="zh-TW" sz="1400" dirty="0"/>
              <a:t>parent( bob, </a:t>
            </a:r>
            <a:r>
              <a:rPr lang="en-US" altLang="zh-TW" sz="1400" dirty="0" err="1"/>
              <a:t>ann</a:t>
            </a:r>
            <a:r>
              <a:rPr lang="en-US" altLang="zh-TW" sz="1400" dirty="0"/>
              <a:t>).</a:t>
            </a:r>
          </a:p>
          <a:p>
            <a:pPr marL="269875" indent="-269875">
              <a:lnSpc>
                <a:spcPct val="80000"/>
              </a:lnSpc>
              <a:defRPr/>
            </a:pPr>
            <a:r>
              <a:rPr lang="en-US" altLang="zh-TW" sz="1400" dirty="0"/>
              <a:t>parent( bob, pat).</a:t>
            </a:r>
          </a:p>
          <a:p>
            <a:pPr marL="269875" indent="-269875">
              <a:lnSpc>
                <a:spcPct val="80000"/>
              </a:lnSpc>
              <a:defRPr/>
            </a:pPr>
            <a:r>
              <a:rPr lang="en-US" altLang="zh-TW" sz="1400" dirty="0"/>
              <a:t>parent( pat, </a:t>
            </a:r>
            <a:r>
              <a:rPr lang="en-US" altLang="zh-TW" sz="1400" dirty="0" err="1"/>
              <a:t>jim</a:t>
            </a:r>
            <a:r>
              <a:rPr lang="en-US" altLang="zh-TW" sz="1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835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0E3CAA-5AAD-4FBF-8A90-40F10E7B8047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zh-TW" sz="12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How Prolog answers questions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4013" y="1827213"/>
            <a:ext cx="7523162" cy="4697412"/>
          </a:xfrm>
        </p:spPr>
        <p:txBody>
          <a:bodyPr/>
          <a:lstStyle/>
          <a:p>
            <a:pPr lvl="1">
              <a:buNone/>
            </a:pPr>
            <a:r>
              <a:rPr lang="en-US" altLang="zh-TW" sz="1600" b="1" dirty="0"/>
              <a:t>ancestor( X, Z)  :- parent( X, Z).              % Rule</a:t>
            </a:r>
            <a:r>
              <a:rPr lang="en-US" altLang="zh-TW" sz="1600" b="1" dirty="0">
                <a:solidFill>
                  <a:srgbClr val="FF0000"/>
                </a:solidFill>
              </a:rPr>
              <a:t> R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1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TW" sz="1600" b="1" dirty="0"/>
              <a:t>ancestor( X, Z)  :- parent( X, Y),              % Rule</a:t>
            </a:r>
            <a:r>
              <a:rPr lang="en-US" altLang="zh-TW" sz="1600" b="1" dirty="0">
                <a:solidFill>
                  <a:srgbClr val="FF0000"/>
                </a:solidFill>
              </a:rPr>
              <a:t> R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2 </a:t>
            </a:r>
            <a:r>
              <a:rPr lang="en-US" altLang="zh-TW" sz="1600" b="1" dirty="0" smtClean="0"/>
              <a:t>  </a:t>
            </a:r>
            <a:endParaRPr lang="en-US" altLang="zh-TW" sz="1600" b="1" dirty="0"/>
          </a:p>
          <a:p>
            <a:pPr lvl="1">
              <a:buNone/>
            </a:pPr>
            <a:r>
              <a:rPr lang="en-US" altLang="zh-TW" sz="1600" b="1" dirty="0"/>
              <a:t>                                    ancestor ( Y, Z).</a:t>
            </a:r>
          </a:p>
          <a:p>
            <a:pPr eaLnBrk="1" hangingPunct="1">
              <a:lnSpc>
                <a:spcPct val="90000"/>
              </a:lnSpc>
            </a:pPr>
            <a:endParaRPr lang="en-US" altLang="zh-TW" sz="2000" dirty="0"/>
          </a:p>
          <a:p>
            <a:r>
              <a:rPr lang="en-US" altLang="zh-TW" sz="1600" dirty="0"/>
              <a:t>?- </a:t>
            </a:r>
            <a:r>
              <a:rPr lang="en-US" altLang="zh-TW" sz="1600" b="1" dirty="0" smtClean="0"/>
              <a:t>ancestor( </a:t>
            </a:r>
            <a:r>
              <a:rPr lang="en-US" altLang="zh-TW" sz="1600" b="1" dirty="0"/>
              <a:t>tom, pat).</a:t>
            </a:r>
          </a:p>
          <a:p>
            <a:pPr lvl="2" eaLnBrk="1" hangingPunct="1"/>
            <a:r>
              <a:rPr lang="en-US" altLang="zh-TW" sz="1600" dirty="0"/>
              <a:t>Apply </a:t>
            </a:r>
            <a:r>
              <a:rPr lang="en-US" altLang="zh-TW" sz="1600" dirty="0" smtClean="0"/>
              <a:t>Rule </a:t>
            </a:r>
            <a:r>
              <a:rPr lang="en-US" altLang="zh-TW" sz="1600" dirty="0">
                <a:solidFill>
                  <a:srgbClr val="FF0000"/>
                </a:solidFill>
              </a:rPr>
              <a:t>R</a:t>
            </a:r>
            <a:r>
              <a:rPr lang="en-US" altLang="zh-TW" sz="1600" dirty="0" smtClean="0">
                <a:solidFill>
                  <a:srgbClr val="FF0000"/>
                </a:solidFill>
              </a:rPr>
              <a:t>2</a:t>
            </a:r>
            <a:r>
              <a:rPr lang="en-US" altLang="zh-TW" sz="1600" dirty="0"/>
              <a:t>, X = tom, Z = pat, </a:t>
            </a:r>
            <a:br>
              <a:rPr lang="en-US" altLang="zh-TW" sz="1600" dirty="0"/>
            </a:br>
            <a:r>
              <a:rPr lang="en-US" altLang="zh-TW" sz="1600" dirty="0"/>
              <a:t>but Y is not instantiated yet.</a:t>
            </a:r>
          </a:p>
          <a:p>
            <a:pPr lvl="2"/>
            <a:r>
              <a:rPr lang="en-US" altLang="zh-TW" sz="1600" dirty="0"/>
              <a:t>The top goal </a:t>
            </a:r>
            <a:r>
              <a:rPr lang="en-US" altLang="zh-TW" sz="1600" dirty="0" smtClean="0"/>
              <a:t>ancestor( </a:t>
            </a:r>
            <a:r>
              <a:rPr lang="en-US" altLang="zh-TW" sz="1600" dirty="0"/>
              <a:t>tom, pat) is </a:t>
            </a:r>
            <a:r>
              <a:rPr lang="en-US" altLang="zh-TW" sz="1600" dirty="0" smtClean="0"/>
              <a:t>replaced </a:t>
            </a:r>
            <a:r>
              <a:rPr lang="en-US" altLang="zh-TW" sz="1600" dirty="0"/>
              <a:t>by two goals:</a:t>
            </a:r>
          </a:p>
          <a:p>
            <a:pPr lvl="3" eaLnBrk="1" hangingPunct="1"/>
            <a:r>
              <a:rPr lang="en-US" altLang="zh-TW" sz="1600" dirty="0">
                <a:solidFill>
                  <a:srgbClr val="0070C0"/>
                </a:solidFill>
              </a:rPr>
              <a:t>parent( tom, Y)</a:t>
            </a:r>
          </a:p>
          <a:p>
            <a:pPr lvl="3"/>
            <a:r>
              <a:rPr lang="en-US" altLang="zh-TW" sz="1600" dirty="0">
                <a:solidFill>
                  <a:srgbClr val="0070C0"/>
                </a:solidFill>
              </a:rPr>
              <a:t>ancestor( Y, pat)</a:t>
            </a:r>
          </a:p>
          <a:p>
            <a:pPr lvl="2" eaLnBrk="1" hangingPunct="1"/>
            <a:r>
              <a:rPr lang="en-US" altLang="zh-TW" sz="1600" dirty="0"/>
              <a:t>The first goal matches one of the facts. (Y = bob)</a:t>
            </a:r>
          </a:p>
          <a:p>
            <a:pPr lvl="2" eaLnBrk="1" hangingPunct="1"/>
            <a:r>
              <a:rPr lang="en-US" altLang="zh-TW" sz="1600" dirty="0"/>
              <a:t>The remaining goal has become </a:t>
            </a:r>
          </a:p>
          <a:p>
            <a:pPr lvl="2">
              <a:buNone/>
            </a:pPr>
            <a:r>
              <a:rPr lang="en-US" altLang="zh-TW" sz="1600" dirty="0"/>
              <a:t>         </a:t>
            </a:r>
            <a:r>
              <a:rPr lang="en-US" altLang="zh-TW" sz="1600" dirty="0" smtClean="0"/>
              <a:t>ancestor( </a:t>
            </a:r>
            <a:r>
              <a:rPr lang="en-US" altLang="zh-TW" sz="1600" dirty="0"/>
              <a:t>bob, pat)</a:t>
            </a:r>
          </a:p>
          <a:p>
            <a:pPr lvl="2" eaLnBrk="1" hangingPunct="1"/>
            <a:r>
              <a:rPr lang="en-US" altLang="zh-TW" sz="1600" dirty="0"/>
              <a:t>Using rule</a:t>
            </a:r>
            <a:r>
              <a:rPr lang="en-US" altLang="zh-TW" sz="1600" dirty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R1</a:t>
            </a:r>
            <a:r>
              <a:rPr lang="en-US" altLang="zh-TW" sz="1600" dirty="0"/>
              <a:t>, this goal can be satisfied.</a:t>
            </a:r>
          </a:p>
          <a:p>
            <a:pPr lvl="3"/>
            <a:r>
              <a:rPr lang="en-US" altLang="zh-TW" sz="1600" dirty="0"/>
              <a:t>ancestor( bob, pat) :- parent( bob, pat)</a:t>
            </a:r>
          </a:p>
          <a:p>
            <a:pPr lvl="3" eaLnBrk="1" hangingPunct="1">
              <a:lnSpc>
                <a:spcPct val="90000"/>
              </a:lnSpc>
            </a:pPr>
            <a:endParaRPr lang="en-US" altLang="zh-TW" sz="1600" dirty="0"/>
          </a:p>
        </p:txBody>
      </p:sp>
      <p:grpSp>
        <p:nvGrpSpPr>
          <p:cNvPr id="30725" name="Group 4"/>
          <p:cNvGrpSpPr>
            <a:grpSpLocks/>
          </p:cNvGrpSpPr>
          <p:nvPr/>
        </p:nvGrpSpPr>
        <p:grpSpPr bwMode="auto">
          <a:xfrm>
            <a:off x="1703389" y="4149726"/>
            <a:ext cx="1944687" cy="2301875"/>
            <a:chOff x="1565" y="1661"/>
            <a:chExt cx="1768" cy="2178"/>
          </a:xfrm>
        </p:grpSpPr>
        <p:sp>
          <p:nvSpPr>
            <p:cNvPr id="30727" name="Oval 5"/>
            <p:cNvSpPr>
              <a:spLocks noChangeArrowheads="1"/>
            </p:cNvSpPr>
            <p:nvPr/>
          </p:nvSpPr>
          <p:spPr bwMode="auto">
            <a:xfrm>
              <a:off x="1565" y="1706"/>
              <a:ext cx="362" cy="31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pam</a:t>
              </a:r>
            </a:p>
          </p:txBody>
        </p:sp>
        <p:sp>
          <p:nvSpPr>
            <p:cNvPr id="30728" name="Oval 6"/>
            <p:cNvSpPr>
              <a:spLocks noChangeArrowheads="1"/>
            </p:cNvSpPr>
            <p:nvPr/>
          </p:nvSpPr>
          <p:spPr bwMode="auto">
            <a:xfrm>
              <a:off x="2971" y="2296"/>
              <a:ext cx="362" cy="31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liz</a:t>
              </a:r>
            </a:p>
          </p:txBody>
        </p:sp>
        <p:sp>
          <p:nvSpPr>
            <p:cNvPr id="30729" name="Oval 7"/>
            <p:cNvSpPr>
              <a:spLocks noChangeArrowheads="1"/>
            </p:cNvSpPr>
            <p:nvPr/>
          </p:nvSpPr>
          <p:spPr bwMode="auto">
            <a:xfrm>
              <a:off x="1973" y="2296"/>
              <a:ext cx="362" cy="318"/>
            </a:xfrm>
            <a:prstGeom prst="ellipse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bob</a:t>
              </a:r>
            </a:p>
          </p:txBody>
        </p:sp>
        <p:sp>
          <p:nvSpPr>
            <p:cNvPr id="30730" name="Oval 8"/>
            <p:cNvSpPr>
              <a:spLocks noChangeArrowheads="1"/>
            </p:cNvSpPr>
            <p:nvPr/>
          </p:nvSpPr>
          <p:spPr bwMode="auto">
            <a:xfrm>
              <a:off x="1973" y="3521"/>
              <a:ext cx="362" cy="31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jim</a:t>
              </a:r>
            </a:p>
          </p:txBody>
        </p:sp>
        <p:sp>
          <p:nvSpPr>
            <p:cNvPr id="30731" name="Oval 9"/>
            <p:cNvSpPr>
              <a:spLocks noChangeArrowheads="1"/>
            </p:cNvSpPr>
            <p:nvPr/>
          </p:nvSpPr>
          <p:spPr bwMode="auto">
            <a:xfrm>
              <a:off x="2426" y="2886"/>
              <a:ext cx="362" cy="318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pat</a:t>
              </a:r>
            </a:p>
          </p:txBody>
        </p:sp>
        <p:sp>
          <p:nvSpPr>
            <p:cNvPr id="30732" name="Oval 10"/>
            <p:cNvSpPr>
              <a:spLocks noChangeArrowheads="1"/>
            </p:cNvSpPr>
            <p:nvPr/>
          </p:nvSpPr>
          <p:spPr bwMode="auto">
            <a:xfrm>
              <a:off x="1565" y="2886"/>
              <a:ext cx="362" cy="31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ann</a:t>
              </a:r>
            </a:p>
          </p:txBody>
        </p:sp>
        <p:sp>
          <p:nvSpPr>
            <p:cNvPr id="30733" name="Oval 11"/>
            <p:cNvSpPr>
              <a:spLocks noChangeArrowheads="1"/>
            </p:cNvSpPr>
            <p:nvPr/>
          </p:nvSpPr>
          <p:spPr bwMode="auto">
            <a:xfrm>
              <a:off x="2472" y="1661"/>
              <a:ext cx="362" cy="318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tom</a:t>
              </a:r>
            </a:p>
          </p:txBody>
        </p:sp>
        <p:sp>
          <p:nvSpPr>
            <p:cNvPr id="30734" name="Line 12"/>
            <p:cNvSpPr>
              <a:spLocks noChangeShapeType="1"/>
            </p:cNvSpPr>
            <p:nvPr/>
          </p:nvSpPr>
          <p:spPr bwMode="auto">
            <a:xfrm>
              <a:off x="1837" y="2024"/>
              <a:ext cx="181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5" name="Line 13"/>
            <p:cNvSpPr>
              <a:spLocks noChangeShapeType="1"/>
            </p:cNvSpPr>
            <p:nvPr/>
          </p:nvSpPr>
          <p:spPr bwMode="auto">
            <a:xfrm flipH="1">
              <a:off x="2290" y="1979"/>
              <a:ext cx="318" cy="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6" name="Line 14"/>
            <p:cNvSpPr>
              <a:spLocks noChangeShapeType="1"/>
            </p:cNvSpPr>
            <p:nvPr/>
          </p:nvSpPr>
          <p:spPr bwMode="auto">
            <a:xfrm>
              <a:off x="2744" y="1979"/>
              <a:ext cx="272" cy="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7" name="Line 15"/>
            <p:cNvSpPr>
              <a:spLocks noChangeShapeType="1"/>
            </p:cNvSpPr>
            <p:nvPr/>
          </p:nvSpPr>
          <p:spPr bwMode="auto">
            <a:xfrm flipH="1">
              <a:off x="1837" y="2614"/>
              <a:ext cx="227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8" name="Line 16"/>
            <p:cNvSpPr>
              <a:spLocks noChangeShapeType="1"/>
            </p:cNvSpPr>
            <p:nvPr/>
          </p:nvSpPr>
          <p:spPr bwMode="auto">
            <a:xfrm>
              <a:off x="2290" y="2568"/>
              <a:ext cx="227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9" name="Line 17"/>
            <p:cNvSpPr>
              <a:spLocks noChangeShapeType="1"/>
            </p:cNvSpPr>
            <p:nvPr/>
          </p:nvSpPr>
          <p:spPr bwMode="auto">
            <a:xfrm flipH="1">
              <a:off x="2245" y="3203"/>
              <a:ext cx="272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8335963" y="2708276"/>
            <a:ext cx="1871662" cy="11271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269875" indent="-269875">
              <a:lnSpc>
                <a:spcPct val="80000"/>
              </a:lnSpc>
              <a:defRPr/>
            </a:pPr>
            <a:r>
              <a:rPr lang="en-US" altLang="zh-TW" sz="1400" dirty="0"/>
              <a:t>parent( </a:t>
            </a:r>
            <a:r>
              <a:rPr lang="en-US" altLang="zh-TW" sz="1400" dirty="0" err="1"/>
              <a:t>pam</a:t>
            </a:r>
            <a:r>
              <a:rPr lang="en-US" altLang="zh-TW" sz="1400" dirty="0"/>
              <a:t>, bob). </a:t>
            </a:r>
          </a:p>
          <a:p>
            <a:pPr marL="269875" indent="-269875">
              <a:lnSpc>
                <a:spcPct val="80000"/>
              </a:lnSpc>
              <a:defRPr/>
            </a:pPr>
            <a:r>
              <a:rPr lang="en-US" altLang="zh-TW" sz="1400" dirty="0"/>
              <a:t>parent( tom, bob).</a:t>
            </a:r>
          </a:p>
          <a:p>
            <a:pPr marL="269875" indent="-269875">
              <a:lnSpc>
                <a:spcPct val="80000"/>
              </a:lnSpc>
              <a:defRPr/>
            </a:pPr>
            <a:r>
              <a:rPr lang="en-US" altLang="zh-TW" sz="1400" dirty="0"/>
              <a:t>parent( tom, </a:t>
            </a:r>
            <a:r>
              <a:rPr lang="en-US" altLang="zh-TW" sz="1400" dirty="0" err="1"/>
              <a:t>liz</a:t>
            </a:r>
            <a:r>
              <a:rPr lang="en-US" altLang="zh-TW" sz="1400" dirty="0"/>
              <a:t>).</a:t>
            </a:r>
          </a:p>
          <a:p>
            <a:pPr marL="269875" indent="-269875">
              <a:lnSpc>
                <a:spcPct val="80000"/>
              </a:lnSpc>
              <a:defRPr/>
            </a:pPr>
            <a:r>
              <a:rPr lang="en-US" altLang="zh-TW" sz="1400" dirty="0"/>
              <a:t>parent( bob, </a:t>
            </a:r>
            <a:r>
              <a:rPr lang="en-US" altLang="zh-TW" sz="1400" dirty="0" err="1"/>
              <a:t>ann</a:t>
            </a:r>
            <a:r>
              <a:rPr lang="en-US" altLang="zh-TW" sz="1400" dirty="0"/>
              <a:t>).</a:t>
            </a:r>
          </a:p>
          <a:p>
            <a:pPr marL="269875" indent="-269875">
              <a:lnSpc>
                <a:spcPct val="80000"/>
              </a:lnSpc>
              <a:defRPr/>
            </a:pPr>
            <a:r>
              <a:rPr lang="en-US" altLang="zh-TW" sz="1400" dirty="0"/>
              <a:t>parent( bob, pat).</a:t>
            </a:r>
          </a:p>
          <a:p>
            <a:pPr marL="269875" indent="-269875">
              <a:lnSpc>
                <a:spcPct val="80000"/>
              </a:lnSpc>
              <a:defRPr/>
            </a:pPr>
            <a:r>
              <a:rPr lang="en-US" altLang="zh-TW" sz="1400" dirty="0"/>
              <a:t>parent( pat, </a:t>
            </a:r>
            <a:r>
              <a:rPr lang="en-US" altLang="zh-TW" sz="1400" dirty="0" err="1"/>
              <a:t>jim</a:t>
            </a:r>
            <a:r>
              <a:rPr lang="en-US" altLang="zh-TW" sz="1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5951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BA420A-B0AC-4C28-AAD2-ACFA192178DD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zh-TW" sz="12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How Prolog answers questions</a:t>
            </a:r>
          </a:p>
        </p:txBody>
      </p:sp>
      <p:grpSp>
        <p:nvGrpSpPr>
          <p:cNvPr id="31748" name="Group 34"/>
          <p:cNvGrpSpPr>
            <a:grpSpLocks/>
          </p:cNvGrpSpPr>
          <p:nvPr/>
        </p:nvGrpSpPr>
        <p:grpSpPr bwMode="auto">
          <a:xfrm>
            <a:off x="4008439" y="1700214"/>
            <a:ext cx="6296009" cy="4417671"/>
            <a:chOff x="975" y="1117"/>
            <a:chExt cx="4207" cy="2997"/>
          </a:xfrm>
        </p:grpSpPr>
        <p:sp>
          <p:nvSpPr>
            <p:cNvPr id="31753" name="Rectangle 18"/>
            <p:cNvSpPr>
              <a:spLocks noChangeArrowheads="1"/>
            </p:cNvSpPr>
            <p:nvPr/>
          </p:nvSpPr>
          <p:spPr bwMode="auto">
            <a:xfrm>
              <a:off x="2109" y="1117"/>
              <a:ext cx="1769" cy="4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altLang="zh-TW" sz="1600" dirty="0"/>
                <a:t>ancestor( tom, pat)</a:t>
              </a:r>
            </a:p>
          </p:txBody>
        </p:sp>
        <p:sp>
          <p:nvSpPr>
            <p:cNvPr id="31754" name="Rectangle 19"/>
            <p:cNvSpPr>
              <a:spLocks noChangeArrowheads="1"/>
            </p:cNvSpPr>
            <p:nvPr/>
          </p:nvSpPr>
          <p:spPr bwMode="auto">
            <a:xfrm>
              <a:off x="3016" y="2704"/>
              <a:ext cx="1769" cy="4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altLang="zh-TW" sz="1600" dirty="0"/>
                <a:t>ancestor( bob, pat)</a:t>
              </a:r>
            </a:p>
          </p:txBody>
        </p:sp>
        <p:sp>
          <p:nvSpPr>
            <p:cNvPr id="31755" name="Rectangle 20"/>
            <p:cNvSpPr>
              <a:spLocks noChangeArrowheads="1"/>
            </p:cNvSpPr>
            <p:nvPr/>
          </p:nvSpPr>
          <p:spPr bwMode="auto">
            <a:xfrm>
              <a:off x="3016" y="1888"/>
              <a:ext cx="1769" cy="4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/>
                <a:t>parent( tom, Y)</a:t>
              </a:r>
            </a:p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altLang="zh-TW" sz="1600" dirty="0"/>
                <a:t>ancestor( Y, pat)</a:t>
              </a:r>
            </a:p>
          </p:txBody>
        </p:sp>
        <p:sp>
          <p:nvSpPr>
            <p:cNvPr id="31756" name="Rectangle 21"/>
            <p:cNvSpPr>
              <a:spLocks noChangeArrowheads="1"/>
            </p:cNvSpPr>
            <p:nvPr/>
          </p:nvSpPr>
          <p:spPr bwMode="auto">
            <a:xfrm>
              <a:off x="975" y="1888"/>
              <a:ext cx="1769" cy="4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parent( tom, pat)</a:t>
              </a:r>
            </a:p>
          </p:txBody>
        </p:sp>
        <p:sp>
          <p:nvSpPr>
            <p:cNvPr id="31757" name="Rectangle 22"/>
            <p:cNvSpPr>
              <a:spLocks noChangeArrowheads="1"/>
            </p:cNvSpPr>
            <p:nvPr/>
          </p:nvSpPr>
          <p:spPr bwMode="auto">
            <a:xfrm>
              <a:off x="3016" y="3430"/>
              <a:ext cx="1769" cy="4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parent( bob, pat)</a:t>
              </a:r>
            </a:p>
          </p:txBody>
        </p:sp>
        <p:sp>
          <p:nvSpPr>
            <p:cNvPr id="31758" name="Text Box 23"/>
            <p:cNvSpPr txBox="1">
              <a:spLocks noChangeArrowheads="1"/>
            </p:cNvSpPr>
            <p:nvPr/>
          </p:nvSpPr>
          <p:spPr bwMode="auto">
            <a:xfrm>
              <a:off x="1656" y="2341"/>
              <a:ext cx="445" cy="2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 smtClean="0"/>
                <a:t>false</a:t>
              </a:r>
              <a:endParaRPr lang="en-US" altLang="zh-TW" sz="1600" dirty="0"/>
            </a:p>
          </p:txBody>
        </p:sp>
        <p:sp>
          <p:nvSpPr>
            <p:cNvPr id="31759" name="Text Box 24"/>
            <p:cNvSpPr txBox="1">
              <a:spLocks noChangeArrowheads="1"/>
            </p:cNvSpPr>
            <p:nvPr/>
          </p:nvSpPr>
          <p:spPr bwMode="auto">
            <a:xfrm>
              <a:off x="1111" y="1570"/>
              <a:ext cx="84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/>
                <a:t>By rule </a:t>
              </a:r>
              <a:r>
                <a:rPr lang="en-US" altLang="zh-TW" sz="1600" dirty="0">
                  <a:solidFill>
                    <a:srgbClr val="FF0000"/>
                  </a:solidFill>
                </a:rPr>
                <a:t>R</a:t>
              </a:r>
              <a:r>
                <a:rPr lang="en-US" altLang="zh-TW" sz="1600" dirty="0" smtClean="0">
                  <a:solidFill>
                    <a:srgbClr val="FF0000"/>
                  </a:solidFill>
                </a:rPr>
                <a:t>1</a:t>
              </a:r>
              <a:endParaRPr lang="en-US" altLang="zh-TW" sz="1600" dirty="0">
                <a:solidFill>
                  <a:srgbClr val="FF0000"/>
                </a:solidFill>
              </a:endParaRPr>
            </a:p>
          </p:txBody>
        </p:sp>
        <p:sp>
          <p:nvSpPr>
            <p:cNvPr id="31760" name="Text Box 25"/>
            <p:cNvSpPr txBox="1">
              <a:spLocks noChangeArrowheads="1"/>
            </p:cNvSpPr>
            <p:nvPr/>
          </p:nvSpPr>
          <p:spPr bwMode="auto">
            <a:xfrm>
              <a:off x="3787" y="1616"/>
              <a:ext cx="84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/>
                <a:t>By rule </a:t>
              </a:r>
              <a:r>
                <a:rPr lang="en-US" altLang="zh-TW" sz="1600" dirty="0">
                  <a:solidFill>
                    <a:srgbClr val="FF0000"/>
                  </a:solidFill>
                </a:rPr>
                <a:t>R</a:t>
              </a:r>
              <a:r>
                <a:rPr lang="en-US" altLang="zh-TW" sz="1600" dirty="0" smtClean="0">
                  <a:solidFill>
                    <a:srgbClr val="FF0000"/>
                  </a:solidFill>
                </a:rPr>
                <a:t>2</a:t>
              </a:r>
              <a:endParaRPr lang="en-US" altLang="zh-TW" sz="1600" dirty="0">
                <a:solidFill>
                  <a:srgbClr val="FF0000"/>
                </a:solidFill>
              </a:endParaRPr>
            </a:p>
          </p:txBody>
        </p:sp>
        <p:sp>
          <p:nvSpPr>
            <p:cNvPr id="31761" name="Text Box 26"/>
            <p:cNvSpPr txBox="1">
              <a:spLocks noChangeArrowheads="1"/>
            </p:cNvSpPr>
            <p:nvPr/>
          </p:nvSpPr>
          <p:spPr bwMode="auto">
            <a:xfrm>
              <a:off x="3969" y="2312"/>
              <a:ext cx="1213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By fact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parent( tom, bob)</a:t>
              </a:r>
            </a:p>
          </p:txBody>
        </p:sp>
        <p:sp>
          <p:nvSpPr>
            <p:cNvPr id="31762" name="Text Box 27"/>
            <p:cNvSpPr txBox="1">
              <a:spLocks noChangeArrowheads="1"/>
            </p:cNvSpPr>
            <p:nvPr/>
          </p:nvSpPr>
          <p:spPr bwMode="auto">
            <a:xfrm>
              <a:off x="2925" y="2387"/>
              <a:ext cx="6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 = bob</a:t>
              </a:r>
            </a:p>
          </p:txBody>
        </p:sp>
        <p:sp>
          <p:nvSpPr>
            <p:cNvPr id="31763" name="Text Box 28"/>
            <p:cNvSpPr txBox="1">
              <a:spLocks noChangeArrowheads="1"/>
            </p:cNvSpPr>
            <p:nvPr/>
          </p:nvSpPr>
          <p:spPr bwMode="auto">
            <a:xfrm>
              <a:off x="4059" y="3158"/>
              <a:ext cx="8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By rule </a:t>
              </a:r>
              <a:r>
                <a:rPr lang="en-US" altLang="zh-TW" sz="1600">
                  <a:solidFill>
                    <a:srgbClr val="FF0000"/>
                  </a:solidFill>
                </a:rPr>
                <a:t>pr1</a:t>
              </a:r>
            </a:p>
          </p:txBody>
        </p:sp>
        <p:sp>
          <p:nvSpPr>
            <p:cNvPr id="31764" name="AutoShape 29"/>
            <p:cNvSpPr>
              <a:spLocks noChangeArrowheads="1"/>
            </p:cNvSpPr>
            <p:nvPr/>
          </p:nvSpPr>
          <p:spPr bwMode="auto">
            <a:xfrm>
              <a:off x="2336" y="1570"/>
              <a:ext cx="181" cy="272"/>
            </a:xfrm>
            <a:prstGeom prst="upArrow">
              <a:avLst>
                <a:gd name="adj1" fmla="val 50000"/>
                <a:gd name="adj2" fmla="val 37569"/>
              </a:avLst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765" name="AutoShape 30"/>
            <p:cNvSpPr>
              <a:spLocks noChangeArrowheads="1"/>
            </p:cNvSpPr>
            <p:nvPr/>
          </p:nvSpPr>
          <p:spPr bwMode="auto">
            <a:xfrm>
              <a:off x="3742" y="3113"/>
              <a:ext cx="181" cy="272"/>
            </a:xfrm>
            <a:prstGeom prst="upArrow">
              <a:avLst>
                <a:gd name="adj1" fmla="val 50000"/>
                <a:gd name="adj2" fmla="val 37569"/>
              </a:avLst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766" name="AutoShape 31"/>
            <p:cNvSpPr>
              <a:spLocks noChangeArrowheads="1"/>
            </p:cNvSpPr>
            <p:nvPr/>
          </p:nvSpPr>
          <p:spPr bwMode="auto">
            <a:xfrm>
              <a:off x="3696" y="2341"/>
              <a:ext cx="181" cy="272"/>
            </a:xfrm>
            <a:prstGeom prst="upArrow">
              <a:avLst>
                <a:gd name="adj1" fmla="val 50000"/>
                <a:gd name="adj2" fmla="val 37569"/>
              </a:avLst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767" name="AutoShape 32"/>
            <p:cNvSpPr>
              <a:spLocks noChangeArrowheads="1"/>
            </p:cNvSpPr>
            <p:nvPr/>
          </p:nvSpPr>
          <p:spPr bwMode="auto">
            <a:xfrm>
              <a:off x="3334" y="1570"/>
              <a:ext cx="181" cy="272"/>
            </a:xfrm>
            <a:prstGeom prst="upArrow">
              <a:avLst>
                <a:gd name="adj1" fmla="val 50000"/>
                <a:gd name="adj2" fmla="val 37569"/>
              </a:avLst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768" name="Text Box 33"/>
            <p:cNvSpPr txBox="1">
              <a:spLocks noChangeArrowheads="1"/>
            </p:cNvSpPr>
            <p:nvPr/>
          </p:nvSpPr>
          <p:spPr bwMode="auto">
            <a:xfrm>
              <a:off x="3696" y="3884"/>
              <a:ext cx="404" cy="2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 smtClean="0"/>
                <a:t>true</a:t>
              </a:r>
              <a:endParaRPr lang="en-US" altLang="zh-TW" sz="1600" dirty="0"/>
            </a:p>
          </p:txBody>
        </p:sp>
      </p:grpSp>
      <p:sp>
        <p:nvSpPr>
          <p:cNvPr id="31749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3719513" y="3933826"/>
            <a:ext cx="2881312" cy="2016125"/>
          </a:xfrm>
        </p:spPr>
        <p:txBody>
          <a:bodyPr/>
          <a:lstStyle/>
          <a:p>
            <a:pPr eaLnBrk="1" hangingPunct="1"/>
            <a:r>
              <a:rPr lang="en-US" altLang="zh-TW" sz="1600" dirty="0"/>
              <a:t>The top goal is satisfied when a path is found from the root node to a leaf node labeled </a:t>
            </a:r>
            <a:r>
              <a:rPr lang="en-US" altLang="zh-TW" sz="1600" dirty="0" smtClean="0">
                <a:latin typeface="Arial" panose="020B0604020202020204" pitchFamily="34" charset="0"/>
              </a:rPr>
              <a:t>‘</a:t>
            </a:r>
            <a:r>
              <a:rPr lang="en-US" altLang="zh-TW" sz="1600" dirty="0" smtClean="0">
                <a:solidFill>
                  <a:srgbClr val="FF0000"/>
                </a:solidFill>
              </a:rPr>
              <a:t>true</a:t>
            </a:r>
            <a:r>
              <a:rPr lang="en-US" altLang="zh-TW" sz="1600" dirty="0" smtClean="0">
                <a:latin typeface="Arial" panose="020B0604020202020204" pitchFamily="34" charset="0"/>
              </a:rPr>
              <a:t>’</a:t>
            </a:r>
            <a:r>
              <a:rPr lang="en-US" altLang="zh-TW" sz="1600" dirty="0" smtClean="0"/>
              <a:t>.</a:t>
            </a:r>
            <a:endParaRPr lang="en-US" altLang="zh-TW" sz="1600" dirty="0"/>
          </a:p>
          <a:p>
            <a:pPr eaLnBrk="1" hangingPunct="1"/>
            <a:r>
              <a:rPr lang="en-US" altLang="zh-TW" sz="1600" dirty="0"/>
              <a:t>The execution of Prolog is the searching for such path.</a:t>
            </a:r>
          </a:p>
        </p:txBody>
      </p:sp>
      <p:sp>
        <p:nvSpPr>
          <p:cNvPr id="31750" name="文字方塊 21"/>
          <p:cNvSpPr txBox="1">
            <a:spLocks noChangeArrowheads="1"/>
          </p:cNvSpPr>
          <p:nvPr/>
        </p:nvSpPr>
        <p:spPr bwMode="auto">
          <a:xfrm>
            <a:off x="7319963" y="6237289"/>
            <a:ext cx="2487612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derivation diagrams</a:t>
            </a:r>
            <a:endParaRPr lang="zh-TW" altLang="en-US" sz="1800"/>
          </a:p>
        </p:txBody>
      </p:sp>
      <p:sp>
        <p:nvSpPr>
          <p:cNvPr id="23" name="矩形 22"/>
          <p:cNvSpPr/>
          <p:nvPr/>
        </p:nvSpPr>
        <p:spPr>
          <a:xfrm>
            <a:off x="1703388" y="5013325"/>
            <a:ext cx="1871662" cy="11255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269875" indent="-269875">
              <a:lnSpc>
                <a:spcPct val="80000"/>
              </a:lnSpc>
              <a:defRPr/>
            </a:pPr>
            <a:r>
              <a:rPr lang="en-US" altLang="zh-TW" sz="1400" dirty="0"/>
              <a:t>parent( </a:t>
            </a:r>
            <a:r>
              <a:rPr lang="en-US" altLang="zh-TW" sz="1400" dirty="0" err="1"/>
              <a:t>pam</a:t>
            </a:r>
            <a:r>
              <a:rPr lang="en-US" altLang="zh-TW" sz="1400" dirty="0"/>
              <a:t>, bob). </a:t>
            </a:r>
          </a:p>
          <a:p>
            <a:pPr marL="269875" indent="-269875">
              <a:lnSpc>
                <a:spcPct val="80000"/>
              </a:lnSpc>
              <a:defRPr/>
            </a:pPr>
            <a:r>
              <a:rPr lang="en-US" altLang="zh-TW" sz="1400" dirty="0"/>
              <a:t>parent( tom, bob).</a:t>
            </a:r>
          </a:p>
          <a:p>
            <a:pPr marL="269875" indent="-269875">
              <a:lnSpc>
                <a:spcPct val="80000"/>
              </a:lnSpc>
              <a:defRPr/>
            </a:pPr>
            <a:r>
              <a:rPr lang="en-US" altLang="zh-TW" sz="1400" dirty="0"/>
              <a:t>parent( tom, </a:t>
            </a:r>
            <a:r>
              <a:rPr lang="en-US" altLang="zh-TW" sz="1400" dirty="0" err="1"/>
              <a:t>liz</a:t>
            </a:r>
            <a:r>
              <a:rPr lang="en-US" altLang="zh-TW" sz="1400" dirty="0"/>
              <a:t>).</a:t>
            </a:r>
          </a:p>
          <a:p>
            <a:pPr marL="269875" indent="-269875">
              <a:lnSpc>
                <a:spcPct val="80000"/>
              </a:lnSpc>
              <a:defRPr/>
            </a:pPr>
            <a:r>
              <a:rPr lang="en-US" altLang="zh-TW" sz="1400" dirty="0"/>
              <a:t>parent( bob, </a:t>
            </a:r>
            <a:r>
              <a:rPr lang="en-US" altLang="zh-TW" sz="1400" dirty="0" err="1"/>
              <a:t>ann</a:t>
            </a:r>
            <a:r>
              <a:rPr lang="en-US" altLang="zh-TW" sz="1400" dirty="0"/>
              <a:t>).</a:t>
            </a:r>
          </a:p>
          <a:p>
            <a:pPr marL="269875" indent="-269875">
              <a:lnSpc>
                <a:spcPct val="80000"/>
              </a:lnSpc>
              <a:defRPr/>
            </a:pPr>
            <a:r>
              <a:rPr lang="en-US" altLang="zh-TW" sz="1400" dirty="0"/>
              <a:t>parent( bob, pat).</a:t>
            </a:r>
          </a:p>
          <a:p>
            <a:pPr marL="269875" indent="-269875">
              <a:lnSpc>
                <a:spcPct val="80000"/>
              </a:lnSpc>
              <a:defRPr/>
            </a:pPr>
            <a:r>
              <a:rPr lang="en-US" altLang="zh-TW" sz="1400" dirty="0"/>
              <a:t>parent( pat, </a:t>
            </a:r>
            <a:r>
              <a:rPr lang="en-US" altLang="zh-TW" sz="1400" dirty="0" err="1"/>
              <a:t>jim</a:t>
            </a:r>
            <a:r>
              <a:rPr lang="en-US" altLang="zh-TW" sz="1400" dirty="0"/>
              <a:t>).</a:t>
            </a:r>
          </a:p>
        </p:txBody>
      </p:sp>
      <p:sp>
        <p:nvSpPr>
          <p:cNvPr id="24" name="矩形 23"/>
          <p:cNvSpPr/>
          <p:nvPr/>
        </p:nvSpPr>
        <p:spPr>
          <a:xfrm>
            <a:off x="1703389" y="6092825"/>
            <a:ext cx="5113337" cy="5921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175" lvl="1">
              <a:lnSpc>
                <a:spcPct val="90000"/>
              </a:lnSpc>
              <a:defRPr/>
            </a:pPr>
            <a:r>
              <a:rPr lang="en-US" altLang="zh-TW" sz="1200" b="1" dirty="0"/>
              <a:t>ancestor( X, Z)  :- parent( X, Z).              % Rule</a:t>
            </a:r>
            <a:r>
              <a:rPr lang="en-US" altLang="zh-TW" sz="1200" b="1" dirty="0">
                <a:solidFill>
                  <a:srgbClr val="FF0000"/>
                </a:solidFill>
              </a:rPr>
              <a:t> R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1</a:t>
            </a:r>
            <a:endParaRPr lang="en-US" altLang="zh-TW" sz="1200" b="1" dirty="0">
              <a:solidFill>
                <a:srgbClr val="FF0000"/>
              </a:solidFill>
            </a:endParaRPr>
          </a:p>
          <a:p>
            <a:pPr marL="3175" lvl="1">
              <a:lnSpc>
                <a:spcPct val="90000"/>
              </a:lnSpc>
              <a:defRPr/>
            </a:pPr>
            <a:r>
              <a:rPr lang="en-US" altLang="zh-TW" sz="1200" b="1" dirty="0"/>
              <a:t>ancestor( X, Z)  :- parent( X, Y),              % Rule</a:t>
            </a:r>
            <a:r>
              <a:rPr lang="en-US" altLang="zh-TW" sz="1200" b="1" dirty="0">
                <a:solidFill>
                  <a:srgbClr val="FF0000"/>
                </a:solidFill>
              </a:rPr>
              <a:t> R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2 </a:t>
            </a:r>
            <a:r>
              <a:rPr lang="en-US" altLang="zh-TW" sz="1200" b="1" dirty="0" smtClean="0"/>
              <a:t>  </a:t>
            </a:r>
            <a:endParaRPr lang="en-US" altLang="zh-TW" sz="1200" b="1" dirty="0"/>
          </a:p>
          <a:p>
            <a:pPr marL="3175" lvl="1">
              <a:lnSpc>
                <a:spcPct val="90000"/>
              </a:lnSpc>
              <a:defRPr/>
            </a:pPr>
            <a:r>
              <a:rPr lang="en-US" altLang="zh-TW" sz="1200" b="1" dirty="0"/>
              <a:t>                                    </a:t>
            </a:r>
            <a:r>
              <a:rPr lang="en-US" altLang="zh-TW" sz="1200" b="1" dirty="0" smtClean="0"/>
              <a:t>ancestor( </a:t>
            </a:r>
            <a:r>
              <a:rPr lang="en-US" altLang="zh-TW" sz="1200" b="1" dirty="0"/>
              <a:t>Y, Z).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295298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940687-11AF-480D-A3AB-C200D355003C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TW" sz="12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SWI-Prolog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Desktop Prolog environment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://www.swi-prolog.org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/>
              <a:t>Online interpreter: SWISH</a:t>
            </a:r>
          </a:p>
          <a:p>
            <a:pPr lvl="1"/>
            <a:r>
              <a:rPr lang="en-US" altLang="zh-TW" dirty="0">
                <a:hlinkClick r:id="rId3"/>
              </a:rPr>
              <a:t>http://swish.swi-prolog.org/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19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 smtClean="0"/>
              <a:t>Advantages of Prolog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 smtClean="0"/>
              <a:t>Programs </a:t>
            </a:r>
            <a:r>
              <a:rPr lang="en-US" altLang="en-US" dirty="0"/>
              <a:t>based on logic</a:t>
            </a:r>
          </a:p>
          <a:p>
            <a:pPr lvl="1"/>
            <a:r>
              <a:rPr lang="en-US" altLang="en-US" dirty="0"/>
              <a:t>More logically organized and </a:t>
            </a:r>
            <a:r>
              <a:rPr lang="en-US" altLang="en-US" dirty="0" smtClean="0"/>
              <a:t>written</a:t>
            </a:r>
            <a:endParaRPr lang="en-US" altLang="en-US" dirty="0"/>
          </a:p>
          <a:p>
            <a:r>
              <a:rPr lang="en-US" altLang="en-US" dirty="0" smtClean="0"/>
              <a:t>Backtracking is </a:t>
            </a:r>
            <a:r>
              <a:rPr lang="en-US" altLang="en-US" dirty="0"/>
              <a:t>naturally parallel</a:t>
            </a:r>
          </a:p>
          <a:p>
            <a:pPr lvl="1"/>
            <a:r>
              <a:rPr lang="en-US" altLang="en-US" dirty="0"/>
              <a:t>Prolog interpreters can take advantage of multiprocessor machines</a:t>
            </a:r>
          </a:p>
          <a:p>
            <a:r>
              <a:rPr lang="en-US" altLang="en-US" dirty="0"/>
              <a:t>Programs are concise</a:t>
            </a:r>
          </a:p>
          <a:p>
            <a:pPr lvl="1"/>
            <a:r>
              <a:rPr lang="en-US" altLang="en-US" dirty="0"/>
              <a:t>Fewer lines of code necessary</a:t>
            </a:r>
          </a:p>
          <a:p>
            <a:pPr lvl="1"/>
            <a:r>
              <a:rPr lang="en-US" altLang="en-US" dirty="0"/>
              <a:t>Development time is decreased – good for prototyping</a:t>
            </a:r>
          </a:p>
        </p:txBody>
      </p:sp>
    </p:spTree>
    <p:extLst>
      <p:ext uri="{BB962C8B-B14F-4D97-AF65-F5344CB8AC3E}">
        <p14:creationId xmlns:p14="http://schemas.microsoft.com/office/powerpoint/2010/main" val="98239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 smtClean="0"/>
              <a:t>Inferencing Process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b="1" dirty="0" smtClean="0">
                <a:solidFill>
                  <a:schemeClr val="tx2"/>
                </a:solidFill>
              </a:rPr>
              <a:t>Top-down </a:t>
            </a:r>
            <a:r>
              <a:rPr lang="en-US" altLang="en-US" b="1" dirty="0">
                <a:solidFill>
                  <a:schemeClr val="tx2"/>
                </a:solidFill>
              </a:rPr>
              <a:t>resolution, backward chaining</a:t>
            </a:r>
          </a:p>
          <a:p>
            <a:pPr lvl="1"/>
            <a:r>
              <a:rPr lang="en-US" altLang="en-US" dirty="0"/>
              <a:t>Prolog uses </a:t>
            </a:r>
            <a:r>
              <a:rPr lang="en-US" altLang="en-US" b="1" dirty="0">
                <a:solidFill>
                  <a:schemeClr val="tx2"/>
                </a:solidFill>
              </a:rPr>
              <a:t>backward chaining</a:t>
            </a:r>
          </a:p>
          <a:p>
            <a:pPr lvl="1"/>
            <a:r>
              <a:rPr lang="en-US" altLang="en-US" dirty="0" smtClean="0"/>
              <a:t>Begin </a:t>
            </a:r>
            <a:r>
              <a:rPr lang="en-US" altLang="en-US" dirty="0"/>
              <a:t>with goal and attempt to find sequence that leads to set of facts in database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Works well with a small set of possibly correct answers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557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mtClean="0"/>
              <a:t>Applications of Logic Programming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 smtClean="0"/>
              <a:t>Expert and knowledge-based systems</a:t>
            </a:r>
          </a:p>
          <a:p>
            <a:r>
              <a:rPr lang="en-US" altLang="en-US" dirty="0" smtClean="0"/>
              <a:t>Natural language processing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887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mtClean="0">
                <a:solidFill>
                  <a:srgbClr val="FF0000"/>
                </a:solidFill>
              </a:rPr>
              <a:t>Newer</a:t>
            </a:r>
            <a:r>
              <a:rPr lang="en-US" altLang="en-US" smtClean="0"/>
              <a:t> applications of Logic Programming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 bwMode="auto">
          <a:xfrm>
            <a:off x="1981200" y="1981200"/>
            <a:ext cx="82296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 smtClean="0"/>
              <a:t>Combination </a:t>
            </a:r>
            <a:r>
              <a:rPr lang="en-US" altLang="en-US" dirty="0"/>
              <a:t>of a declarative language with a </a:t>
            </a:r>
            <a:r>
              <a:rPr lang="en-US" altLang="en-US" dirty="0" smtClean="0"/>
              <a:t>knowledge-based framework</a:t>
            </a:r>
          </a:p>
          <a:p>
            <a:r>
              <a:rPr lang="en-US" altLang="en-US" dirty="0" smtClean="0"/>
              <a:t>Managing privacy policies for handling data in the enterprise</a:t>
            </a:r>
          </a:p>
          <a:p>
            <a:r>
              <a:rPr lang="en-US" altLang="en-US" dirty="0" smtClean="0"/>
              <a:t>Representing access control policies for users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687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2332" y="180879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“AI </a:t>
            </a:r>
            <a:r>
              <a:rPr lang="en-US" dirty="0"/>
              <a:t>system solves geometry questions as well as the average eleven year </a:t>
            </a:r>
            <a:r>
              <a:rPr lang="en-US" dirty="0" smtClean="0"/>
              <a:t>old”</a:t>
            </a:r>
          </a:p>
          <a:p>
            <a:r>
              <a:rPr lang="en-US" dirty="0"/>
              <a:t>Called </a:t>
            </a:r>
            <a:r>
              <a:rPr lang="en-US" dirty="0" err="1"/>
              <a:t>GeoS</a:t>
            </a:r>
            <a:r>
              <a:rPr lang="en-US" dirty="0"/>
              <a:t>, it uses a combination of computer vision to interpret diagrams, natural language processing to read and understand text and a </a:t>
            </a:r>
            <a:r>
              <a:rPr lang="en-US" b="1" dirty="0"/>
              <a:t>geometric solver </a:t>
            </a:r>
            <a:r>
              <a:rPr lang="en-US" dirty="0"/>
              <a:t>to achieve 49 percent accuracy on official SAT test </a:t>
            </a:r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513" y="260622"/>
            <a:ext cx="6760974" cy="60798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34262" y="4128810"/>
            <a:ext cx="6297616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The Allen Institute approach has more in common with an earlier generation of artificial intelligence research that relied on </a:t>
            </a:r>
            <a:r>
              <a:rPr lang="en-US" b="1" i="1" dirty="0">
                <a:solidFill>
                  <a:schemeClr val="tx2"/>
                </a:solidFill>
              </a:rPr>
              <a:t>logic and reasoning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r>
              <a:rPr lang="en-US" dirty="0">
                <a:solidFill>
                  <a:schemeClr val="tx2"/>
                </a:solidFill>
              </a:rPr>
              <a:t>Moreover, the Allen Institute researchers said, machine-learning techniques have continued to fall short in areas where humans excel, such as </a:t>
            </a:r>
            <a:r>
              <a:rPr lang="en-US" b="1" i="1" dirty="0">
                <a:solidFill>
                  <a:schemeClr val="tx2"/>
                </a:solidFill>
              </a:rPr>
              <a:t>problem solving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26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</a:t>
            </a:r>
            <a:r>
              <a:rPr lang="en-US" dirty="0"/>
              <a:t>slides are adapted from:</a:t>
            </a:r>
          </a:p>
          <a:p>
            <a:r>
              <a:rPr lang="en-US" dirty="0" smtClean="0"/>
              <a:t>“Prolog </a:t>
            </a:r>
            <a:r>
              <a:rPr lang="en-US" dirty="0"/>
              <a:t>Programming for Artificial </a:t>
            </a:r>
            <a:r>
              <a:rPr lang="en-US" dirty="0" smtClean="0"/>
              <a:t>Intelligence”, I. </a:t>
            </a:r>
            <a:r>
              <a:rPr lang="en-US" dirty="0" err="1"/>
              <a:t>Bratko</a:t>
            </a:r>
            <a:r>
              <a:rPr lang="en-US" dirty="0"/>
              <a:t>, </a:t>
            </a:r>
            <a:r>
              <a:rPr lang="en-US" dirty="0" smtClean="0"/>
              <a:t>Addison-Wesley</a:t>
            </a:r>
          </a:p>
          <a:p>
            <a:r>
              <a:rPr lang="en-US" dirty="0" smtClean="0"/>
              <a:t>W</a:t>
            </a:r>
            <a:r>
              <a:rPr lang="en-US" dirty="0"/>
              <a:t>. F. </a:t>
            </a:r>
            <a:r>
              <a:rPr lang="en-US" dirty="0" err="1"/>
              <a:t>Clocksin</a:t>
            </a:r>
            <a:endParaRPr lang="en-US" dirty="0"/>
          </a:p>
          <a:p>
            <a:r>
              <a:rPr lang="en-US" dirty="0" smtClean="0"/>
              <a:t>J</a:t>
            </a:r>
            <a:r>
              <a:rPr lang="en-US" dirty="0"/>
              <a:t>. </a:t>
            </a:r>
            <a:r>
              <a:rPr lang="en-US" dirty="0" err="1"/>
              <a:t>Stelovsky</a:t>
            </a:r>
            <a:endParaRPr lang="en-US" dirty="0"/>
          </a:p>
          <a:p>
            <a:r>
              <a:rPr lang="en-US" dirty="0"/>
              <a:t>Prolog tutorial: </a:t>
            </a:r>
            <a:r>
              <a:rPr lang="en-US" dirty="0">
                <a:hlinkClick r:id="rId2"/>
              </a:rPr>
              <a:t>https://www.cpp.edu/~jrfisher/www/prolog_tutorial/contents.html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Defining relations</a:t>
            </a:r>
          </a:p>
        </p:txBody>
      </p:sp>
      <p:sp>
        <p:nvSpPr>
          <p:cNvPr id="14340" name="Rectangle 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1800" dirty="0" smtClean="0"/>
              <a:t>The </a:t>
            </a:r>
            <a:r>
              <a:rPr lang="en-US" altLang="zh-TW" sz="1800" dirty="0"/>
              <a:t>arguments of relations can be</a:t>
            </a:r>
          </a:p>
          <a:p>
            <a:pPr lvl="1" eaLnBrk="1" hangingPunct="1"/>
            <a:r>
              <a:rPr lang="en-US" altLang="zh-TW" sz="1800" dirty="0">
                <a:solidFill>
                  <a:srgbClr val="FF0000"/>
                </a:solidFill>
              </a:rPr>
              <a:t>Atoms</a:t>
            </a:r>
            <a:r>
              <a:rPr lang="en-US" altLang="zh-TW" sz="1800" dirty="0"/>
              <a:t>: </a:t>
            </a:r>
            <a:r>
              <a:rPr lang="en-US" altLang="zh-TW" sz="1800" dirty="0" smtClean="0"/>
              <a:t>constants</a:t>
            </a:r>
            <a:endParaRPr lang="en-US" altLang="zh-TW" sz="1800" dirty="0"/>
          </a:p>
          <a:p>
            <a:pPr lvl="1" eaLnBrk="1" hangingPunct="1"/>
            <a:r>
              <a:rPr lang="en-US" altLang="zh-TW" sz="1800" dirty="0">
                <a:solidFill>
                  <a:srgbClr val="FF0000"/>
                </a:solidFill>
              </a:rPr>
              <a:t>Variables</a:t>
            </a:r>
            <a:r>
              <a:rPr lang="en-US" altLang="zh-TW" sz="1800" dirty="0"/>
              <a:t>: </a:t>
            </a:r>
            <a:r>
              <a:rPr lang="en-US" altLang="zh-TW" sz="1800" dirty="0" smtClean="0"/>
              <a:t>begin with a capital letter (X, Y, Diagnosis) or underscore (_X, _Diagnosis, _)</a:t>
            </a:r>
            <a:endParaRPr lang="en-US" altLang="zh-TW" sz="1800" dirty="0"/>
          </a:p>
          <a:p>
            <a:r>
              <a:rPr lang="en-US" altLang="zh-TW" sz="1800" dirty="0"/>
              <a:t>A Prolog program consists of </a:t>
            </a:r>
            <a:r>
              <a:rPr lang="en-US" altLang="zh-TW" sz="1800" dirty="0">
                <a:solidFill>
                  <a:srgbClr val="FF0000"/>
                </a:solidFill>
              </a:rPr>
              <a:t>clauses</a:t>
            </a:r>
            <a:r>
              <a:rPr lang="en-US" altLang="zh-TW" sz="1800" dirty="0"/>
              <a:t>. </a:t>
            </a:r>
            <a:r>
              <a:rPr lang="en-US" altLang="zh-TW" sz="1800" dirty="0" smtClean="0"/>
              <a:t>Each clause terminates with a period.</a:t>
            </a:r>
          </a:p>
          <a:p>
            <a:r>
              <a:rPr lang="en-US" altLang="zh-TW" sz="1800" dirty="0" smtClean="0"/>
              <a:t>The user can </a:t>
            </a:r>
            <a:r>
              <a:rPr lang="en-US" altLang="zh-TW" sz="1800" dirty="0" smtClean="0">
                <a:solidFill>
                  <a:srgbClr val="FF0000"/>
                </a:solidFill>
              </a:rPr>
              <a:t>query</a:t>
            </a:r>
            <a:r>
              <a:rPr lang="en-US" altLang="zh-TW" sz="1800" dirty="0" smtClean="0"/>
              <a:t> the Prolog system about relations defined in the program.</a:t>
            </a:r>
          </a:p>
          <a:p>
            <a:pPr eaLnBrk="1" hangingPunct="1"/>
            <a:r>
              <a:rPr lang="en-US" altLang="zh-TW" sz="1800" dirty="0" smtClean="0"/>
              <a:t>Questions </a:t>
            </a:r>
            <a:r>
              <a:rPr lang="en-US" altLang="zh-TW" sz="1800" dirty="0"/>
              <a:t>to the system consist of one or more </a:t>
            </a:r>
            <a:r>
              <a:rPr lang="en-US" altLang="zh-TW" sz="1800" dirty="0">
                <a:solidFill>
                  <a:srgbClr val="FF0000"/>
                </a:solidFill>
              </a:rPr>
              <a:t>goals</a:t>
            </a:r>
            <a:r>
              <a:rPr lang="en-US" altLang="zh-TW" sz="1800" dirty="0"/>
              <a:t>.</a:t>
            </a:r>
          </a:p>
          <a:p>
            <a:pPr eaLnBrk="1" hangingPunct="1"/>
            <a:r>
              <a:rPr lang="en-US" altLang="zh-TW" sz="1800" dirty="0"/>
              <a:t>An </a:t>
            </a:r>
            <a:r>
              <a:rPr lang="en-US" altLang="zh-TW" sz="1800" dirty="0">
                <a:solidFill>
                  <a:srgbClr val="FF0000"/>
                </a:solidFill>
              </a:rPr>
              <a:t>answer</a:t>
            </a:r>
            <a:r>
              <a:rPr lang="en-US" altLang="zh-TW" sz="1800" dirty="0"/>
              <a:t> to a question can be either </a:t>
            </a:r>
            <a:r>
              <a:rPr lang="en-US" altLang="zh-TW" sz="1800" dirty="0" smtClean="0"/>
              <a:t>true (succeeded</a:t>
            </a:r>
            <a:r>
              <a:rPr lang="en-US" altLang="zh-TW" sz="1800" dirty="0"/>
              <a:t>) or </a:t>
            </a:r>
            <a:r>
              <a:rPr lang="en-US" altLang="zh-TW" sz="1800" dirty="0" smtClean="0"/>
              <a:t>false (failed</a:t>
            </a:r>
            <a:r>
              <a:rPr lang="en-US" altLang="zh-TW" sz="1800" dirty="0"/>
              <a:t>).</a:t>
            </a:r>
          </a:p>
          <a:p>
            <a:pPr eaLnBrk="1" hangingPunct="1"/>
            <a:r>
              <a:rPr lang="en-US" altLang="zh-TW" sz="1800" dirty="0"/>
              <a:t>If </a:t>
            </a:r>
            <a:r>
              <a:rPr lang="en-US" altLang="zh-TW" sz="1800" dirty="0" smtClean="0">
                <a:solidFill>
                  <a:srgbClr val="FF0000"/>
                </a:solidFill>
              </a:rPr>
              <a:t>multiple </a:t>
            </a:r>
            <a:r>
              <a:rPr lang="en-US" altLang="zh-TW" sz="1800" dirty="0">
                <a:solidFill>
                  <a:srgbClr val="FF0000"/>
                </a:solidFill>
              </a:rPr>
              <a:t>answers</a:t>
            </a:r>
            <a:r>
              <a:rPr lang="en-US" altLang="zh-TW" sz="1800" dirty="0"/>
              <a:t> satisfy the question then Prolog will find as many of them as desired by the user.</a:t>
            </a:r>
          </a:p>
        </p:txBody>
      </p:sp>
      <p:sp>
        <p:nvSpPr>
          <p:cNvPr id="143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20325C-16E0-4CEE-A2B6-C5DA26E2C260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TW" sz="1200"/>
          </a:p>
        </p:txBody>
      </p:sp>
    </p:spTree>
    <p:extLst>
      <p:ext uri="{BB962C8B-B14F-4D97-AF65-F5344CB8AC3E}">
        <p14:creationId xmlns:p14="http://schemas.microsoft.com/office/powerpoint/2010/main" val="205521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ea typeface="Angsana New" panose="02020603050405020304" pitchFamily="18" charset="-34"/>
                <a:cs typeface="Times New Roman" panose="02020603050405020304" pitchFamily="18" charset="0"/>
              </a:rPr>
              <a:t>How to ask a question</a:t>
            </a:r>
            <a:endParaRPr lang="th-TH" altLang="en-US" dirty="0" smtClean="0">
              <a:latin typeface="Times New Roman" panose="02020603050405020304" pitchFamily="18" charset="0"/>
              <a:ea typeface="Angsana New" panose="02020603050405020304" pitchFamily="18" charset="-34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ea typeface="Angsana New" panose="02020603050405020304" pitchFamily="18" charset="-34"/>
                <a:cs typeface="Times New Roman" panose="02020603050405020304" pitchFamily="18" charset="0"/>
              </a:rPr>
              <a:t>Write a prolog program in a .</a:t>
            </a:r>
            <a:r>
              <a:rPr lang="en-US" altLang="en-US" dirty="0" err="1" smtClean="0">
                <a:latin typeface="Times New Roman" panose="02020603050405020304" pitchFamily="18" charset="0"/>
                <a:ea typeface="Angsana New" panose="02020603050405020304" pitchFamily="18" charset="-34"/>
                <a:cs typeface="Times New Roman" panose="02020603050405020304" pitchFamily="18" charset="0"/>
              </a:rPr>
              <a:t>pl</a:t>
            </a:r>
            <a:r>
              <a:rPr lang="en-US" altLang="en-US" dirty="0" smtClean="0">
                <a:latin typeface="Times New Roman" panose="02020603050405020304" pitchFamily="18" charset="0"/>
                <a:ea typeface="Angsana New" panose="02020603050405020304" pitchFamily="18" charset="-34"/>
                <a:cs typeface="Times New Roman" panose="02020603050405020304" pitchFamily="18" charset="0"/>
              </a:rPr>
              <a:t> file.</a:t>
            </a:r>
          </a:p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ea typeface="Angsana New" panose="02020603050405020304" pitchFamily="18" charset="-34"/>
                <a:cs typeface="Times New Roman" panose="02020603050405020304" pitchFamily="18" charset="0"/>
              </a:rPr>
              <a:t>Load the file, using the prolog interpreter: </a:t>
            </a:r>
          </a:p>
          <a:p>
            <a:pPr lvl="1"/>
            <a:r>
              <a:rPr lang="en-US" altLang="en-US" dirty="0" smtClean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consult</a:t>
            </a:r>
            <a:r>
              <a:rPr lang="en-US" altLang="en-US" dirty="0" smtClean="0">
                <a:latin typeface="Times New Roman" panose="02020603050405020304" pitchFamily="18" charset="0"/>
                <a:ea typeface="Angsana New" panose="02020603050405020304" pitchFamily="18" charset="-34"/>
                <a:cs typeface="Times New Roman" panose="02020603050405020304" pitchFamily="18" charset="0"/>
              </a:rPr>
              <a:t> command: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		?- consult(‘file.pl’).</a:t>
            </a:r>
          </a:p>
          <a:p>
            <a:pPr lvl="1"/>
            <a:r>
              <a:rPr lang="en-US" altLang="en-US" dirty="0" smtClean="0">
                <a:latin typeface="Times New Roman" panose="02020603050405020304" pitchFamily="18" charset="0"/>
                <a:ea typeface="Angsana New" panose="02020603050405020304" pitchFamily="18" charset="-34"/>
                <a:cs typeface="Times New Roman" panose="02020603050405020304" pitchFamily="18" charset="0"/>
              </a:rPr>
              <a:t>To reload the same program, use </a:t>
            </a:r>
            <a:r>
              <a:rPr lang="en-US" altLang="en-US" dirty="0" smtClean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make</a:t>
            </a:r>
            <a:r>
              <a:rPr lang="en-US" altLang="en-US" dirty="0" smtClean="0">
                <a:latin typeface="Times New Roman" panose="02020603050405020304" pitchFamily="18" charset="0"/>
                <a:ea typeface="Angsana New" panose="02020603050405020304" pitchFamily="18" charset="-34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en-US" dirty="0" smtClean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	?- make.</a:t>
            </a:r>
            <a:endParaRPr lang="en-US" altLang="en-US" dirty="0">
              <a:latin typeface="Courier New" panose="02070309020205020404" pitchFamily="49" charset="0"/>
              <a:ea typeface="Angsana New" panose="02020603050405020304" pitchFamily="18" charset="-34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ea typeface="Angsana New" panose="02020603050405020304" pitchFamily="18" charset="-34"/>
                <a:cs typeface="Times New Roman" panose="02020603050405020304" pitchFamily="18" charset="0"/>
              </a:rPr>
              <a:t>Then ask questions to the interpreter.</a:t>
            </a:r>
          </a:p>
          <a:p>
            <a:r>
              <a:rPr lang="en-US" altLang="en-US" dirty="0">
                <a:latin typeface="Times New Roman" panose="02020603050405020304" pitchFamily="18" charset="0"/>
                <a:ea typeface="Angsana New" panose="02020603050405020304" pitchFamily="18" charset="-34"/>
                <a:cs typeface="Times New Roman" panose="02020603050405020304" pitchFamily="18" charset="0"/>
              </a:rPr>
              <a:t>To exit, use command: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	?- </a:t>
            </a:r>
            <a:r>
              <a:rPr lang="en-US" altLang="en-US" dirty="0" smtClean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halt.</a:t>
            </a:r>
            <a:endParaRPr lang="en-US" altLang="en-US" dirty="0">
              <a:latin typeface="Courier New" panose="02070309020205020404" pitchFamily="49" charset="0"/>
              <a:ea typeface="Angsana New" panose="02020603050405020304" pitchFamily="18" charset="-34"/>
              <a:cs typeface="Courier New" panose="02070309020205020404" pitchFamily="49" charset="0"/>
            </a:endParaRPr>
          </a:p>
          <a:p>
            <a:pPr eaLnBrk="1" hangingPunct="1"/>
            <a:endParaRPr lang="th-TH" altLang="en-US" dirty="0" smtClean="0">
              <a:ea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6405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Structure of Programs</a:t>
            </a:r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772400" cy="2667000"/>
          </a:xfrm>
        </p:spPr>
        <p:txBody>
          <a:bodyPr/>
          <a:lstStyle/>
          <a:p>
            <a:endParaRPr lang="en-GB" altLang="en-US" sz="2400"/>
          </a:p>
          <a:p>
            <a:r>
              <a:rPr lang="en-GB" altLang="en-US" sz="2400"/>
              <a:t>Programs consist of procedures.</a:t>
            </a:r>
          </a:p>
          <a:p>
            <a:r>
              <a:rPr lang="en-GB" altLang="en-US" sz="2400"/>
              <a:t>Procedures consist of clauses.</a:t>
            </a:r>
          </a:p>
          <a:p>
            <a:r>
              <a:rPr lang="en-GB" altLang="en-US" sz="2400"/>
              <a:t>Each clause is a fact or a rule.</a:t>
            </a:r>
          </a:p>
          <a:p>
            <a:r>
              <a:rPr lang="en-GB" altLang="en-US" sz="2400"/>
              <a:t>Programs are executed by posing queries.</a:t>
            </a:r>
          </a:p>
          <a:p>
            <a:pPr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67206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76600" y="3581400"/>
            <a:ext cx="7086600" cy="2209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Example</a:t>
            </a:r>
            <a:endParaRPr lang="en-US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5051" y="4005263"/>
            <a:ext cx="6842125" cy="1655762"/>
          </a:xfrm>
        </p:spPr>
        <p:txBody>
          <a:bodyPr/>
          <a:lstStyle/>
          <a:p>
            <a:pPr marL="0" indent="0">
              <a:buNone/>
            </a:pPr>
            <a:r>
              <a:rPr lang="en-GB" altLang="en-US" sz="2400" dirty="0">
                <a:latin typeface="Helvetica-Narrow" pitchFamily="34" charset="0"/>
              </a:rPr>
              <a:t>elephant(</a:t>
            </a:r>
            <a:r>
              <a:rPr lang="en-GB" altLang="en-US" sz="2400" dirty="0" err="1">
                <a:latin typeface="Helvetica-Narrow" pitchFamily="34" charset="0"/>
              </a:rPr>
              <a:t>george</a:t>
            </a:r>
            <a:r>
              <a:rPr lang="en-GB" altLang="en-US" sz="2400" dirty="0">
                <a:latin typeface="Helvetica-Narrow" pitchFamily="34" charset="0"/>
              </a:rPr>
              <a:t>).</a:t>
            </a:r>
          </a:p>
          <a:p>
            <a:pPr marL="0" indent="0">
              <a:buNone/>
            </a:pPr>
            <a:r>
              <a:rPr lang="en-GB" altLang="en-US" sz="2400" dirty="0">
                <a:latin typeface="Helvetica-Narrow" pitchFamily="34" charset="0"/>
              </a:rPr>
              <a:t>elephant(</a:t>
            </a:r>
            <a:r>
              <a:rPr lang="en-GB" altLang="en-US" sz="2400" dirty="0" err="1">
                <a:latin typeface="Helvetica-Narrow" pitchFamily="34" charset="0"/>
              </a:rPr>
              <a:t>mary</a:t>
            </a:r>
            <a:r>
              <a:rPr lang="en-GB" altLang="en-US" sz="2400" dirty="0">
                <a:latin typeface="Helvetica-Narrow" pitchFamily="34" charset="0"/>
              </a:rPr>
              <a:t>).</a:t>
            </a:r>
          </a:p>
          <a:p>
            <a:pPr marL="0" indent="0">
              <a:buNone/>
            </a:pPr>
            <a:r>
              <a:rPr lang="en-GB" altLang="en-US" sz="2400" dirty="0">
                <a:latin typeface="Helvetica-Narrow" pitchFamily="34" charset="0"/>
              </a:rPr>
              <a:t>elephant(X) :- grey(X), mammal(X), </a:t>
            </a:r>
            <a:r>
              <a:rPr lang="en-GB" altLang="en-US" sz="2400" dirty="0" err="1">
                <a:latin typeface="Helvetica-Narrow" pitchFamily="34" charset="0"/>
              </a:rPr>
              <a:t>hasTrunk</a:t>
            </a:r>
            <a:r>
              <a:rPr lang="en-GB" altLang="en-US" sz="2400" dirty="0">
                <a:latin typeface="Helvetica-Narrow" pitchFamily="34" charset="0"/>
              </a:rPr>
              <a:t>(X).</a:t>
            </a:r>
            <a:endParaRPr lang="en-US" altLang="en-US" sz="2400" dirty="0">
              <a:latin typeface="Helvetica-Narrow" pitchFamily="34" charset="0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346326" y="2324101"/>
            <a:ext cx="31284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i="1"/>
              <a:t>Procedure for </a:t>
            </a:r>
            <a:r>
              <a:rPr lang="en-GB" altLang="en-US" sz="2400">
                <a:latin typeface="Helvetica-Narrow" pitchFamily="34" charset="0"/>
              </a:rPr>
              <a:t>elephant</a:t>
            </a:r>
            <a:endParaRPr lang="en-US" altLang="en-US" sz="2400">
              <a:latin typeface="Helvetica-Narrow" pitchFamily="34" charset="0"/>
            </a:endParaRP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3352800" y="28194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4267200" y="1371600"/>
            <a:ext cx="1366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i="1"/>
              <a:t>Predicate</a:t>
            </a:r>
            <a:endParaRPr lang="en-US" altLang="en-US" sz="2400">
              <a:latin typeface="Helvetica-Narrow" pitchFamily="34" charset="0"/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H="1">
            <a:off x="4876800" y="18288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905000" y="4419600"/>
            <a:ext cx="114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i="1"/>
              <a:t>Clauses</a:t>
            </a:r>
            <a:endParaRPr lang="en-US" altLang="en-US" sz="2400">
              <a:latin typeface="Helvetica-Narrow" pitchFamily="34" charset="0"/>
            </a:endParaRP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V="1">
            <a:off x="3048000" y="4191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3048000" y="4648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3048000" y="4648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2209801" y="5410200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i="1"/>
              <a:t>Rule</a:t>
            </a:r>
            <a:endParaRPr lang="en-US" altLang="en-US" sz="2400">
              <a:latin typeface="Helvetica-Narrow" pitchFamily="34" charset="0"/>
            </a:endParaRP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7467601" y="3048000"/>
            <a:ext cx="86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i="1"/>
              <a:t>Facts</a:t>
            </a:r>
            <a:endParaRPr lang="en-US" altLang="en-US" sz="2400">
              <a:latin typeface="Helvetica-Narrow" pitchFamily="34" charset="0"/>
            </a:endParaRP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 flipV="1">
            <a:off x="3048001" y="5157788"/>
            <a:ext cx="600075" cy="328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H="1">
            <a:off x="6072352" y="3505200"/>
            <a:ext cx="1852448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H="1">
            <a:off x="5843752" y="3505200"/>
            <a:ext cx="2081048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5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</a:t>
            </a:r>
            <a:endParaRPr lang="en-US" alt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648200" y="1905000"/>
            <a:ext cx="4267200" cy="3429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318126" y="2247900"/>
            <a:ext cx="297709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dirty="0">
                <a:latin typeface="Helvetica-Narrow" pitchFamily="34" charset="0"/>
              </a:rPr>
              <a:t>?- elephant(</a:t>
            </a:r>
            <a:r>
              <a:rPr lang="en-GB" altLang="en-US" sz="2400" dirty="0" err="1">
                <a:latin typeface="Helvetica-Narrow" pitchFamily="34" charset="0"/>
              </a:rPr>
              <a:t>george</a:t>
            </a:r>
            <a:r>
              <a:rPr lang="en-GB" altLang="en-US" sz="2400" dirty="0">
                <a:latin typeface="Helvetica-Narrow" pitchFamily="34" charset="0"/>
              </a:rPr>
              <a:t>).</a:t>
            </a:r>
          </a:p>
          <a:p>
            <a:endParaRPr lang="en-GB" altLang="en-US" sz="2400" dirty="0">
              <a:latin typeface="Helvetica-Narrow" pitchFamily="34" charset="0"/>
            </a:endParaRPr>
          </a:p>
          <a:p>
            <a:r>
              <a:rPr lang="en-GB" altLang="en-US" sz="2400" b="1" i="1" dirty="0" smtClean="0">
                <a:latin typeface="Helvetica-Narrow" pitchFamily="34" charset="0"/>
              </a:rPr>
              <a:t>true</a:t>
            </a:r>
            <a:endParaRPr lang="en-GB" altLang="en-US" sz="2400" b="1" i="1" dirty="0">
              <a:latin typeface="Helvetica-Narrow" pitchFamily="34" charset="0"/>
            </a:endParaRPr>
          </a:p>
          <a:p>
            <a:endParaRPr lang="en-GB" altLang="en-US" sz="2400" b="1" i="1" dirty="0">
              <a:latin typeface="Helvetica-Narrow" pitchFamily="34" charset="0"/>
            </a:endParaRPr>
          </a:p>
          <a:p>
            <a:r>
              <a:rPr lang="en-GB" altLang="en-US" sz="2400" dirty="0">
                <a:latin typeface="Helvetica-Narrow" pitchFamily="34" charset="0"/>
              </a:rPr>
              <a:t>?- elephant(</a:t>
            </a:r>
            <a:r>
              <a:rPr lang="en-GB" altLang="en-US" sz="2400" dirty="0" err="1">
                <a:latin typeface="Helvetica-Narrow" pitchFamily="34" charset="0"/>
              </a:rPr>
              <a:t>jane</a:t>
            </a:r>
            <a:r>
              <a:rPr lang="en-GB" altLang="en-US" sz="2400" dirty="0">
                <a:latin typeface="Helvetica-Narrow" pitchFamily="34" charset="0"/>
              </a:rPr>
              <a:t>).</a:t>
            </a:r>
          </a:p>
          <a:p>
            <a:endParaRPr lang="en-GB" altLang="en-US" sz="2400" dirty="0">
              <a:latin typeface="Helvetica-Narrow" pitchFamily="34" charset="0"/>
            </a:endParaRPr>
          </a:p>
          <a:p>
            <a:r>
              <a:rPr lang="en-GB" altLang="en-US" sz="2400" b="1" i="1" dirty="0" smtClean="0">
                <a:latin typeface="Helvetica-Narrow" pitchFamily="34" charset="0"/>
              </a:rPr>
              <a:t>false</a:t>
            </a:r>
            <a:endParaRPr lang="en-US" altLang="en-US" sz="2400" b="1" i="1" dirty="0">
              <a:latin typeface="Helvetica-Narrow" pitchFamily="34" charset="0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965325" y="2555875"/>
            <a:ext cx="114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i="1"/>
              <a:t>Queries</a:t>
            </a:r>
            <a:endParaRPr lang="en-US" altLang="en-US" sz="2400" i="1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V="1">
            <a:off x="3352800" y="2514600"/>
            <a:ext cx="1905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3352800" y="2819400"/>
            <a:ext cx="1905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1981200" y="4114800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i="1"/>
              <a:t>Replies</a:t>
            </a:r>
            <a:endParaRPr lang="en-US" altLang="en-US" sz="2400" i="1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V="1">
            <a:off x="3200400" y="3276600"/>
            <a:ext cx="2057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3200400" y="4343400"/>
            <a:ext cx="1981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Prolog clauses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Prolog clauses consist of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Head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Body: a list of </a:t>
            </a:r>
            <a:r>
              <a:rPr lang="en-US" altLang="zh-TW" sz="1800" dirty="0" smtClean="0"/>
              <a:t>goals </a:t>
            </a:r>
            <a:r>
              <a:rPr lang="en-US" altLang="zh-TW" sz="1800" dirty="0"/>
              <a:t>separated by commas (,)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18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Prolog clauses are of three types: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>
                <a:solidFill>
                  <a:srgbClr val="FF0000"/>
                </a:solidFill>
              </a:rPr>
              <a:t>Facts:</a:t>
            </a:r>
            <a:r>
              <a:rPr lang="en-US" altLang="zh-TW" sz="1800" dirty="0"/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declare things that are always true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>
                <a:solidFill>
                  <a:srgbClr val="0070C0"/>
                </a:solidFill>
              </a:rPr>
              <a:t>facts are clauses that have a head and the empty body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>
                <a:solidFill>
                  <a:srgbClr val="FF0000"/>
                </a:solidFill>
              </a:rPr>
              <a:t>Rules:</a:t>
            </a:r>
            <a:r>
              <a:rPr lang="en-US" altLang="zh-TW" sz="1800" dirty="0"/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declare things that are true depending on a given condition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>
                <a:solidFill>
                  <a:srgbClr val="0070C0"/>
                </a:solidFill>
              </a:rPr>
              <a:t>rules have the head and the (non-empty) body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>
                <a:solidFill>
                  <a:srgbClr val="FF0000"/>
                </a:solidFill>
              </a:rPr>
              <a:t>Questions:</a:t>
            </a:r>
            <a:r>
              <a:rPr lang="en-US" altLang="zh-TW" sz="1800" dirty="0"/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the user can ask the program what things are true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>
                <a:solidFill>
                  <a:srgbClr val="0070C0"/>
                </a:solidFill>
              </a:rPr>
              <a:t>questions only have the body</a:t>
            </a:r>
          </a:p>
        </p:txBody>
      </p:sp>
      <p:sp>
        <p:nvSpPr>
          <p:cNvPr id="215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663CEB-8B7C-45DB-999B-208F3D952734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TW" sz="1200"/>
          </a:p>
        </p:txBody>
      </p:sp>
    </p:spTree>
    <p:extLst>
      <p:ext uri="{BB962C8B-B14F-4D97-AF65-F5344CB8AC3E}">
        <p14:creationId xmlns:p14="http://schemas.microsoft.com/office/powerpoint/2010/main" val="418456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7939</TotalTime>
  <Words>2255</Words>
  <Application>Microsoft Office PowerPoint</Application>
  <PresentationFormat>Widescreen</PresentationFormat>
  <Paragraphs>444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50" baseType="lpstr">
      <vt:lpstr>Angsana New</vt:lpstr>
      <vt:lpstr>Arial</vt:lpstr>
      <vt:lpstr>Calibri</vt:lpstr>
      <vt:lpstr>Calibri Light</vt:lpstr>
      <vt:lpstr>Cambria Math</vt:lpstr>
      <vt:lpstr>Consolas</vt:lpstr>
      <vt:lpstr>Cordia New</vt:lpstr>
      <vt:lpstr>Courier New</vt:lpstr>
      <vt:lpstr>Helvetica-Narrow</vt:lpstr>
      <vt:lpstr>Lucida Sans Unicode</vt:lpstr>
      <vt:lpstr>新細明體</vt:lpstr>
      <vt:lpstr>Times New Roman</vt:lpstr>
      <vt:lpstr>Verdana</vt:lpstr>
      <vt:lpstr>Wingdings</vt:lpstr>
      <vt:lpstr>Office Theme</vt:lpstr>
      <vt:lpstr>Prolog</vt:lpstr>
      <vt:lpstr>Prolog</vt:lpstr>
      <vt:lpstr>SWI-Prolog</vt:lpstr>
      <vt:lpstr>Defining relations</vt:lpstr>
      <vt:lpstr>How to ask a question</vt:lpstr>
      <vt:lpstr>Structure of Programs</vt:lpstr>
      <vt:lpstr>Example</vt:lpstr>
      <vt:lpstr>Example</vt:lpstr>
      <vt:lpstr>Prolog clauses</vt:lpstr>
      <vt:lpstr>Body of a (rule) clause contains goals.</vt:lpstr>
      <vt:lpstr>Defining relations by facts</vt:lpstr>
      <vt:lpstr>Defining relations by facts</vt:lpstr>
      <vt:lpstr>Defining relations by facts</vt:lpstr>
      <vt:lpstr>Defining relations by facts</vt:lpstr>
      <vt:lpstr>Defining relations by rules</vt:lpstr>
      <vt:lpstr>Defining relations by rules</vt:lpstr>
      <vt:lpstr>Defining relations by rules</vt:lpstr>
      <vt:lpstr>Defining relations by rules</vt:lpstr>
      <vt:lpstr>Class work: define the “sister” relation</vt:lpstr>
      <vt:lpstr>Recursive rules</vt:lpstr>
      <vt:lpstr>Recursive rules</vt:lpstr>
      <vt:lpstr>Recursive rules</vt:lpstr>
      <vt:lpstr>Class work: define the “maternal ancestor” relation</vt:lpstr>
      <vt:lpstr>Declarative and procedural meaning of programs</vt:lpstr>
      <vt:lpstr>Declarative and procedural meaning of programs</vt:lpstr>
      <vt:lpstr>How Prolog answers questions</vt:lpstr>
      <vt:lpstr>How Prolog answers questions: Backtracking</vt:lpstr>
      <vt:lpstr>How Prolog answers questions</vt:lpstr>
      <vt:lpstr>How Prolog answers questions</vt:lpstr>
      <vt:lpstr>Advantages of Prolog</vt:lpstr>
      <vt:lpstr>Inferencing Process</vt:lpstr>
      <vt:lpstr>Applications of Logic Programming</vt:lpstr>
      <vt:lpstr>Newer applications of Logic Programming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anandvp</dc:creator>
  <cp:lastModifiedBy>Panangadan, Anand</cp:lastModifiedBy>
  <cp:revision>349</cp:revision>
  <dcterms:created xsi:type="dcterms:W3CDTF">2015-09-15T20:27:29Z</dcterms:created>
  <dcterms:modified xsi:type="dcterms:W3CDTF">2022-04-14T19:41:54Z</dcterms:modified>
</cp:coreProperties>
</file>