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8" r:id="rId1"/>
  </p:sldMasterIdLst>
  <p:notesMasterIdLst>
    <p:notesMasterId r:id="rId37"/>
  </p:notesMasterIdLst>
  <p:sldIdLst>
    <p:sldId id="333" r:id="rId2"/>
    <p:sldId id="334" r:id="rId3"/>
    <p:sldId id="689" r:id="rId4"/>
    <p:sldId id="690" r:id="rId5"/>
    <p:sldId id="691" r:id="rId6"/>
    <p:sldId id="692" r:id="rId7"/>
    <p:sldId id="765" r:id="rId8"/>
    <p:sldId id="789" r:id="rId9"/>
    <p:sldId id="764" r:id="rId10"/>
    <p:sldId id="766" r:id="rId11"/>
    <p:sldId id="755" r:id="rId12"/>
    <p:sldId id="711" r:id="rId13"/>
    <p:sldId id="712" r:id="rId14"/>
    <p:sldId id="713" r:id="rId15"/>
    <p:sldId id="714" r:id="rId16"/>
    <p:sldId id="732" r:id="rId17"/>
    <p:sldId id="752" r:id="rId18"/>
    <p:sldId id="753" r:id="rId19"/>
    <p:sldId id="719" r:id="rId20"/>
    <p:sldId id="738" r:id="rId21"/>
    <p:sldId id="777" r:id="rId22"/>
    <p:sldId id="740" r:id="rId23"/>
    <p:sldId id="778" r:id="rId24"/>
    <p:sldId id="780" r:id="rId25"/>
    <p:sldId id="722" r:id="rId26"/>
    <p:sldId id="770" r:id="rId27"/>
    <p:sldId id="767" r:id="rId28"/>
    <p:sldId id="790" r:id="rId29"/>
    <p:sldId id="771" r:id="rId30"/>
    <p:sldId id="772" r:id="rId31"/>
    <p:sldId id="787" r:id="rId32"/>
    <p:sldId id="773" r:id="rId33"/>
    <p:sldId id="739" r:id="rId34"/>
    <p:sldId id="776" r:id="rId35"/>
    <p:sldId id="710" r:id="rId36"/>
  </p:sldIdLst>
  <p:sldSz cx="9144000" cy="6858000" type="screen4x3"/>
  <p:notesSz cx="7023100" cy="9309100"/>
  <p:defaultTextStyle>
    <a:defPPr>
      <a:defRPr lang="en-US"/>
    </a:defPPr>
    <a:lvl1pPr algn="l" rtl="0" fontAlgn="base">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89" autoAdjust="0"/>
    <p:restoredTop sz="91923" autoAdjust="0"/>
  </p:normalViewPr>
  <p:slideViewPr>
    <p:cSldViewPr>
      <p:cViewPr varScale="1">
        <p:scale>
          <a:sx n="103" d="100"/>
          <a:sy n="103" d="100"/>
        </p:scale>
        <p:origin x="2000"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39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atin typeface="Times New Roman" charset="0"/>
                <a:cs typeface="Arial" charset="0"/>
              </a:defRPr>
            </a:lvl1pPr>
          </a:lstStyle>
          <a:p>
            <a:pPr>
              <a:defRPr/>
            </a:pPr>
            <a:endParaRPr lang="en-US"/>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smtClean="0">
                <a:latin typeface="Times New Roman" charset="0"/>
                <a:cs typeface="Arial" charset="0"/>
              </a:defRPr>
            </a:lvl1pPr>
          </a:lstStyle>
          <a:p>
            <a:pPr>
              <a:defRPr/>
            </a:pPr>
            <a:fld id="{43132B69-9C71-4ECA-BDED-CC34D4C803B7}" type="datetimeFigureOut">
              <a:rPr lang="en-US"/>
              <a:pPr>
                <a:defRPr/>
              </a:pPr>
              <a:t>8/25/22</a:t>
            </a:fld>
            <a:endParaRPr lang="en-US"/>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pPr lvl="0"/>
            <a:endParaRPr lang="en-US" noProof="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atin typeface="Times New Roman" charset="0"/>
                <a:cs typeface="Arial" charset="0"/>
              </a:defRPr>
            </a:lvl1pPr>
          </a:lstStyle>
          <a:p>
            <a:pPr>
              <a:defRPr/>
            </a:pPr>
            <a:endParaRPr lang="en-US"/>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wrap="square" lIns="93324" tIns="46662" rIns="93324" bIns="46662" numCol="1" anchor="b" anchorCtr="0" compatLnSpc="1">
            <a:prstTxWarp prst="textNoShape">
              <a:avLst/>
            </a:prstTxWarp>
          </a:bodyPr>
          <a:lstStyle>
            <a:lvl1pPr algn="r">
              <a:defRPr sz="1200"/>
            </a:lvl1pPr>
          </a:lstStyle>
          <a:p>
            <a:fld id="{B9CD0D88-AB5B-4A17-8D99-82907F637556}" type="slidenum">
              <a:rPr lang="en-US" altLang="en-US"/>
              <a:pPr/>
              <a:t>‹#›</a:t>
            </a:fld>
            <a:endParaRPr lang="en-US" altLang="en-US"/>
          </a:p>
        </p:txBody>
      </p:sp>
    </p:spTree>
    <p:extLst>
      <p:ext uri="{BB962C8B-B14F-4D97-AF65-F5344CB8AC3E}">
        <p14:creationId xmlns:p14="http://schemas.microsoft.com/office/powerpoint/2010/main" val="400914238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a:solidFill>
                  <a:srgbClr val="FF0000"/>
                </a:solidFill>
              </a:rPr>
              <a:t>Rational</a:t>
            </a:r>
            <a:r>
              <a:rPr lang="en-US" dirty="0"/>
              <a:t> </a:t>
            </a:r>
            <a:r>
              <a:rPr lang="en-US" dirty="0">
                <a:solidFill>
                  <a:srgbClr val="FF0000"/>
                </a:solidFill>
              </a:rPr>
              <a:t>Agent</a:t>
            </a:r>
            <a:r>
              <a:rPr lang="en-US" dirty="0"/>
              <a:t>: For each possible percept sequence, a rational agent should select an action that is expected to maximize its performance measure, given the evidence provided by the percept sequence and whatever built-in knowledge the agent has.</a:t>
            </a:r>
          </a:p>
        </p:txBody>
      </p:sp>
      <p:sp>
        <p:nvSpPr>
          <p:cNvPr id="4" name="Slide Number Placeholder 3"/>
          <p:cNvSpPr>
            <a:spLocks noGrp="1"/>
          </p:cNvSpPr>
          <p:nvPr>
            <p:ph type="sldNum" sz="quarter" idx="10"/>
          </p:nvPr>
        </p:nvSpPr>
        <p:spPr/>
        <p:txBody>
          <a:bodyPr/>
          <a:lstStyle/>
          <a:p>
            <a:pPr>
              <a:defRPr/>
            </a:pPr>
            <a:fld id="{0FFEBD8D-0350-4248-A0B8-4408F523809D}" type="slidenum">
              <a:rPr lang="en-US" smtClean="0"/>
              <a:pPr>
                <a:defRPr/>
              </a:pPr>
              <a:t>3</a:t>
            </a:fld>
            <a:endParaRPr lang="en-US"/>
          </a:p>
        </p:txBody>
      </p:sp>
    </p:spTree>
    <p:extLst>
      <p:ext uri="{BB962C8B-B14F-4D97-AF65-F5344CB8AC3E}">
        <p14:creationId xmlns:p14="http://schemas.microsoft.com/office/powerpoint/2010/main" val="33764165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DFBA441B-4A0C-4220-99E9-D195D3E480B0}" type="slidenum">
              <a:rPr lang="en-GB"/>
              <a:pPr/>
              <a:t>25</a:t>
            </a:fld>
            <a:endParaRPr lang="en-GB"/>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GB" baseline="0" dirty="0"/>
              <a:t>*What is GD for the 8-puzzle in previous slide? Board configuration for the goal state.</a:t>
            </a:r>
            <a:endParaRPr lang="en-GB" dirty="0"/>
          </a:p>
        </p:txBody>
      </p:sp>
    </p:spTree>
    <p:extLst>
      <p:ext uri="{BB962C8B-B14F-4D97-AF65-F5344CB8AC3E}">
        <p14:creationId xmlns:p14="http://schemas.microsoft.com/office/powerpoint/2010/main" val="11189810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 the “tree” for the 8-puzzle a tree</a:t>
            </a:r>
            <a:r>
              <a:rPr lang="en-US" baseline="0" dirty="0"/>
              <a:t> or a graph?</a:t>
            </a:r>
          </a:p>
          <a:p>
            <a:r>
              <a:rPr lang="en-US" baseline="0" dirty="0"/>
              <a:t>Answer: graph because of repeated nodes</a:t>
            </a:r>
            <a:endParaRPr lang="en-US" dirty="0"/>
          </a:p>
        </p:txBody>
      </p:sp>
      <p:sp>
        <p:nvSpPr>
          <p:cNvPr id="4" name="Slide Number Placeholder 3"/>
          <p:cNvSpPr>
            <a:spLocks noGrp="1"/>
          </p:cNvSpPr>
          <p:nvPr>
            <p:ph type="sldNum" sz="quarter" idx="10"/>
          </p:nvPr>
        </p:nvSpPr>
        <p:spPr/>
        <p:txBody>
          <a:bodyPr/>
          <a:lstStyle/>
          <a:p>
            <a:fld id="{B9CD0D88-AB5B-4A17-8D99-82907F637556}" type="slidenum">
              <a:rPr lang="en-US" altLang="en-US" smtClean="0"/>
              <a:pPr/>
              <a:t>26</a:t>
            </a:fld>
            <a:endParaRPr lang="en-US" altLang="en-US"/>
          </a:p>
        </p:txBody>
      </p:sp>
    </p:spTree>
    <p:extLst>
      <p:ext uri="{BB962C8B-B14F-4D97-AF65-F5344CB8AC3E}">
        <p14:creationId xmlns:p14="http://schemas.microsoft.com/office/powerpoint/2010/main" val="18426012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 the “tree” for the 8-puzzle a tree</a:t>
            </a:r>
            <a:r>
              <a:rPr lang="en-US" baseline="0" dirty="0"/>
              <a:t> or a graph?</a:t>
            </a:r>
            <a:endParaRPr lang="en-US" dirty="0"/>
          </a:p>
        </p:txBody>
      </p:sp>
      <p:sp>
        <p:nvSpPr>
          <p:cNvPr id="4" name="Slide Number Placeholder 3"/>
          <p:cNvSpPr>
            <a:spLocks noGrp="1"/>
          </p:cNvSpPr>
          <p:nvPr>
            <p:ph type="sldNum" sz="quarter" idx="10"/>
          </p:nvPr>
        </p:nvSpPr>
        <p:spPr/>
        <p:txBody>
          <a:bodyPr/>
          <a:lstStyle/>
          <a:p>
            <a:fld id="{B9CD0D88-AB5B-4A17-8D99-82907F637556}" type="slidenum">
              <a:rPr lang="en-US" altLang="en-US" smtClean="0"/>
              <a:pPr/>
              <a:t>29</a:t>
            </a:fld>
            <a:endParaRPr lang="en-US" altLang="en-US"/>
          </a:p>
        </p:txBody>
      </p:sp>
    </p:spTree>
    <p:extLst>
      <p:ext uri="{BB962C8B-B14F-4D97-AF65-F5344CB8AC3E}">
        <p14:creationId xmlns:p14="http://schemas.microsoft.com/office/powerpoint/2010/main" val="3247367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 the “tree” for the 8-puzzle a tree</a:t>
            </a:r>
            <a:r>
              <a:rPr lang="en-US" baseline="0" dirty="0"/>
              <a:t> or a graph?</a:t>
            </a:r>
            <a:endParaRPr lang="en-US" dirty="0"/>
          </a:p>
        </p:txBody>
      </p:sp>
      <p:sp>
        <p:nvSpPr>
          <p:cNvPr id="4" name="Slide Number Placeholder 3"/>
          <p:cNvSpPr>
            <a:spLocks noGrp="1"/>
          </p:cNvSpPr>
          <p:nvPr>
            <p:ph type="sldNum" sz="quarter" idx="10"/>
          </p:nvPr>
        </p:nvSpPr>
        <p:spPr/>
        <p:txBody>
          <a:bodyPr/>
          <a:lstStyle/>
          <a:p>
            <a:fld id="{B9CD0D88-AB5B-4A17-8D99-82907F637556}" type="slidenum">
              <a:rPr lang="en-US" altLang="en-US" smtClean="0"/>
              <a:pPr/>
              <a:t>30</a:t>
            </a:fld>
            <a:endParaRPr lang="en-US" altLang="en-US"/>
          </a:p>
        </p:txBody>
      </p:sp>
    </p:spTree>
    <p:extLst>
      <p:ext uri="{BB962C8B-B14F-4D97-AF65-F5344CB8AC3E}">
        <p14:creationId xmlns:p14="http://schemas.microsoft.com/office/powerpoint/2010/main" val="22341337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8-tile:</a:t>
            </a:r>
            <a:r>
              <a:rPr lang="en-US" baseline="0" dirty="0"/>
              <a:t> 9x8x7x6x… (actually divide by 2)</a:t>
            </a:r>
          </a:p>
          <a:p>
            <a:r>
              <a:rPr lang="en-US" dirty="0"/>
              <a:t>15-tile: 16x15x…</a:t>
            </a:r>
          </a:p>
          <a:p>
            <a:r>
              <a:rPr lang="en-US" dirty="0"/>
              <a:t>Chess: 10^120</a:t>
            </a:r>
          </a:p>
          <a:p>
            <a:r>
              <a:rPr lang="en-US" dirty="0"/>
              <a:t>Checkers:</a:t>
            </a:r>
            <a:r>
              <a:rPr lang="en-US" baseline="0" dirty="0"/>
              <a:t> 10^31</a:t>
            </a:r>
          </a:p>
          <a:p>
            <a:r>
              <a:rPr lang="en-US" baseline="0" dirty="0"/>
              <a:t>Go: 10^360</a:t>
            </a:r>
          </a:p>
          <a:p>
            <a:endParaRPr lang="en-US" dirty="0"/>
          </a:p>
        </p:txBody>
      </p:sp>
      <p:sp>
        <p:nvSpPr>
          <p:cNvPr id="4" name="Slide Number Placeholder 3"/>
          <p:cNvSpPr>
            <a:spLocks noGrp="1"/>
          </p:cNvSpPr>
          <p:nvPr>
            <p:ph type="sldNum" sz="quarter" idx="10"/>
          </p:nvPr>
        </p:nvSpPr>
        <p:spPr/>
        <p:txBody>
          <a:bodyPr/>
          <a:lstStyle/>
          <a:p>
            <a:fld id="{B9CD0D88-AB5B-4A17-8D99-82907F637556}" type="slidenum">
              <a:rPr lang="en-US" altLang="en-US" smtClean="0"/>
              <a:pPr/>
              <a:t>31</a:t>
            </a:fld>
            <a:endParaRPr lang="en-US" altLang="en-US"/>
          </a:p>
        </p:txBody>
      </p:sp>
    </p:spTree>
    <p:extLst>
      <p:ext uri="{BB962C8B-B14F-4D97-AF65-F5344CB8AC3E}">
        <p14:creationId xmlns:p14="http://schemas.microsoft.com/office/powerpoint/2010/main" val="26705105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 the “tree” for the 8-puzzle a tree</a:t>
            </a:r>
            <a:r>
              <a:rPr lang="en-US" baseline="0" dirty="0"/>
              <a:t> or a graph?</a:t>
            </a:r>
            <a:endParaRPr lang="en-US" dirty="0"/>
          </a:p>
        </p:txBody>
      </p:sp>
      <p:sp>
        <p:nvSpPr>
          <p:cNvPr id="4" name="Slide Number Placeholder 3"/>
          <p:cNvSpPr>
            <a:spLocks noGrp="1"/>
          </p:cNvSpPr>
          <p:nvPr>
            <p:ph type="sldNum" sz="quarter" idx="10"/>
          </p:nvPr>
        </p:nvSpPr>
        <p:spPr/>
        <p:txBody>
          <a:bodyPr/>
          <a:lstStyle/>
          <a:p>
            <a:fld id="{B9CD0D88-AB5B-4A17-8D99-82907F637556}" type="slidenum">
              <a:rPr lang="en-US" altLang="en-US" smtClean="0"/>
              <a:pPr/>
              <a:t>32</a:t>
            </a:fld>
            <a:endParaRPr lang="en-US" altLang="en-US"/>
          </a:p>
        </p:txBody>
      </p:sp>
    </p:spTree>
    <p:extLst>
      <p:ext uri="{BB962C8B-B14F-4D97-AF65-F5344CB8AC3E}">
        <p14:creationId xmlns:p14="http://schemas.microsoft.com/office/powerpoint/2010/main" val="4250955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Note: observable partially</a:t>
            </a:r>
            <a:r>
              <a:rPr lang="en-US" baseline="0" dirty="0"/>
              <a:t> observable is different from known and unknown environment. E.g., knowing the game of rules (known) but can be still partially observable (card game). Don’t know the rules (unknown) so need to learn them.</a:t>
            </a:r>
            <a:endParaRPr lang="en-US" dirty="0"/>
          </a:p>
        </p:txBody>
      </p:sp>
      <p:sp>
        <p:nvSpPr>
          <p:cNvPr id="4" name="Slide Number Placeholder 3"/>
          <p:cNvSpPr>
            <a:spLocks noGrp="1"/>
          </p:cNvSpPr>
          <p:nvPr>
            <p:ph type="sldNum" sz="quarter" idx="10"/>
          </p:nvPr>
        </p:nvSpPr>
        <p:spPr/>
        <p:txBody>
          <a:bodyPr/>
          <a:lstStyle/>
          <a:p>
            <a:pPr>
              <a:defRPr/>
            </a:pPr>
            <a:fld id="{60FA4D9F-7AC5-42F4-AC57-8FDFE9436C63}" type="slidenum">
              <a:rPr lang="en-US" smtClean="0"/>
              <a:pPr>
                <a:defRPr/>
              </a:pPr>
              <a:t>4</a:t>
            </a:fld>
            <a:endParaRPr lang="en-US"/>
          </a:p>
        </p:txBody>
      </p:sp>
    </p:spTree>
    <p:extLst>
      <p:ext uri="{BB962C8B-B14F-4D97-AF65-F5344CB8AC3E}">
        <p14:creationId xmlns:p14="http://schemas.microsoft.com/office/powerpoint/2010/main" val="25353454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Note: observable partially</a:t>
            </a:r>
            <a:r>
              <a:rPr lang="en-US" baseline="0" dirty="0"/>
              <a:t> observable is different from known and unknown environment. E.g., knowing the game of rules (known) but can be still partially observable (card game). Don’t know the rules (unknown) so need to learn them.</a:t>
            </a:r>
            <a:endParaRPr lang="en-US" dirty="0"/>
          </a:p>
        </p:txBody>
      </p:sp>
      <p:sp>
        <p:nvSpPr>
          <p:cNvPr id="4" name="Slide Number Placeholder 3"/>
          <p:cNvSpPr>
            <a:spLocks noGrp="1"/>
          </p:cNvSpPr>
          <p:nvPr>
            <p:ph type="sldNum" sz="quarter" idx="10"/>
          </p:nvPr>
        </p:nvSpPr>
        <p:spPr/>
        <p:txBody>
          <a:bodyPr/>
          <a:lstStyle/>
          <a:p>
            <a:pPr>
              <a:defRPr/>
            </a:pPr>
            <a:fld id="{60FA4D9F-7AC5-42F4-AC57-8FDFE9436C63}" type="slidenum">
              <a:rPr lang="en-US" smtClean="0"/>
              <a:pPr>
                <a:defRPr/>
              </a:pPr>
              <a:t>5</a:t>
            </a:fld>
            <a:endParaRPr lang="en-US"/>
          </a:p>
        </p:txBody>
      </p:sp>
    </p:spTree>
    <p:extLst>
      <p:ext uri="{BB962C8B-B14F-4D97-AF65-F5344CB8AC3E}">
        <p14:creationId xmlns:p14="http://schemas.microsoft.com/office/powerpoint/2010/main" val="3572341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a:t>
            </a:r>
            <a:r>
              <a:rPr lang="en-US" baseline="0" dirty="0"/>
              <a:t> who is the “agent”?</a:t>
            </a:r>
          </a:p>
          <a:p>
            <a:r>
              <a:rPr lang="en-US" baseline="0" dirty="0"/>
              <a:t>A player</a:t>
            </a:r>
            <a:endParaRPr lang="en-US" dirty="0"/>
          </a:p>
        </p:txBody>
      </p:sp>
      <p:sp>
        <p:nvSpPr>
          <p:cNvPr id="4" name="Slide Number Placeholder 3"/>
          <p:cNvSpPr>
            <a:spLocks noGrp="1"/>
          </p:cNvSpPr>
          <p:nvPr>
            <p:ph type="sldNum" sz="quarter" idx="10"/>
          </p:nvPr>
        </p:nvSpPr>
        <p:spPr/>
        <p:txBody>
          <a:bodyPr/>
          <a:lstStyle/>
          <a:p>
            <a:fld id="{B9CD0D88-AB5B-4A17-8D99-82907F637556}" type="slidenum">
              <a:rPr lang="en-US" altLang="en-US" smtClean="0"/>
              <a:pPr/>
              <a:t>6</a:t>
            </a:fld>
            <a:endParaRPr lang="en-US" altLang="en-US"/>
          </a:p>
        </p:txBody>
      </p:sp>
    </p:spTree>
    <p:extLst>
      <p:ext uri="{BB962C8B-B14F-4D97-AF65-F5344CB8AC3E}">
        <p14:creationId xmlns:p14="http://schemas.microsoft.com/office/powerpoint/2010/main" val="2119073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Motivation: strong </a:t>
            </a:r>
            <a:r>
              <a:rPr lang="en-US" dirty="0"/>
              <a:t>AI</a:t>
            </a:r>
            <a:r>
              <a:rPr lang="en-US" baseline="0" dirty="0"/>
              <a:t> needs to have general intelligence</a:t>
            </a:r>
            <a:endParaRPr lang="en-US" dirty="0"/>
          </a:p>
        </p:txBody>
      </p:sp>
      <p:sp>
        <p:nvSpPr>
          <p:cNvPr id="4" name="Slide Number Placeholder 3"/>
          <p:cNvSpPr>
            <a:spLocks noGrp="1"/>
          </p:cNvSpPr>
          <p:nvPr>
            <p:ph type="sldNum" sz="quarter" idx="10"/>
          </p:nvPr>
        </p:nvSpPr>
        <p:spPr/>
        <p:txBody>
          <a:bodyPr/>
          <a:lstStyle/>
          <a:p>
            <a:pPr>
              <a:defRPr/>
            </a:pPr>
            <a:fld id="{60FA4D9F-7AC5-42F4-AC57-8FDFE9436C63}" type="slidenum">
              <a:rPr lang="en-US" smtClean="0"/>
              <a:pPr>
                <a:defRPr/>
              </a:pPr>
              <a:t>12</a:t>
            </a:fld>
            <a:endParaRPr lang="en-US"/>
          </a:p>
        </p:txBody>
      </p:sp>
    </p:spTree>
    <p:extLst>
      <p:ext uri="{BB962C8B-B14F-4D97-AF65-F5344CB8AC3E}">
        <p14:creationId xmlns:p14="http://schemas.microsoft.com/office/powerpoint/2010/main" val="304456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ltLang="zh-TW" sz="1200" dirty="0">
              <a:ea typeface="新細明體" pitchFamily="18" charset="-120"/>
            </a:endParaRPr>
          </a:p>
        </p:txBody>
      </p:sp>
      <p:sp>
        <p:nvSpPr>
          <p:cNvPr id="4" name="Slide Number Placeholder 3"/>
          <p:cNvSpPr>
            <a:spLocks noGrp="1"/>
          </p:cNvSpPr>
          <p:nvPr>
            <p:ph type="sldNum" sz="quarter" idx="10"/>
          </p:nvPr>
        </p:nvSpPr>
        <p:spPr/>
        <p:txBody>
          <a:bodyPr/>
          <a:lstStyle/>
          <a:p>
            <a:pPr>
              <a:defRPr/>
            </a:pPr>
            <a:fld id="{60FA4D9F-7AC5-42F4-AC57-8FDFE9436C63}" type="slidenum">
              <a:rPr lang="en-US" smtClean="0"/>
              <a:pPr>
                <a:defRPr/>
              </a:pPr>
              <a:t>13</a:t>
            </a:fld>
            <a:endParaRPr lang="en-US"/>
          </a:p>
        </p:txBody>
      </p:sp>
    </p:spTree>
    <p:extLst>
      <p:ext uri="{BB962C8B-B14F-4D97-AF65-F5344CB8AC3E}">
        <p14:creationId xmlns:p14="http://schemas.microsoft.com/office/powerpoint/2010/main" val="524221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ltLang="zh-TW" sz="1200" dirty="0">
              <a:ea typeface="新細明體" pitchFamily="18" charset="-120"/>
            </a:endParaRPr>
          </a:p>
        </p:txBody>
      </p:sp>
      <p:sp>
        <p:nvSpPr>
          <p:cNvPr id="4" name="Slide Number Placeholder 3"/>
          <p:cNvSpPr>
            <a:spLocks noGrp="1"/>
          </p:cNvSpPr>
          <p:nvPr>
            <p:ph type="sldNum" sz="quarter" idx="10"/>
          </p:nvPr>
        </p:nvSpPr>
        <p:spPr/>
        <p:txBody>
          <a:bodyPr/>
          <a:lstStyle/>
          <a:p>
            <a:pPr>
              <a:defRPr/>
            </a:pPr>
            <a:fld id="{60FA4D9F-7AC5-42F4-AC57-8FDFE9436C63}" type="slidenum">
              <a:rPr lang="en-US" smtClean="0"/>
              <a:pPr>
                <a:defRPr/>
              </a:pPr>
              <a:t>14</a:t>
            </a:fld>
            <a:endParaRPr lang="en-US"/>
          </a:p>
        </p:txBody>
      </p:sp>
    </p:spTree>
    <p:extLst>
      <p:ext uri="{BB962C8B-B14F-4D97-AF65-F5344CB8AC3E}">
        <p14:creationId xmlns:p14="http://schemas.microsoft.com/office/powerpoint/2010/main" val="12747947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ltLang="zh-TW" sz="1200" dirty="0">
              <a:ea typeface="新細明體" pitchFamily="18" charset="-120"/>
            </a:endParaRPr>
          </a:p>
        </p:txBody>
      </p:sp>
      <p:sp>
        <p:nvSpPr>
          <p:cNvPr id="4" name="Slide Number Placeholder 3"/>
          <p:cNvSpPr>
            <a:spLocks noGrp="1"/>
          </p:cNvSpPr>
          <p:nvPr>
            <p:ph type="sldNum" sz="quarter" idx="10"/>
          </p:nvPr>
        </p:nvSpPr>
        <p:spPr/>
        <p:txBody>
          <a:bodyPr/>
          <a:lstStyle/>
          <a:p>
            <a:pPr>
              <a:defRPr/>
            </a:pPr>
            <a:fld id="{60FA4D9F-7AC5-42F4-AC57-8FDFE9436C63}" type="slidenum">
              <a:rPr lang="en-US" smtClean="0"/>
              <a:pPr>
                <a:defRPr/>
              </a:pPr>
              <a:t>15</a:t>
            </a:fld>
            <a:endParaRPr lang="en-US"/>
          </a:p>
        </p:txBody>
      </p:sp>
    </p:spTree>
    <p:extLst>
      <p:ext uri="{BB962C8B-B14F-4D97-AF65-F5344CB8AC3E}">
        <p14:creationId xmlns:p14="http://schemas.microsoft.com/office/powerpoint/2010/main" val="12577270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Rot="1" noChangeAspect="1" noChangeArrowheads="1" noTextEdit="1"/>
          </p:cNvSpPr>
          <p:nvPr>
            <p:ph type="sldImg"/>
          </p:nvPr>
        </p:nvSpPr>
        <p:spPr>
          <a:ln/>
        </p:spPr>
      </p:sp>
      <p:sp>
        <p:nvSpPr>
          <p:cNvPr id="323587" name="Rectangle 3"/>
          <p:cNvSpPr>
            <a:spLocks noGrp="1" noChangeArrowheads="1"/>
          </p:cNvSpPr>
          <p:nvPr>
            <p:ph type="body" idx="1"/>
          </p:nvPr>
        </p:nvSpPr>
        <p:spPr/>
        <p:txBody>
          <a:bodyPr/>
          <a:lstStyle/>
          <a:p>
            <a:r>
              <a:rPr lang="en-US" altLang="en-US"/>
              <a:t>Notes: People often draw trees without directed arcs.  It is implicit in the problem definition. In search, it is directed.</a:t>
            </a:r>
          </a:p>
        </p:txBody>
      </p:sp>
    </p:spTree>
    <p:extLst>
      <p:ext uri="{BB962C8B-B14F-4D97-AF65-F5344CB8AC3E}">
        <p14:creationId xmlns:p14="http://schemas.microsoft.com/office/powerpoint/2010/main" val="3038405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A969599-B8A2-42AD-9F29-B44667E0D189}"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8/25/22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9F33D8-5447-47F5-B4F9-489CB73D74D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255428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9EB5FB0-247E-41F9-AD87-1041688E9A8A}"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8/25/22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9F33D8-5447-47F5-B4F9-489CB73D74D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677839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9853D80-2348-4BF9-8718-8C6A7E1A5887}"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8/25/22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9F33D8-5447-47F5-B4F9-489CB73D74D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8795823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BAACD65-5B8C-4EFC-95A4-3CDADBE66BB0}"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8/25/22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D96950-646D-4C61-ACE5-9A561975C435}"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669941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8E817DE-4078-426E-8023-E58F7BCC94A3}"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8/25/22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9F33D8-5447-47F5-B4F9-489CB73D74D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14600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848DB39-9739-41D9-9A51-65F7915A6003}"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8/25/22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9F33D8-5447-47F5-B4F9-489CB73D74D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073230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B825004-FA77-47E3-85C0-5B6542999D96}"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8/25/22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9F33D8-5447-47F5-B4F9-489CB73D74D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416062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4DE0C64-D267-4B20-BB48-C0CDB2F43CE7}"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8/25/22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9F33D8-5447-47F5-B4F9-489CB73D74D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768949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42C0ABD-B1B2-4B74-85E6-DDA350158724}"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8/25/22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9F33D8-5447-47F5-B4F9-489CB73D74D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443001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DDA3B81-7573-4E26-A52A-566EBCC79C8D}"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8/25/22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9F33D8-5447-47F5-B4F9-489CB73D74D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929267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BD114D-8AF6-4C16-9D37-38B8F7A7266F}"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8/25/22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9F33D8-5447-47F5-B4F9-489CB73D74D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293436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B8D5359-C19D-4270-B2D7-8642F5C1B165}"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8/25/22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9F33D8-5447-47F5-B4F9-489CB73D74D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977858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DCAF4E2B-2192-4B67-91D2-F4302F18905A}"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8/25/22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D9F33D8-5447-47F5-B4F9-489CB73D74D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286844909"/>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s://drive.google.com/drive/folders/17p6PDDSw2okQOPkLRzUFr7JQorSVIE2M?usp=sharin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hyperlink" Target="https://www.helpfulgames.com/subjects/brain-training/sliding-puzzle.html" TargetMode="Externa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drive.google.com/drive/folders/17p6PDDSw2okQOPkLRzUFr7JQorSVIE2M?usp=sharing" TargetMode="External"/><Relationship Id="rId2" Type="http://schemas.openxmlformats.org/officeDocument/2006/relationships/hyperlink" Target="https://en.wikipedia.org/wiki/Draughts" TargetMode="External"/><Relationship Id="rId1" Type="http://schemas.openxmlformats.org/officeDocument/2006/relationships/slideLayout" Target="../slideLayouts/slideLayout2.xml"/><Relationship Id="rId4" Type="http://schemas.openxmlformats.org/officeDocument/2006/relationships/image" Target="../media/image12.gif"/></Relationships>
</file>

<file path=ppt/slides/_rels/slide28.xml.rels><?xml version="1.0" encoding="UTF-8" standalone="yes"?>
<Relationships xmlns="http://schemas.openxmlformats.org/package/2006/relationships"><Relationship Id="rId2" Type="http://schemas.openxmlformats.org/officeDocument/2006/relationships/hyperlink" Target="https://drive.google.com/drive/folders/17p6PDDSw2okQOPkLRzUFr7JQorSVIE2M?usp=sharing"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6.jpe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2.gif"/><Relationship Id="rId5" Type="http://schemas.openxmlformats.org/officeDocument/2006/relationships/image" Target="../media/image15.jp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6.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2.gif"/><Relationship Id="rId5" Type="http://schemas.openxmlformats.org/officeDocument/2006/relationships/image" Target="../media/image15.jpg"/><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hyperlink" Target="https://en.wikipedia.org/wiki/Game_complexity" TargetMode="External"/><Relationship Id="rId7" Type="http://schemas.openxmlformats.org/officeDocument/2006/relationships/image" Target="../media/image12.gif"/><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5.jpg"/><Relationship Id="rId5" Type="http://schemas.openxmlformats.org/officeDocument/2006/relationships/image" Target="../media/image14.png"/><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jpe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2.gif"/><Relationship Id="rId5" Type="http://schemas.openxmlformats.org/officeDocument/2006/relationships/image" Target="../media/image15.jpg"/><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CPSC 481</a:t>
            </a:r>
            <a:br>
              <a:rPr lang="en-US" dirty="0"/>
            </a:br>
            <a:r>
              <a:rPr lang="en-US" dirty="0"/>
              <a:t>Artificial Intelligence</a:t>
            </a:r>
          </a:p>
        </p:txBody>
      </p:sp>
      <p:sp>
        <p:nvSpPr>
          <p:cNvPr id="3" name="Subtitle 2"/>
          <p:cNvSpPr>
            <a:spLocks noGrp="1"/>
          </p:cNvSpPr>
          <p:nvPr>
            <p:ph type="subTitle" idx="1"/>
          </p:nvPr>
        </p:nvSpPr>
        <p:spPr/>
        <p:txBody>
          <a:bodyPr/>
          <a:lstStyle/>
          <a:p>
            <a:r>
              <a:rPr lang="en-US" dirty="0"/>
              <a:t>Mr. Ayush Bhardwaj</a:t>
            </a:r>
          </a:p>
          <a:p>
            <a:r>
              <a:rPr lang="en-US" dirty="0"/>
              <a:t>abhardwaj@fullerton.edu</a:t>
            </a:r>
          </a:p>
        </p:txBody>
      </p:sp>
    </p:spTree>
    <p:extLst>
      <p:ext uri="{BB962C8B-B14F-4D97-AF65-F5344CB8AC3E}">
        <p14:creationId xmlns:p14="http://schemas.microsoft.com/office/powerpoint/2010/main" val="1771176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Driving a car</a:t>
            </a:r>
          </a:p>
        </p:txBody>
      </p:sp>
      <p:sp>
        <p:nvSpPr>
          <p:cNvPr id="3" name="Content Placeholder 2"/>
          <p:cNvSpPr>
            <a:spLocks noGrp="1"/>
          </p:cNvSpPr>
          <p:nvPr>
            <p:ph sz="half" idx="1"/>
          </p:nvPr>
        </p:nvSpPr>
        <p:spPr/>
        <p:txBody>
          <a:bodyPr>
            <a:normAutofit lnSpcReduction="10000"/>
          </a:bodyPr>
          <a:lstStyle/>
          <a:p>
            <a:r>
              <a:rPr lang="en-US" dirty="0"/>
              <a:t>Fully observable vs. partially observable?</a:t>
            </a:r>
          </a:p>
          <a:p>
            <a:r>
              <a:rPr lang="en-US" dirty="0"/>
              <a:t>Deterministic vs. stochastic?</a:t>
            </a:r>
          </a:p>
          <a:p>
            <a:r>
              <a:rPr lang="en-US" dirty="0"/>
              <a:t>Episodic vs. sequential?</a:t>
            </a:r>
          </a:p>
          <a:p>
            <a:r>
              <a:rPr lang="en-US" dirty="0"/>
              <a:t>Static vs. dynamic?</a:t>
            </a:r>
          </a:p>
          <a:p>
            <a:r>
              <a:rPr lang="en-US" dirty="0"/>
              <a:t>Discrete vs. continuous?</a:t>
            </a:r>
          </a:p>
          <a:p>
            <a:r>
              <a:rPr lang="en-US" dirty="0"/>
              <a:t>Known vs. unknown?</a:t>
            </a:r>
          </a:p>
          <a:p>
            <a:r>
              <a:rPr lang="en-US" dirty="0"/>
              <a:t>Single agent vs. multiple agents?</a:t>
            </a:r>
          </a:p>
          <a:p>
            <a:endParaRPr lang="en-US" dirty="0"/>
          </a:p>
        </p:txBody>
      </p:sp>
      <p:pic>
        <p:nvPicPr>
          <p:cNvPr id="7" name="Content Placeholder 6" descr="Driving a car" title="Driving a ca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4648200" y="2702970"/>
            <a:ext cx="4038600" cy="2320423"/>
          </a:xfrm>
        </p:spPr>
      </p:pic>
    </p:spTree>
    <p:extLst>
      <p:ext uri="{BB962C8B-B14F-4D97-AF65-F5344CB8AC3E}">
        <p14:creationId xmlns:p14="http://schemas.microsoft.com/office/powerpoint/2010/main" val="167160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Classwork</a:t>
            </a:r>
          </a:p>
        </p:txBody>
      </p:sp>
      <p:sp>
        <p:nvSpPr>
          <p:cNvPr id="3" name="Content Placeholder 2"/>
          <p:cNvSpPr>
            <a:spLocks noGrp="1"/>
          </p:cNvSpPr>
          <p:nvPr>
            <p:ph idx="1"/>
          </p:nvPr>
        </p:nvSpPr>
        <p:spPr>
          <a:xfrm>
            <a:off x="468923" y="1417638"/>
            <a:ext cx="8229600" cy="4938712"/>
          </a:xfrm>
        </p:spPr>
        <p:txBody>
          <a:bodyPr>
            <a:normAutofit fontScale="77500" lnSpcReduction="20000"/>
          </a:bodyPr>
          <a:lstStyle/>
          <a:p>
            <a:r>
              <a:rPr lang="en-US" dirty="0"/>
              <a:t>On Google Drive</a:t>
            </a:r>
          </a:p>
          <a:p>
            <a:pPr lvl="1"/>
            <a:r>
              <a:rPr lang="en-US" b="1" dirty="0"/>
              <a:t>Link on Canvas</a:t>
            </a:r>
          </a:p>
          <a:p>
            <a:r>
              <a:rPr lang="en-US" dirty="0"/>
              <a:t>Go to today’s date and section</a:t>
            </a:r>
          </a:p>
          <a:p>
            <a:pPr lvl="1"/>
            <a:r>
              <a:rPr lang="en-US" dirty="0"/>
              <a:t>Editable and viewable by all</a:t>
            </a:r>
          </a:p>
          <a:p>
            <a:r>
              <a:rPr lang="en-US" dirty="0"/>
              <a:t>Create a new Google Document and name it with your groupmates’ names</a:t>
            </a:r>
          </a:p>
          <a:p>
            <a:pPr lvl="1"/>
            <a:r>
              <a:rPr lang="en-US" dirty="0"/>
              <a:t>E.g.: Garcia-Joshi-Nguyen</a:t>
            </a:r>
          </a:p>
          <a:p>
            <a:pPr lvl="1"/>
            <a:r>
              <a:rPr lang="en-US" dirty="0"/>
              <a:t>Write the names and role of group members</a:t>
            </a:r>
          </a:p>
          <a:p>
            <a:pPr lvl="1"/>
            <a:r>
              <a:rPr lang="en-US" dirty="0"/>
              <a:t>Roles: </a:t>
            </a:r>
            <a:r>
              <a:rPr lang="en-US" dirty="0">
                <a:solidFill>
                  <a:srgbClr val="FF0000"/>
                </a:solidFill>
              </a:rPr>
              <a:t>manager</a:t>
            </a:r>
            <a:r>
              <a:rPr lang="en-US" dirty="0"/>
              <a:t>, </a:t>
            </a:r>
            <a:r>
              <a:rPr lang="en-US" dirty="0" err="1">
                <a:solidFill>
                  <a:srgbClr val="0070C0"/>
                </a:solidFill>
              </a:rPr>
              <a:t>recorder+presenter</a:t>
            </a:r>
            <a:r>
              <a:rPr lang="en-US" dirty="0"/>
              <a:t>, </a:t>
            </a:r>
            <a:r>
              <a:rPr lang="en-US" dirty="0">
                <a:solidFill>
                  <a:srgbClr val="7030A0"/>
                </a:solidFill>
              </a:rPr>
              <a:t>timekeeper</a:t>
            </a:r>
          </a:p>
          <a:p>
            <a:pPr lvl="1"/>
            <a:r>
              <a:rPr lang="en-US" dirty="0"/>
              <a:t>Add your answers</a:t>
            </a:r>
          </a:p>
          <a:p>
            <a:r>
              <a:rPr lang="en-US" dirty="0"/>
              <a:t>Will not be graded but used for class participation points</a:t>
            </a:r>
          </a:p>
          <a:p>
            <a:pPr lvl="1"/>
            <a:r>
              <a:rPr lang="en-US" dirty="0"/>
              <a:t>Can easily share with rest of class outside the breakout room</a:t>
            </a:r>
          </a:p>
          <a:p>
            <a:endParaRPr lang="en-US" dirty="0">
              <a:hlinkClick r:id="rId2"/>
            </a:endParaRPr>
          </a:p>
          <a:p>
            <a:endParaRPr lang="en-US" u="sng" dirty="0">
              <a:hlinkClick r:id="rId2"/>
            </a:endParaRPr>
          </a:p>
          <a:p>
            <a:endParaRPr lang="en-US" dirty="0"/>
          </a:p>
          <a:p>
            <a:endParaRPr lang="en-US" dirty="0"/>
          </a:p>
        </p:txBody>
      </p:sp>
    </p:spTree>
    <p:extLst>
      <p:ext uri="{BB962C8B-B14F-4D97-AF65-F5344CB8AC3E}">
        <p14:creationId xmlns:p14="http://schemas.microsoft.com/office/powerpoint/2010/main" val="3004978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7696200" cy="609600"/>
          </a:xfrm>
        </p:spPr>
        <p:txBody>
          <a:bodyPr/>
          <a:lstStyle/>
          <a:p>
            <a:r>
              <a:rPr lang="en-US" sz="3200" dirty="0"/>
              <a:t>General Problem Solving Strategy</a:t>
            </a:r>
          </a:p>
        </p:txBody>
      </p:sp>
      <p:sp>
        <p:nvSpPr>
          <p:cNvPr id="3" name="Content Placeholder 2"/>
          <p:cNvSpPr>
            <a:spLocks noGrp="1"/>
          </p:cNvSpPr>
          <p:nvPr>
            <p:ph idx="1"/>
          </p:nvPr>
        </p:nvSpPr>
        <p:spPr>
          <a:xfrm>
            <a:off x="457200" y="2057400"/>
            <a:ext cx="8229600" cy="4191000"/>
          </a:xfrm>
        </p:spPr>
        <p:txBody>
          <a:bodyPr/>
          <a:lstStyle/>
          <a:p>
            <a:r>
              <a:rPr lang="en-US" sz="2400" dirty="0"/>
              <a:t>How does a human solve a problem </a:t>
            </a:r>
            <a:r>
              <a:rPr lang="en-US" sz="2400" dirty="0">
                <a:solidFill>
                  <a:srgbClr val="C00000"/>
                </a:solidFill>
              </a:rPr>
              <a:t>in general</a:t>
            </a:r>
            <a:r>
              <a:rPr lang="en-US" sz="2400" dirty="0"/>
              <a:t>? </a:t>
            </a:r>
          </a:p>
          <a:p>
            <a:pPr lvl="1"/>
            <a:r>
              <a:rPr lang="en-US" sz="2000" dirty="0"/>
              <a:t>Do we use thousands of algorithms to solve different problems, or </a:t>
            </a:r>
          </a:p>
          <a:p>
            <a:pPr lvl="1"/>
            <a:r>
              <a:rPr lang="en-US" sz="2000" dirty="0"/>
              <a:t>use only a few general methods to solve all types of problems?</a:t>
            </a:r>
          </a:p>
          <a:p>
            <a:pPr lvl="1"/>
            <a:endParaRPr lang="en-US" sz="1000" dirty="0"/>
          </a:p>
          <a:p>
            <a:r>
              <a:rPr lang="en-US" sz="2400" dirty="0"/>
              <a:t>Is there a general purpose approach to solve all types of problems? </a:t>
            </a:r>
          </a:p>
          <a:p>
            <a:pPr lvl="1"/>
            <a:r>
              <a:rPr lang="en-US" sz="1800" dirty="0"/>
              <a:t>Driving a car, Playing chess, Finding the cheapest car, Buying a ticket, …</a:t>
            </a:r>
          </a:p>
          <a:p>
            <a:r>
              <a:rPr lang="en-US" sz="2400" dirty="0">
                <a:solidFill>
                  <a:srgbClr val="0070C0"/>
                </a:solidFill>
              </a:rPr>
              <a:t>State space search</a:t>
            </a:r>
            <a:r>
              <a:rPr lang="en-US" sz="2400" dirty="0"/>
              <a:t> as a general problem solving strategy</a:t>
            </a:r>
          </a:p>
        </p:txBody>
      </p:sp>
    </p:spTree>
    <p:extLst>
      <p:ext uri="{BB962C8B-B14F-4D97-AF65-F5344CB8AC3E}">
        <p14:creationId xmlns:p14="http://schemas.microsoft.com/office/powerpoint/2010/main" val="3959209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457200" y="457200"/>
            <a:ext cx="7543800" cy="533400"/>
          </a:xfrm>
        </p:spPr>
        <p:txBody>
          <a:bodyPr>
            <a:normAutofit fontScale="90000"/>
          </a:bodyPr>
          <a:lstStyle/>
          <a:p>
            <a:pPr eaLnBrk="1" hangingPunct="1"/>
            <a:r>
              <a:rPr lang="en-US" altLang="zh-TW" sz="3200" dirty="0">
                <a:ea typeface="新細明體" pitchFamily="18" charset="-120"/>
              </a:rPr>
              <a:t>Human Problem Solving Process</a:t>
            </a:r>
          </a:p>
        </p:txBody>
      </p:sp>
      <p:pic>
        <p:nvPicPr>
          <p:cNvPr id="2" name="Picture 1" descr="state space with initial state and three goal states" title="state space"/>
          <p:cNvPicPr>
            <a:picLocks noChangeAspect="1"/>
          </p:cNvPicPr>
          <p:nvPr/>
        </p:nvPicPr>
        <p:blipFill>
          <a:blip r:embed="rId3"/>
          <a:stretch>
            <a:fillRect/>
          </a:stretch>
        </p:blipFill>
        <p:spPr>
          <a:xfrm>
            <a:off x="152400" y="1828800"/>
            <a:ext cx="4114800" cy="3429000"/>
          </a:xfrm>
          <a:prstGeom prst="rect">
            <a:avLst/>
          </a:prstGeom>
        </p:spPr>
      </p:pic>
      <p:sp>
        <p:nvSpPr>
          <p:cNvPr id="5124" name="Rectangle 3"/>
          <p:cNvSpPr>
            <a:spLocks noGrp="1" noChangeArrowheads="1"/>
          </p:cNvSpPr>
          <p:nvPr>
            <p:ph type="body" idx="1"/>
          </p:nvPr>
        </p:nvSpPr>
        <p:spPr>
          <a:xfrm>
            <a:off x="4003158" y="1219200"/>
            <a:ext cx="4648200" cy="5105400"/>
          </a:xfrm>
        </p:spPr>
        <p:txBody>
          <a:bodyPr/>
          <a:lstStyle/>
          <a:p>
            <a:pPr eaLnBrk="1" hangingPunct="1"/>
            <a:r>
              <a:rPr lang="en-US" altLang="zh-TW" sz="2000" b="1" dirty="0">
                <a:ea typeface="新細明體" pitchFamily="18" charset="-120"/>
              </a:rPr>
              <a:t>Think about these problems:</a:t>
            </a:r>
            <a:endParaRPr lang="en-US" altLang="zh-TW" sz="2000" dirty="0">
              <a:ea typeface="新細明體" pitchFamily="18" charset="-120"/>
            </a:endParaRPr>
          </a:p>
          <a:p>
            <a:pPr lvl="1" eaLnBrk="1" hangingPunct="1"/>
            <a:r>
              <a:rPr lang="en-US" altLang="zh-TW" sz="1600" dirty="0">
                <a:ea typeface="新細明體" pitchFamily="18" charset="-120"/>
              </a:rPr>
              <a:t>Playing chess (Tic-tac-toe or 8 puzzle) game,</a:t>
            </a:r>
          </a:p>
          <a:p>
            <a:pPr lvl="1" eaLnBrk="1" hangingPunct="1"/>
            <a:r>
              <a:rPr lang="en-US" altLang="zh-TW" sz="1600" dirty="0">
                <a:ea typeface="新細明體" pitchFamily="18" charset="-120"/>
              </a:rPr>
              <a:t>Navigate a maze</a:t>
            </a:r>
          </a:p>
          <a:p>
            <a:pPr lvl="1" eaLnBrk="1" hangingPunct="1"/>
            <a:r>
              <a:rPr lang="en-US" altLang="zh-TW" sz="1600" dirty="0">
                <a:ea typeface="新細明體" pitchFamily="18" charset="-120"/>
              </a:rPr>
              <a:t>Driving a car</a:t>
            </a:r>
          </a:p>
          <a:p>
            <a:pPr eaLnBrk="1" hangingPunct="1"/>
            <a:r>
              <a:rPr lang="en-US" altLang="zh-TW" sz="2200" dirty="0">
                <a:solidFill>
                  <a:srgbClr val="7030A0"/>
                </a:solidFill>
                <a:ea typeface="新細明體" pitchFamily="18" charset="-120"/>
              </a:rPr>
              <a:t>What do we do to solve a problem? </a:t>
            </a:r>
          </a:p>
          <a:p>
            <a:pPr lvl="1" eaLnBrk="1" hangingPunct="1"/>
            <a:r>
              <a:rPr lang="en-US" altLang="zh-TW" sz="1800" b="1" dirty="0">
                <a:ea typeface="新細明體" pitchFamily="18" charset="-120"/>
              </a:rPr>
              <a:t>Understand</a:t>
            </a:r>
            <a:r>
              <a:rPr lang="en-US" altLang="zh-TW" sz="1800" dirty="0">
                <a:ea typeface="新細明體" pitchFamily="18" charset="-120"/>
              </a:rPr>
              <a:t> the problem</a:t>
            </a:r>
          </a:p>
          <a:p>
            <a:pPr lvl="2" eaLnBrk="1" hangingPunct="1"/>
            <a:r>
              <a:rPr lang="en-US" altLang="zh-TW" sz="1600" dirty="0">
                <a:ea typeface="新細明體" pitchFamily="18" charset="-120"/>
              </a:rPr>
              <a:t>solution/goal, constraints, states</a:t>
            </a:r>
          </a:p>
          <a:p>
            <a:pPr lvl="1" eaLnBrk="1" hangingPunct="1"/>
            <a:r>
              <a:rPr lang="en-US" altLang="zh-TW" sz="1800" b="1" dirty="0">
                <a:ea typeface="新細明體" pitchFamily="18" charset="-120"/>
              </a:rPr>
              <a:t>Define</a:t>
            </a:r>
            <a:r>
              <a:rPr lang="en-US" altLang="zh-TW" sz="1800" dirty="0">
                <a:ea typeface="新細明體" pitchFamily="18" charset="-120"/>
              </a:rPr>
              <a:t> a </a:t>
            </a:r>
            <a:r>
              <a:rPr lang="en-US" altLang="zh-TW" sz="1800" b="1" dirty="0">
                <a:ea typeface="新細明體" pitchFamily="18" charset="-120"/>
              </a:rPr>
              <a:t>state</a:t>
            </a:r>
            <a:r>
              <a:rPr lang="en-US" altLang="zh-TW" sz="1800" dirty="0">
                <a:ea typeface="新細明體" pitchFamily="18" charset="-120"/>
              </a:rPr>
              <a:t> for each step and find a </a:t>
            </a:r>
            <a:r>
              <a:rPr lang="en-US" altLang="zh-TW" sz="1800" b="1" dirty="0">
                <a:ea typeface="新細明體" pitchFamily="18" charset="-120"/>
              </a:rPr>
              <a:t>sequence of states (or steps)</a:t>
            </a:r>
            <a:r>
              <a:rPr lang="en-US" altLang="zh-TW" sz="1800" dirty="0">
                <a:ea typeface="新細明體" pitchFamily="18" charset="-120"/>
              </a:rPr>
              <a:t>.</a:t>
            </a:r>
          </a:p>
          <a:p>
            <a:pPr lvl="2" eaLnBrk="1" hangingPunct="1"/>
            <a:r>
              <a:rPr lang="en-US" altLang="zh-TW" sz="1400" dirty="0">
                <a:ea typeface="新細明體" pitchFamily="18" charset="-120"/>
              </a:rPr>
              <a:t>A state can be a problem solving </a:t>
            </a:r>
            <a:r>
              <a:rPr lang="en-US" altLang="zh-TW" sz="1400" dirty="0">
                <a:solidFill>
                  <a:srgbClr val="00B0F0"/>
                </a:solidFill>
                <a:ea typeface="新細明體" pitchFamily="18" charset="-120"/>
              </a:rPr>
              <a:t>step</a:t>
            </a:r>
            <a:r>
              <a:rPr lang="en-US" altLang="zh-TW" sz="1400" dirty="0">
                <a:ea typeface="新細明體" pitchFamily="18" charset="-120"/>
              </a:rPr>
              <a:t> or </a:t>
            </a:r>
            <a:r>
              <a:rPr lang="en-US" altLang="zh-TW" sz="1400" dirty="0">
                <a:solidFill>
                  <a:srgbClr val="00B0F0"/>
                </a:solidFill>
                <a:ea typeface="新細明體" pitchFamily="18" charset="-120"/>
              </a:rPr>
              <a:t>status</a:t>
            </a:r>
            <a:r>
              <a:rPr lang="en-US" altLang="zh-TW" sz="1400" dirty="0">
                <a:ea typeface="新細明體" pitchFamily="18" charset="-120"/>
              </a:rPr>
              <a:t> (</a:t>
            </a:r>
            <a:r>
              <a:rPr lang="en-US" altLang="zh-TW" sz="1400" dirty="0">
                <a:solidFill>
                  <a:srgbClr val="0070C0"/>
                </a:solidFill>
                <a:ea typeface="新細明體" pitchFamily="18" charset="-120"/>
              </a:rPr>
              <a:t>information and available methods</a:t>
            </a:r>
            <a:r>
              <a:rPr lang="en-US" altLang="zh-TW" sz="1400" dirty="0">
                <a:ea typeface="新細明體" pitchFamily="18" charset="-120"/>
              </a:rPr>
              <a:t>), e.g., a state of object in Object-Oriented programming.</a:t>
            </a:r>
          </a:p>
          <a:p>
            <a:pPr lvl="1" eaLnBrk="1" hangingPunct="1"/>
            <a:r>
              <a:rPr lang="en-US" altLang="zh-TW" sz="1800" dirty="0">
                <a:ea typeface="新細明體" pitchFamily="18" charset="-120"/>
              </a:rPr>
              <a:t>Use available </a:t>
            </a:r>
            <a:r>
              <a:rPr lang="en-US" altLang="zh-TW" sz="1800" b="1" dirty="0">
                <a:ea typeface="新細明體" pitchFamily="18" charset="-120"/>
              </a:rPr>
              <a:t>information</a:t>
            </a:r>
            <a:r>
              <a:rPr lang="en-US" altLang="zh-TW" sz="1800" dirty="0">
                <a:ea typeface="新細明體" pitchFamily="18" charset="-120"/>
              </a:rPr>
              <a:t> and </a:t>
            </a:r>
            <a:r>
              <a:rPr lang="en-US" altLang="zh-TW" sz="1800" b="1" dirty="0">
                <a:ea typeface="新細明體" pitchFamily="18" charset="-120"/>
              </a:rPr>
              <a:t>methods</a:t>
            </a:r>
            <a:r>
              <a:rPr lang="en-US" altLang="zh-TW" sz="1800" dirty="0">
                <a:ea typeface="新細明體" pitchFamily="18" charset="-120"/>
              </a:rPr>
              <a:t> to </a:t>
            </a:r>
            <a:r>
              <a:rPr lang="en-US" altLang="zh-TW" sz="1800" b="1" dirty="0">
                <a:ea typeface="新細明體" pitchFamily="18" charset="-120"/>
              </a:rPr>
              <a:t>move from one state to next state</a:t>
            </a:r>
            <a:r>
              <a:rPr lang="en-US" altLang="zh-TW" sz="1800" dirty="0">
                <a:ea typeface="新細明體" pitchFamily="18" charset="-120"/>
              </a:rPr>
              <a:t>.</a:t>
            </a:r>
          </a:p>
        </p:txBody>
      </p:sp>
    </p:spTree>
    <p:extLst>
      <p:ext uri="{BB962C8B-B14F-4D97-AF65-F5344CB8AC3E}">
        <p14:creationId xmlns:p14="http://schemas.microsoft.com/office/powerpoint/2010/main" val="1204861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457200" y="609600"/>
            <a:ext cx="7543800" cy="533400"/>
          </a:xfrm>
        </p:spPr>
        <p:txBody>
          <a:bodyPr>
            <a:normAutofit fontScale="90000"/>
          </a:bodyPr>
          <a:lstStyle/>
          <a:p>
            <a:pPr eaLnBrk="1" hangingPunct="1"/>
            <a:r>
              <a:rPr lang="en-US" altLang="zh-TW" sz="3200" dirty="0">
                <a:ea typeface="新細明體" pitchFamily="18" charset="-120"/>
              </a:rPr>
              <a:t>State Space Search</a:t>
            </a:r>
          </a:p>
        </p:txBody>
      </p:sp>
      <p:sp>
        <p:nvSpPr>
          <p:cNvPr id="5124" name="Rectangle 3"/>
          <p:cNvSpPr>
            <a:spLocks noGrp="1" noChangeArrowheads="1"/>
          </p:cNvSpPr>
          <p:nvPr>
            <p:ph type="body" idx="1"/>
          </p:nvPr>
        </p:nvSpPr>
        <p:spPr>
          <a:xfrm>
            <a:off x="457200" y="1600200"/>
            <a:ext cx="8153400" cy="4953000"/>
          </a:xfrm>
        </p:spPr>
        <p:txBody>
          <a:bodyPr>
            <a:normAutofit/>
          </a:bodyPr>
          <a:lstStyle/>
          <a:p>
            <a:pPr eaLnBrk="1" hangingPunct="1"/>
            <a:r>
              <a:rPr lang="en-US" altLang="zh-TW" sz="2400" b="1" dirty="0">
                <a:solidFill>
                  <a:srgbClr val="FF0000"/>
                </a:solidFill>
                <a:ea typeface="新細明體" pitchFamily="18" charset="-120"/>
              </a:rPr>
              <a:t>State</a:t>
            </a:r>
            <a:r>
              <a:rPr lang="en-US" altLang="zh-TW" sz="2400" dirty="0">
                <a:ea typeface="新細明體" pitchFamily="18" charset="-120"/>
              </a:rPr>
              <a:t>, </a:t>
            </a:r>
            <a:r>
              <a:rPr lang="en-US" altLang="zh-TW" sz="2400" b="1" dirty="0">
                <a:solidFill>
                  <a:srgbClr val="FF0000"/>
                </a:solidFill>
                <a:ea typeface="新細明體" pitchFamily="18" charset="-120"/>
              </a:rPr>
              <a:t>State Space</a:t>
            </a:r>
            <a:r>
              <a:rPr lang="en-US" altLang="zh-TW" sz="2400" dirty="0">
                <a:ea typeface="新細明體" pitchFamily="18" charset="-120"/>
              </a:rPr>
              <a:t>, and </a:t>
            </a:r>
            <a:r>
              <a:rPr lang="en-US" altLang="zh-TW" sz="2400" b="1" dirty="0">
                <a:solidFill>
                  <a:srgbClr val="FF0000"/>
                </a:solidFill>
                <a:ea typeface="新細明體" pitchFamily="18" charset="-120"/>
              </a:rPr>
              <a:t>Search</a:t>
            </a:r>
            <a:r>
              <a:rPr lang="en-US" altLang="zh-TW" sz="2400" dirty="0">
                <a:ea typeface="新細明體" pitchFamily="18" charset="-120"/>
              </a:rPr>
              <a:t>:</a:t>
            </a:r>
          </a:p>
          <a:p>
            <a:pPr lvl="1" eaLnBrk="1" hangingPunct="1"/>
            <a:r>
              <a:rPr lang="en-US" altLang="zh-TW" sz="2000" dirty="0">
                <a:ea typeface="新細明體" pitchFamily="18" charset="-120"/>
              </a:rPr>
              <a:t>A</a:t>
            </a:r>
            <a:r>
              <a:rPr lang="en-US" altLang="zh-TW" sz="2000" dirty="0">
                <a:solidFill>
                  <a:srgbClr val="0070C0"/>
                </a:solidFill>
                <a:ea typeface="新細明體" pitchFamily="18" charset="-120"/>
              </a:rPr>
              <a:t> state</a:t>
            </a:r>
            <a:r>
              <a:rPr lang="en-US" altLang="zh-TW" sz="2000" dirty="0">
                <a:ea typeface="新細明體" pitchFamily="18" charset="-120"/>
              </a:rPr>
              <a:t> is a </a:t>
            </a:r>
            <a:r>
              <a:rPr lang="en-US" altLang="zh-TW" sz="2000" dirty="0">
                <a:solidFill>
                  <a:srgbClr val="0070C0"/>
                </a:solidFill>
                <a:ea typeface="新細明體" pitchFamily="18" charset="-120"/>
              </a:rPr>
              <a:t>representation</a:t>
            </a:r>
            <a:r>
              <a:rPr lang="en-US" altLang="zh-TW" sz="2000" dirty="0">
                <a:ea typeface="新細明體" pitchFamily="18" charset="-120"/>
              </a:rPr>
              <a:t> for a problem solving step that involves </a:t>
            </a:r>
            <a:r>
              <a:rPr lang="en-US" altLang="zh-TW" sz="2000" b="1" dirty="0">
                <a:solidFill>
                  <a:srgbClr val="00B0F0"/>
                </a:solidFill>
                <a:ea typeface="新細明體" pitchFamily="18" charset="-120"/>
              </a:rPr>
              <a:t>available information</a:t>
            </a:r>
            <a:r>
              <a:rPr lang="en-US" altLang="zh-TW" sz="2000" dirty="0">
                <a:ea typeface="新細明體" pitchFamily="18" charset="-120"/>
              </a:rPr>
              <a:t> and </a:t>
            </a:r>
            <a:r>
              <a:rPr lang="en-US" altLang="zh-TW" sz="2000" b="1" dirty="0">
                <a:solidFill>
                  <a:srgbClr val="00B0F0"/>
                </a:solidFill>
                <a:ea typeface="新細明體" pitchFamily="18" charset="-120"/>
              </a:rPr>
              <a:t>methods</a:t>
            </a:r>
            <a:r>
              <a:rPr lang="en-US" altLang="zh-TW" sz="2000" dirty="0">
                <a:ea typeface="新細明體" pitchFamily="18" charset="-120"/>
              </a:rPr>
              <a:t>.</a:t>
            </a:r>
          </a:p>
          <a:p>
            <a:pPr lvl="2"/>
            <a:r>
              <a:rPr lang="en-US" altLang="zh-TW" sz="1600" dirty="0">
                <a:ea typeface="新細明體" pitchFamily="18" charset="-120"/>
              </a:rPr>
              <a:t>A </a:t>
            </a:r>
            <a:r>
              <a:rPr lang="en-US" altLang="zh-TW" sz="1600" b="1" dirty="0">
                <a:ea typeface="新細明體" pitchFamily="18" charset="-120"/>
              </a:rPr>
              <a:t>state</a:t>
            </a:r>
            <a:r>
              <a:rPr lang="en-US" altLang="zh-TW" sz="1600" dirty="0">
                <a:ea typeface="新細明體" pitchFamily="18" charset="-120"/>
              </a:rPr>
              <a:t> captures only the features of a problem </a:t>
            </a:r>
            <a:r>
              <a:rPr lang="en-US" altLang="zh-TW" sz="1600" b="1" dirty="0">
                <a:solidFill>
                  <a:srgbClr val="FF0000"/>
                </a:solidFill>
                <a:ea typeface="新細明體" pitchFamily="18" charset="-120"/>
              </a:rPr>
              <a:t>essential</a:t>
            </a:r>
            <a:r>
              <a:rPr lang="en-US" altLang="zh-TW" sz="1600" dirty="0">
                <a:ea typeface="新細明體" pitchFamily="18" charset="-120"/>
              </a:rPr>
              <a:t> to solve it</a:t>
            </a:r>
          </a:p>
          <a:p>
            <a:pPr lvl="1" eaLnBrk="1" hangingPunct="1"/>
            <a:r>
              <a:rPr lang="en-US" altLang="zh-TW" sz="2000" dirty="0">
                <a:ea typeface="新細明體" pitchFamily="18" charset="-120"/>
              </a:rPr>
              <a:t>The</a:t>
            </a:r>
            <a:r>
              <a:rPr lang="en-US" altLang="zh-TW" sz="2000" dirty="0">
                <a:solidFill>
                  <a:srgbClr val="0070C0"/>
                </a:solidFill>
                <a:ea typeface="新細明體" pitchFamily="18" charset="-120"/>
              </a:rPr>
              <a:t> state space</a:t>
            </a:r>
            <a:r>
              <a:rPr lang="en-US" altLang="zh-TW" sz="2000" dirty="0">
                <a:ea typeface="新細明體" pitchFamily="18" charset="-120"/>
              </a:rPr>
              <a:t> of a problem: set of all possible states.</a:t>
            </a:r>
          </a:p>
          <a:p>
            <a:pPr lvl="1" eaLnBrk="1" hangingPunct="1"/>
            <a:r>
              <a:rPr lang="en-US" altLang="zh-TW" sz="2000" dirty="0">
                <a:ea typeface="新細明體" pitchFamily="18" charset="-120"/>
              </a:rPr>
              <a:t>A</a:t>
            </a:r>
            <a:r>
              <a:rPr lang="en-US" altLang="zh-TW" sz="2000" dirty="0">
                <a:solidFill>
                  <a:srgbClr val="0070C0"/>
                </a:solidFill>
                <a:ea typeface="新細明體" pitchFamily="18" charset="-120"/>
              </a:rPr>
              <a:t> search </a:t>
            </a:r>
            <a:r>
              <a:rPr lang="en-US" altLang="zh-TW" sz="2000" dirty="0">
                <a:ea typeface="新細明體" pitchFamily="18" charset="-120"/>
              </a:rPr>
              <a:t>is an algorithm for </a:t>
            </a:r>
            <a:r>
              <a:rPr lang="en-US" altLang="zh-TW" sz="2000" dirty="0">
                <a:solidFill>
                  <a:srgbClr val="0070C0"/>
                </a:solidFill>
                <a:ea typeface="新細明體" pitchFamily="18" charset="-120"/>
              </a:rPr>
              <a:t>exploring </a:t>
            </a:r>
            <a:r>
              <a:rPr lang="en-US" altLang="zh-TW" sz="2000" dirty="0">
                <a:ea typeface="新細明體" pitchFamily="18" charset="-120"/>
              </a:rPr>
              <a:t>the state space.</a:t>
            </a:r>
            <a:endParaRPr lang="en-US" altLang="zh-TW" sz="1200" dirty="0">
              <a:ea typeface="新細明體" pitchFamily="18" charset="-120"/>
            </a:endParaRPr>
          </a:p>
          <a:p>
            <a:pPr eaLnBrk="1" hangingPunct="1"/>
            <a:r>
              <a:rPr lang="en-US" altLang="zh-TW" sz="2400" dirty="0">
                <a:solidFill>
                  <a:srgbClr val="FF0000"/>
                </a:solidFill>
                <a:ea typeface="新細明體" pitchFamily="18" charset="-120"/>
              </a:rPr>
              <a:t>State space search</a:t>
            </a:r>
            <a:r>
              <a:rPr lang="en-US" altLang="zh-TW" sz="2400" dirty="0">
                <a:solidFill>
                  <a:srgbClr val="7030A0"/>
                </a:solidFill>
                <a:ea typeface="新細明體" pitchFamily="18" charset="-120"/>
              </a:rPr>
              <a:t> as a </a:t>
            </a:r>
            <a:r>
              <a:rPr lang="en-US" altLang="zh-TW" sz="2400" b="1" dirty="0">
                <a:solidFill>
                  <a:srgbClr val="7030A0"/>
                </a:solidFill>
                <a:ea typeface="新細明體" pitchFamily="18" charset="-120"/>
              </a:rPr>
              <a:t>general problem solving strategy </a:t>
            </a:r>
            <a:r>
              <a:rPr lang="en-US" altLang="zh-TW" sz="2000" dirty="0">
                <a:ea typeface="新細明體" pitchFamily="18" charset="-120"/>
              </a:rPr>
              <a:t>is </a:t>
            </a:r>
            <a:r>
              <a:rPr lang="en-US" altLang="zh-TW" sz="2000" dirty="0"/>
              <a:t>based</a:t>
            </a:r>
            <a:r>
              <a:rPr lang="en-US" altLang="zh-TW" sz="2000" dirty="0">
                <a:ea typeface="新細明體" pitchFamily="18" charset="-120"/>
              </a:rPr>
              <a:t> on a strategy used by humans to solve d</a:t>
            </a:r>
            <a:r>
              <a:rPr lang="en-US" altLang="zh-TW" sz="1900" dirty="0">
                <a:ea typeface="新細明體" pitchFamily="18" charset="-120"/>
              </a:rPr>
              <a:t>ifficult problems or almost all problems if resources and time are unlimited!</a:t>
            </a:r>
          </a:p>
          <a:p>
            <a:pPr lvl="1" eaLnBrk="1" hangingPunct="1"/>
            <a:r>
              <a:rPr lang="en-US" altLang="zh-TW" sz="1900" dirty="0">
                <a:solidFill>
                  <a:srgbClr val="7030A0"/>
                </a:solidFill>
                <a:ea typeface="新細明體" pitchFamily="18" charset="-120"/>
              </a:rPr>
              <a:t>AI</a:t>
            </a:r>
            <a:r>
              <a:rPr lang="en-US" altLang="zh-TW" sz="1900" dirty="0">
                <a:ea typeface="新細明體" pitchFamily="18" charset="-120"/>
              </a:rPr>
              <a:t> was considered as a problem of </a:t>
            </a:r>
            <a:r>
              <a:rPr lang="en-US" altLang="zh-TW" sz="1900" dirty="0">
                <a:solidFill>
                  <a:srgbClr val="7030A0"/>
                </a:solidFill>
                <a:ea typeface="新細明體" pitchFamily="18" charset="-120"/>
              </a:rPr>
              <a:t>state representation</a:t>
            </a:r>
            <a:r>
              <a:rPr lang="en-US" altLang="zh-TW" sz="1900" dirty="0">
                <a:ea typeface="新細明體" pitchFamily="18" charset="-120"/>
              </a:rPr>
              <a:t> and </a:t>
            </a:r>
            <a:r>
              <a:rPr lang="en-US" altLang="zh-TW" sz="1900" dirty="0">
                <a:solidFill>
                  <a:srgbClr val="7030A0"/>
                </a:solidFill>
                <a:ea typeface="新細明體" pitchFamily="18" charset="-120"/>
              </a:rPr>
              <a:t>search</a:t>
            </a:r>
            <a:r>
              <a:rPr lang="en-US" altLang="zh-TW" sz="1900" dirty="0">
                <a:ea typeface="新細明體" pitchFamily="18" charset="-120"/>
              </a:rPr>
              <a:t> in early AI research.</a:t>
            </a:r>
          </a:p>
        </p:txBody>
      </p:sp>
    </p:spTree>
    <p:extLst>
      <p:ext uri="{BB962C8B-B14F-4D97-AF65-F5344CB8AC3E}">
        <p14:creationId xmlns:p14="http://schemas.microsoft.com/office/powerpoint/2010/main" val="1509326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en-US" altLang="zh-TW" sz="3200" dirty="0">
                <a:ea typeface="新細明體" pitchFamily="18" charset="-120"/>
              </a:rPr>
              <a:t>State Representation</a:t>
            </a:r>
          </a:p>
        </p:txBody>
      </p:sp>
      <p:sp>
        <p:nvSpPr>
          <p:cNvPr id="5124" name="Rectangle 3"/>
          <p:cNvSpPr>
            <a:spLocks noGrp="1" noChangeArrowheads="1"/>
          </p:cNvSpPr>
          <p:nvPr>
            <p:ph idx="1"/>
          </p:nvPr>
        </p:nvSpPr>
        <p:spPr/>
        <p:txBody>
          <a:bodyPr>
            <a:normAutofit/>
          </a:bodyPr>
          <a:lstStyle/>
          <a:p>
            <a:pPr eaLnBrk="1" hangingPunct="1"/>
            <a:r>
              <a:rPr lang="en-US" altLang="zh-TW" sz="2400" i="1" dirty="0">
                <a:solidFill>
                  <a:srgbClr val="7030A0"/>
                </a:solidFill>
                <a:ea typeface="新細明體" pitchFamily="18" charset="-120"/>
              </a:rPr>
              <a:t>Expressiveness</a:t>
            </a:r>
            <a:r>
              <a:rPr lang="en-US" altLang="zh-TW" sz="2400" dirty="0">
                <a:ea typeface="新細明體" pitchFamily="18" charset="-120"/>
              </a:rPr>
              <a:t> and </a:t>
            </a:r>
            <a:r>
              <a:rPr lang="en-US" altLang="zh-TW" sz="2400" i="1" dirty="0">
                <a:solidFill>
                  <a:srgbClr val="7030A0"/>
                </a:solidFill>
                <a:ea typeface="新細明體" pitchFamily="18" charset="-120"/>
              </a:rPr>
              <a:t>efficiency</a:t>
            </a:r>
            <a:r>
              <a:rPr lang="en-US" altLang="zh-TW" sz="2400" dirty="0">
                <a:solidFill>
                  <a:srgbClr val="7030A0"/>
                </a:solidFill>
                <a:ea typeface="新細明體" pitchFamily="18" charset="-120"/>
              </a:rPr>
              <a:t> </a:t>
            </a:r>
            <a:r>
              <a:rPr lang="en-US" altLang="zh-TW" sz="2400" dirty="0">
                <a:ea typeface="新細明體" pitchFamily="18" charset="-120"/>
              </a:rPr>
              <a:t>are the key factors.</a:t>
            </a:r>
          </a:p>
          <a:p>
            <a:pPr lvl="1" eaLnBrk="1" hangingPunct="1"/>
            <a:r>
              <a:rPr lang="en-US" altLang="zh-TW" sz="2000" dirty="0">
                <a:ea typeface="新細明體" pitchFamily="18" charset="-120"/>
              </a:rPr>
              <a:t>Need to optimize the trade-off between </a:t>
            </a:r>
            <a:r>
              <a:rPr lang="en-US" altLang="zh-TW" sz="2000" b="1" dirty="0">
                <a:ea typeface="新細明體" pitchFamily="18" charset="-120"/>
              </a:rPr>
              <a:t>expressiveness</a:t>
            </a:r>
            <a:r>
              <a:rPr lang="en-US" altLang="zh-TW" sz="2000" dirty="0">
                <a:ea typeface="新細明體" pitchFamily="18" charset="-120"/>
              </a:rPr>
              <a:t> and </a:t>
            </a:r>
            <a:r>
              <a:rPr lang="en-US" altLang="zh-TW" sz="2000" b="1" dirty="0">
                <a:ea typeface="新細明體" pitchFamily="18" charset="-120"/>
              </a:rPr>
              <a:t>efficiency </a:t>
            </a:r>
          </a:p>
          <a:p>
            <a:pPr lvl="1" eaLnBrk="1" hangingPunct="1"/>
            <a:r>
              <a:rPr lang="en-US" altLang="zh-TW" sz="2000" dirty="0">
                <a:ea typeface="新細明體" pitchFamily="18" charset="-120"/>
              </a:rPr>
              <a:t>Ultimately we need a </a:t>
            </a:r>
            <a:r>
              <a:rPr lang="en-US" altLang="zh-TW" sz="2000" i="1" dirty="0">
                <a:solidFill>
                  <a:srgbClr val="0070C0"/>
                </a:solidFill>
                <a:ea typeface="新細明體" pitchFamily="18" charset="-120"/>
              </a:rPr>
              <a:t>powerful representation scheme</a:t>
            </a:r>
            <a:r>
              <a:rPr lang="en-US" altLang="zh-TW" sz="2000" dirty="0">
                <a:ea typeface="新細明體" pitchFamily="18" charset="-120"/>
              </a:rPr>
              <a:t> to solve AI problems.</a:t>
            </a:r>
          </a:p>
          <a:p>
            <a:pPr eaLnBrk="1" hangingPunct="1"/>
            <a:endParaRPr lang="en-US" altLang="zh-TW" sz="1400" dirty="0">
              <a:ea typeface="新細明體" pitchFamily="18" charset="-120"/>
            </a:endParaRPr>
          </a:p>
          <a:p>
            <a:pPr eaLnBrk="1" hangingPunct="1"/>
            <a:r>
              <a:rPr lang="en-US" altLang="zh-TW" sz="2400" dirty="0">
                <a:ea typeface="新細明體" pitchFamily="18" charset="-120"/>
              </a:rPr>
              <a:t>Different levels of state representation:</a:t>
            </a:r>
          </a:p>
          <a:p>
            <a:pPr lvl="1" eaLnBrk="1" hangingPunct="1"/>
            <a:r>
              <a:rPr lang="en-US" altLang="zh-TW" sz="2000" b="1" dirty="0">
                <a:ea typeface="新細明體" pitchFamily="18" charset="-120"/>
              </a:rPr>
              <a:t>Conceptual</a:t>
            </a:r>
            <a:r>
              <a:rPr lang="en-US" altLang="zh-TW" sz="2000" dirty="0">
                <a:ea typeface="新細明體" pitchFamily="18" charset="-120"/>
              </a:rPr>
              <a:t> (or mental) representation, </a:t>
            </a:r>
          </a:p>
          <a:p>
            <a:pPr lvl="2" eaLnBrk="1" hangingPunct="1"/>
            <a:r>
              <a:rPr lang="en-US" altLang="zh-TW" sz="1800" dirty="0">
                <a:solidFill>
                  <a:srgbClr val="00B0F0"/>
                </a:solidFill>
                <a:ea typeface="新細明體" pitchFamily="18" charset="-120"/>
              </a:rPr>
              <a:t>State</a:t>
            </a:r>
          </a:p>
          <a:p>
            <a:pPr lvl="1" eaLnBrk="1" hangingPunct="1"/>
            <a:r>
              <a:rPr lang="en-US" altLang="zh-TW" sz="2000" b="1" i="1" dirty="0">
                <a:ea typeface="新細明體" pitchFamily="18" charset="-120"/>
              </a:rPr>
              <a:t>Symbolic</a:t>
            </a:r>
            <a:r>
              <a:rPr lang="en-US" altLang="zh-TW" sz="2000" i="1" dirty="0">
                <a:ea typeface="新細明體" pitchFamily="18" charset="-120"/>
              </a:rPr>
              <a:t> representation</a:t>
            </a:r>
            <a:r>
              <a:rPr lang="en-US" altLang="zh-TW" sz="2000" dirty="0">
                <a:ea typeface="新細明體" pitchFamily="18" charset="-120"/>
              </a:rPr>
              <a:t>, </a:t>
            </a:r>
          </a:p>
          <a:p>
            <a:pPr lvl="2" eaLnBrk="1" hangingPunct="1"/>
            <a:r>
              <a:rPr lang="en-US" altLang="zh-TW" sz="1800" i="1" dirty="0">
                <a:solidFill>
                  <a:srgbClr val="FF0000"/>
                </a:solidFill>
                <a:ea typeface="新細明體" pitchFamily="18" charset="-120"/>
              </a:rPr>
              <a:t>Graph</a:t>
            </a:r>
          </a:p>
          <a:p>
            <a:pPr lvl="1" eaLnBrk="1" hangingPunct="1"/>
            <a:r>
              <a:rPr lang="en-US" altLang="zh-TW" sz="2000" b="1" dirty="0">
                <a:ea typeface="新細明體" pitchFamily="18" charset="-120"/>
              </a:rPr>
              <a:t>Computer</a:t>
            </a:r>
            <a:r>
              <a:rPr lang="en-US" altLang="zh-TW" sz="2000" dirty="0">
                <a:ea typeface="新細明體" pitchFamily="18" charset="-120"/>
              </a:rPr>
              <a:t> representation (data structure)</a:t>
            </a:r>
          </a:p>
          <a:p>
            <a:pPr lvl="2" eaLnBrk="1" hangingPunct="1"/>
            <a:r>
              <a:rPr lang="en-US" altLang="zh-TW" sz="1800" dirty="0">
                <a:ea typeface="新細明體" pitchFamily="18" charset="-120"/>
              </a:rPr>
              <a:t>Variable, array, record, object, table, list, tree, queue, ... </a:t>
            </a:r>
          </a:p>
        </p:txBody>
      </p:sp>
    </p:spTree>
    <p:extLst>
      <p:ext uri="{BB962C8B-B14F-4D97-AF65-F5344CB8AC3E}">
        <p14:creationId xmlns:p14="http://schemas.microsoft.com/office/powerpoint/2010/main" val="3634363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p:txBody>
          <a:bodyPr/>
          <a:lstStyle/>
          <a:p>
            <a:r>
              <a:rPr lang="en-US" altLang="en-US"/>
              <a:t>Definition of a graph</a:t>
            </a:r>
          </a:p>
        </p:txBody>
      </p:sp>
      <p:sp>
        <p:nvSpPr>
          <p:cNvPr id="320515" name="Rectangle 3"/>
          <p:cNvSpPr>
            <a:spLocks noGrp="1" noChangeArrowheads="1"/>
          </p:cNvSpPr>
          <p:nvPr>
            <p:ph type="body" idx="1"/>
          </p:nvPr>
        </p:nvSpPr>
        <p:spPr>
          <a:xfrm>
            <a:off x="990600" y="1371600"/>
            <a:ext cx="7162800" cy="4876800"/>
          </a:xfrm>
        </p:spPr>
        <p:txBody>
          <a:bodyPr/>
          <a:lstStyle/>
          <a:p>
            <a:r>
              <a:rPr lang="en-US" altLang="en-US" dirty="0"/>
              <a:t>A graph consists of	</a:t>
            </a:r>
          </a:p>
          <a:p>
            <a:pPr>
              <a:buFontTx/>
              <a:buChar char="•"/>
            </a:pPr>
            <a:r>
              <a:rPr lang="en-US" altLang="en-US" dirty="0"/>
              <a:t> A set of </a:t>
            </a:r>
            <a:r>
              <a:rPr lang="en-US" altLang="en-US" i="1" dirty="0">
                <a:solidFill>
                  <a:srgbClr val="0000FF"/>
                </a:solidFill>
              </a:rPr>
              <a:t>nodes/vertexes/vertices</a:t>
            </a:r>
          </a:p>
          <a:p>
            <a:pPr lvl="1">
              <a:buFontTx/>
              <a:buChar char="•"/>
            </a:pPr>
            <a:r>
              <a:rPr lang="en-US" altLang="en-US" dirty="0"/>
              <a:t>can be infinite</a:t>
            </a:r>
          </a:p>
          <a:p>
            <a:pPr>
              <a:buFontTx/>
              <a:buChar char="•"/>
            </a:pPr>
            <a:r>
              <a:rPr lang="en-US" altLang="en-US" dirty="0"/>
              <a:t> A set of </a:t>
            </a:r>
            <a:r>
              <a:rPr lang="en-US" altLang="en-US" i="1" dirty="0">
                <a:solidFill>
                  <a:srgbClr val="0000FF"/>
                </a:solidFill>
              </a:rPr>
              <a:t>arcs/edges</a:t>
            </a:r>
            <a:r>
              <a:rPr lang="en-US" altLang="en-US" dirty="0"/>
              <a:t> that connect pairs of nodes</a:t>
            </a:r>
          </a:p>
          <a:p>
            <a:r>
              <a:rPr lang="en-US" altLang="en-US" dirty="0"/>
              <a:t>An </a:t>
            </a:r>
            <a:r>
              <a:rPr lang="en-US" altLang="en-US" i="1" dirty="0">
                <a:solidFill>
                  <a:srgbClr val="0000FF"/>
                </a:solidFill>
              </a:rPr>
              <a:t>arc/edge</a:t>
            </a:r>
            <a:r>
              <a:rPr lang="en-US" altLang="en-US" dirty="0">
                <a:solidFill>
                  <a:srgbClr val="0000FF"/>
                </a:solidFill>
              </a:rPr>
              <a:t> </a:t>
            </a:r>
            <a:r>
              <a:rPr lang="en-US" altLang="en-US" dirty="0"/>
              <a:t>is an ordered pair, e.g.,</a:t>
            </a:r>
            <a:br>
              <a:rPr lang="en-US" altLang="en-US" dirty="0"/>
            </a:br>
            <a:r>
              <a:rPr lang="en-US" altLang="en-US" dirty="0"/>
              <a:t>	(i1, rb1)</a:t>
            </a:r>
            <a:br>
              <a:rPr lang="en-US" altLang="en-US" dirty="0"/>
            </a:br>
            <a:r>
              <a:rPr lang="en-US" altLang="en-US" dirty="0"/>
              <a:t>	(rb1, i1)</a:t>
            </a:r>
            <a:br>
              <a:rPr lang="en-US" altLang="en-US" dirty="0"/>
            </a:br>
            <a:r>
              <a:rPr lang="en-US" altLang="en-US" dirty="0"/>
              <a:t>	</a:t>
            </a:r>
          </a:p>
        </p:txBody>
      </p:sp>
    </p:spTree>
    <p:extLst>
      <p:ext uri="{BB962C8B-B14F-4D97-AF65-F5344CB8AC3E}">
        <p14:creationId xmlns:p14="http://schemas.microsoft.com/office/powerpoint/2010/main" val="3205800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lstStyle/>
          <a:p>
            <a:pPr eaLnBrk="1" hangingPunct="1"/>
            <a:r>
              <a:rPr lang="en-US" altLang="en-US"/>
              <a:t>Terminology</a:t>
            </a:r>
          </a:p>
        </p:txBody>
      </p:sp>
      <p:sp>
        <p:nvSpPr>
          <p:cNvPr id="7173" name="Rectangle 3" descr="Rectangle: Click to edit Master text styles&#10;Second level&#10;Third level&#10;Fourth level&#10;Fifth level"/>
          <p:cNvSpPr>
            <a:spLocks noGrp="1" noChangeArrowheads="1"/>
          </p:cNvSpPr>
          <p:nvPr>
            <p:ph idx="1"/>
          </p:nvPr>
        </p:nvSpPr>
        <p:spPr/>
        <p:txBody>
          <a:bodyPr/>
          <a:lstStyle/>
          <a:p>
            <a:pPr eaLnBrk="1" hangingPunct="1">
              <a:lnSpc>
                <a:spcPct val="90000"/>
              </a:lnSpc>
            </a:pPr>
            <a:r>
              <a:rPr lang="en-US" altLang="en-US" sz="2000" dirty="0"/>
              <a:t>End vertices (or </a:t>
            </a:r>
            <a:r>
              <a:rPr lang="en-US" altLang="en-US" sz="2000" dirty="0">
                <a:solidFill>
                  <a:srgbClr val="FF0000"/>
                </a:solidFill>
              </a:rPr>
              <a:t>endpoints</a:t>
            </a:r>
            <a:r>
              <a:rPr lang="en-US" altLang="en-US" sz="2000" dirty="0"/>
              <a:t>) of an edge</a:t>
            </a:r>
          </a:p>
          <a:p>
            <a:pPr lvl="1" eaLnBrk="1" hangingPunct="1">
              <a:lnSpc>
                <a:spcPct val="90000"/>
              </a:lnSpc>
            </a:pPr>
            <a:r>
              <a:rPr lang="en-US" altLang="en-US" sz="1800" dirty="0"/>
              <a:t>Endpoints of a?</a:t>
            </a:r>
          </a:p>
          <a:p>
            <a:pPr lvl="1" eaLnBrk="1" hangingPunct="1">
              <a:lnSpc>
                <a:spcPct val="90000"/>
              </a:lnSpc>
            </a:pPr>
            <a:r>
              <a:rPr lang="en-US" altLang="en-US" sz="1800" dirty="0"/>
              <a:t>U and V</a:t>
            </a:r>
          </a:p>
          <a:p>
            <a:pPr eaLnBrk="1" hangingPunct="1">
              <a:lnSpc>
                <a:spcPct val="90000"/>
              </a:lnSpc>
            </a:pPr>
            <a:r>
              <a:rPr lang="en-US" altLang="en-US" sz="2000" dirty="0"/>
              <a:t>Edges </a:t>
            </a:r>
            <a:r>
              <a:rPr lang="en-US" altLang="en-US" sz="2000" dirty="0">
                <a:solidFill>
                  <a:srgbClr val="FF0000"/>
                </a:solidFill>
              </a:rPr>
              <a:t>incident</a:t>
            </a:r>
            <a:r>
              <a:rPr lang="en-US" altLang="en-US" sz="2000" dirty="0"/>
              <a:t> on a vertex</a:t>
            </a:r>
          </a:p>
          <a:p>
            <a:pPr lvl="1" eaLnBrk="1" hangingPunct="1">
              <a:lnSpc>
                <a:spcPct val="90000"/>
              </a:lnSpc>
            </a:pPr>
            <a:r>
              <a:rPr lang="en-US" altLang="en-US" sz="1800" dirty="0"/>
              <a:t>Incident on V?</a:t>
            </a:r>
          </a:p>
          <a:p>
            <a:pPr lvl="1" eaLnBrk="1" hangingPunct="1">
              <a:lnSpc>
                <a:spcPct val="90000"/>
              </a:lnSpc>
            </a:pPr>
            <a:r>
              <a:rPr lang="en-US" altLang="en-US" sz="1800" dirty="0"/>
              <a:t>a, d, and b </a:t>
            </a:r>
          </a:p>
          <a:p>
            <a:pPr>
              <a:lnSpc>
                <a:spcPct val="90000"/>
              </a:lnSpc>
            </a:pPr>
            <a:r>
              <a:rPr lang="en-US" altLang="en-US" sz="2400" dirty="0">
                <a:solidFill>
                  <a:srgbClr val="FF0000"/>
                </a:solidFill>
              </a:rPr>
              <a:t>Adjacent</a:t>
            </a:r>
            <a:r>
              <a:rPr lang="en-US" altLang="en-US" sz="2400" dirty="0"/>
              <a:t> vertices</a:t>
            </a:r>
          </a:p>
          <a:p>
            <a:pPr lvl="1" eaLnBrk="1" hangingPunct="1">
              <a:lnSpc>
                <a:spcPct val="90000"/>
              </a:lnSpc>
            </a:pPr>
            <a:r>
              <a:rPr lang="en-US" altLang="en-US" sz="1800" dirty="0"/>
              <a:t>U and V?</a:t>
            </a:r>
          </a:p>
          <a:p>
            <a:pPr lvl="1" eaLnBrk="1" hangingPunct="1">
              <a:lnSpc>
                <a:spcPct val="90000"/>
              </a:lnSpc>
            </a:pPr>
            <a:r>
              <a:rPr lang="en-US" altLang="en-US" sz="1800" dirty="0"/>
              <a:t>U and V are adjacent</a:t>
            </a:r>
          </a:p>
          <a:p>
            <a:pPr lvl="1" eaLnBrk="1" hangingPunct="1">
              <a:lnSpc>
                <a:spcPct val="90000"/>
              </a:lnSpc>
            </a:pPr>
            <a:r>
              <a:rPr lang="en-US" altLang="en-US" sz="1800" dirty="0"/>
              <a:t>U and X?</a:t>
            </a:r>
          </a:p>
          <a:p>
            <a:pPr eaLnBrk="1" hangingPunct="1">
              <a:lnSpc>
                <a:spcPct val="90000"/>
              </a:lnSpc>
            </a:pPr>
            <a:r>
              <a:rPr lang="en-US" altLang="en-US" sz="2000" dirty="0">
                <a:solidFill>
                  <a:srgbClr val="FF0000"/>
                </a:solidFill>
              </a:rPr>
              <a:t>Degree</a:t>
            </a:r>
            <a:r>
              <a:rPr lang="en-US" altLang="en-US" sz="2000" dirty="0"/>
              <a:t> of a vertex</a:t>
            </a:r>
          </a:p>
          <a:p>
            <a:pPr lvl="1" eaLnBrk="1" hangingPunct="1">
              <a:lnSpc>
                <a:spcPct val="90000"/>
              </a:lnSpc>
            </a:pPr>
            <a:r>
              <a:rPr lang="en-US" altLang="en-US" sz="1800" dirty="0"/>
              <a:t>Degree of X?</a:t>
            </a:r>
          </a:p>
          <a:p>
            <a:pPr lvl="1" eaLnBrk="1" hangingPunct="1">
              <a:lnSpc>
                <a:spcPct val="90000"/>
              </a:lnSpc>
            </a:pPr>
            <a:r>
              <a:rPr lang="en-US" altLang="en-US" sz="1800" dirty="0"/>
              <a:t>X has degree 4 </a:t>
            </a:r>
          </a:p>
          <a:p>
            <a:pPr eaLnBrk="1" hangingPunct="1">
              <a:lnSpc>
                <a:spcPct val="90000"/>
              </a:lnSpc>
            </a:pPr>
            <a:endParaRPr lang="en-US" altLang="en-US" sz="2000" dirty="0"/>
          </a:p>
        </p:txBody>
      </p:sp>
      <p:sp>
        <p:nvSpPr>
          <p:cNvPr id="717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t>Graphs</a:t>
            </a:r>
          </a:p>
        </p:txBody>
      </p:sp>
      <p:sp>
        <p:nvSpPr>
          <p:cNvPr id="7175" name="Oval 4"/>
          <p:cNvSpPr>
            <a:spLocks noChangeArrowheads="1"/>
          </p:cNvSpPr>
          <p:nvPr/>
        </p:nvSpPr>
        <p:spPr bwMode="auto">
          <a:xfrm>
            <a:off x="6405563" y="3122613"/>
            <a:ext cx="457200" cy="4572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a:t>X</a:t>
            </a:r>
          </a:p>
        </p:txBody>
      </p:sp>
      <p:sp>
        <p:nvSpPr>
          <p:cNvPr id="7176" name="Oval 5"/>
          <p:cNvSpPr>
            <a:spLocks noChangeArrowheads="1"/>
          </p:cNvSpPr>
          <p:nvPr/>
        </p:nvSpPr>
        <p:spPr bwMode="auto">
          <a:xfrm>
            <a:off x="4576763" y="3122613"/>
            <a:ext cx="457200" cy="4572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a:t>U</a:t>
            </a:r>
          </a:p>
        </p:txBody>
      </p:sp>
      <p:sp>
        <p:nvSpPr>
          <p:cNvPr id="7177" name="Oval 6"/>
          <p:cNvSpPr>
            <a:spLocks noChangeArrowheads="1"/>
          </p:cNvSpPr>
          <p:nvPr/>
        </p:nvSpPr>
        <p:spPr bwMode="auto">
          <a:xfrm>
            <a:off x="5491163" y="2208213"/>
            <a:ext cx="457200" cy="4572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a:t>V</a:t>
            </a:r>
          </a:p>
        </p:txBody>
      </p:sp>
      <p:sp>
        <p:nvSpPr>
          <p:cNvPr id="7178" name="Oval 7"/>
          <p:cNvSpPr>
            <a:spLocks noChangeArrowheads="1"/>
          </p:cNvSpPr>
          <p:nvPr/>
        </p:nvSpPr>
        <p:spPr bwMode="auto">
          <a:xfrm>
            <a:off x="5491163" y="4037013"/>
            <a:ext cx="457200" cy="4572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a:t>W</a:t>
            </a:r>
          </a:p>
        </p:txBody>
      </p:sp>
      <p:sp>
        <p:nvSpPr>
          <p:cNvPr id="7179" name="Oval 8"/>
          <p:cNvSpPr>
            <a:spLocks noChangeArrowheads="1"/>
          </p:cNvSpPr>
          <p:nvPr/>
        </p:nvSpPr>
        <p:spPr bwMode="auto">
          <a:xfrm>
            <a:off x="7624763" y="3122613"/>
            <a:ext cx="457200" cy="4572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a:t>Z</a:t>
            </a:r>
          </a:p>
        </p:txBody>
      </p:sp>
      <p:cxnSp>
        <p:nvCxnSpPr>
          <p:cNvPr id="7180" name="AutoShape 9"/>
          <p:cNvCxnSpPr>
            <a:cxnSpLocks noChangeShapeType="1"/>
            <a:stCxn id="7177" idx="3"/>
            <a:endCxn id="7176" idx="7"/>
          </p:cNvCxnSpPr>
          <p:nvPr/>
        </p:nvCxnSpPr>
        <p:spPr bwMode="auto">
          <a:xfrm flipH="1">
            <a:off x="4967288" y="2608263"/>
            <a:ext cx="590550" cy="57150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181" name="AutoShape 10"/>
          <p:cNvCxnSpPr>
            <a:cxnSpLocks noChangeShapeType="1"/>
            <a:stCxn id="7178" idx="1"/>
            <a:endCxn id="7176" idx="5"/>
          </p:cNvCxnSpPr>
          <p:nvPr/>
        </p:nvCxnSpPr>
        <p:spPr bwMode="auto">
          <a:xfrm flipH="1" flipV="1">
            <a:off x="4967288" y="3522663"/>
            <a:ext cx="590550" cy="57150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182" name="AutoShape 11"/>
          <p:cNvCxnSpPr>
            <a:cxnSpLocks noChangeShapeType="1"/>
            <a:stCxn id="7178" idx="7"/>
            <a:endCxn id="7175" idx="3"/>
          </p:cNvCxnSpPr>
          <p:nvPr/>
        </p:nvCxnSpPr>
        <p:spPr bwMode="auto">
          <a:xfrm flipV="1">
            <a:off x="5881688" y="3522663"/>
            <a:ext cx="590550" cy="57150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183" name="AutoShape 13"/>
          <p:cNvCxnSpPr>
            <a:cxnSpLocks noChangeShapeType="1"/>
            <a:stCxn id="7177" idx="5"/>
            <a:endCxn id="7175" idx="1"/>
          </p:cNvCxnSpPr>
          <p:nvPr/>
        </p:nvCxnSpPr>
        <p:spPr bwMode="auto">
          <a:xfrm>
            <a:off x="5881688" y="2608263"/>
            <a:ext cx="590550" cy="57150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184" name="AutoShape 14"/>
          <p:cNvCxnSpPr>
            <a:cxnSpLocks noChangeShapeType="1"/>
            <a:stCxn id="7177" idx="4"/>
            <a:endCxn id="7178" idx="0"/>
          </p:cNvCxnSpPr>
          <p:nvPr/>
        </p:nvCxnSpPr>
        <p:spPr bwMode="auto">
          <a:xfrm>
            <a:off x="5719763" y="2674938"/>
            <a:ext cx="0" cy="13525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7185" name="Oval 15"/>
          <p:cNvSpPr>
            <a:spLocks noChangeArrowheads="1"/>
          </p:cNvSpPr>
          <p:nvPr/>
        </p:nvSpPr>
        <p:spPr bwMode="auto">
          <a:xfrm>
            <a:off x="6415088" y="4951413"/>
            <a:ext cx="457200" cy="4572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a:t>Y</a:t>
            </a:r>
          </a:p>
        </p:txBody>
      </p:sp>
      <p:cxnSp>
        <p:nvCxnSpPr>
          <p:cNvPr id="7186" name="AutoShape 16"/>
          <p:cNvCxnSpPr>
            <a:cxnSpLocks noChangeShapeType="1"/>
            <a:stCxn id="7178" idx="5"/>
            <a:endCxn id="7185" idx="1"/>
          </p:cNvCxnSpPr>
          <p:nvPr/>
        </p:nvCxnSpPr>
        <p:spPr bwMode="auto">
          <a:xfrm>
            <a:off x="5881688" y="4437063"/>
            <a:ext cx="600075" cy="57150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187" name="AutoShape 17"/>
          <p:cNvCxnSpPr>
            <a:cxnSpLocks noChangeShapeType="1"/>
            <a:stCxn id="7175" idx="4"/>
            <a:endCxn id="7185" idx="0"/>
          </p:cNvCxnSpPr>
          <p:nvPr/>
        </p:nvCxnSpPr>
        <p:spPr bwMode="auto">
          <a:xfrm>
            <a:off x="6634163" y="3589338"/>
            <a:ext cx="9525" cy="13525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7188" name="Text Box 18"/>
          <p:cNvSpPr txBox="1">
            <a:spLocks noChangeArrowheads="1"/>
          </p:cNvSpPr>
          <p:nvPr/>
        </p:nvSpPr>
        <p:spPr bwMode="auto">
          <a:xfrm>
            <a:off x="4967288" y="2446338"/>
            <a:ext cx="344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a:t>a</a:t>
            </a:r>
          </a:p>
        </p:txBody>
      </p:sp>
      <p:sp>
        <p:nvSpPr>
          <p:cNvPr id="7189" name="Text Box 19"/>
          <p:cNvSpPr txBox="1">
            <a:spLocks noChangeArrowheads="1"/>
          </p:cNvSpPr>
          <p:nvPr/>
        </p:nvSpPr>
        <p:spPr bwMode="auto">
          <a:xfrm>
            <a:off x="4954588" y="3589338"/>
            <a:ext cx="3254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a:t>c</a:t>
            </a:r>
          </a:p>
        </p:txBody>
      </p:sp>
      <p:sp>
        <p:nvSpPr>
          <p:cNvPr id="7190" name="Text Box 20"/>
          <p:cNvSpPr txBox="1">
            <a:spLocks noChangeArrowheads="1"/>
          </p:cNvSpPr>
          <p:nvPr/>
        </p:nvSpPr>
        <p:spPr bwMode="auto">
          <a:xfrm>
            <a:off x="6129338" y="2446338"/>
            <a:ext cx="352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a:t>b</a:t>
            </a:r>
          </a:p>
        </p:txBody>
      </p:sp>
      <p:sp>
        <p:nvSpPr>
          <p:cNvPr id="7191" name="Text Box 21"/>
          <p:cNvSpPr txBox="1">
            <a:spLocks noChangeArrowheads="1"/>
          </p:cNvSpPr>
          <p:nvPr/>
        </p:nvSpPr>
        <p:spPr bwMode="auto">
          <a:xfrm>
            <a:off x="6134101" y="3636963"/>
            <a:ext cx="344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a:t>e</a:t>
            </a:r>
          </a:p>
        </p:txBody>
      </p:sp>
      <p:sp>
        <p:nvSpPr>
          <p:cNvPr id="7192" name="Text Box 22"/>
          <p:cNvSpPr txBox="1">
            <a:spLocks noChangeArrowheads="1"/>
          </p:cNvSpPr>
          <p:nvPr/>
        </p:nvSpPr>
        <p:spPr bwMode="auto">
          <a:xfrm>
            <a:off x="5681663" y="3122613"/>
            <a:ext cx="352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a:t>d</a:t>
            </a:r>
          </a:p>
        </p:txBody>
      </p:sp>
      <p:sp>
        <p:nvSpPr>
          <p:cNvPr id="7193" name="Text Box 23"/>
          <p:cNvSpPr txBox="1">
            <a:spLocks noChangeArrowheads="1"/>
          </p:cNvSpPr>
          <p:nvPr/>
        </p:nvSpPr>
        <p:spPr bwMode="auto">
          <a:xfrm>
            <a:off x="5954713" y="4656138"/>
            <a:ext cx="2809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a:t>f</a:t>
            </a:r>
          </a:p>
        </p:txBody>
      </p:sp>
      <p:sp>
        <p:nvSpPr>
          <p:cNvPr id="7194" name="Text Box 24"/>
          <p:cNvSpPr txBox="1">
            <a:spLocks noChangeArrowheads="1"/>
          </p:cNvSpPr>
          <p:nvPr/>
        </p:nvSpPr>
        <p:spPr bwMode="auto">
          <a:xfrm>
            <a:off x="6596063" y="4094163"/>
            <a:ext cx="352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a:t>g</a:t>
            </a:r>
          </a:p>
        </p:txBody>
      </p:sp>
      <p:sp>
        <p:nvSpPr>
          <p:cNvPr id="7195" name="Text Box 25"/>
          <p:cNvSpPr txBox="1">
            <a:spLocks noChangeArrowheads="1"/>
          </p:cNvSpPr>
          <p:nvPr/>
        </p:nvSpPr>
        <p:spPr bwMode="auto">
          <a:xfrm>
            <a:off x="7067550" y="2951163"/>
            <a:ext cx="352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dirty="0"/>
              <a:t>h</a:t>
            </a:r>
          </a:p>
        </p:txBody>
      </p:sp>
      <p:cxnSp>
        <p:nvCxnSpPr>
          <p:cNvPr id="33" name="AutoShape 16"/>
          <p:cNvCxnSpPr>
            <a:cxnSpLocks noChangeShapeType="1"/>
            <a:stCxn id="7175" idx="6"/>
            <a:endCxn id="7179" idx="2"/>
          </p:cNvCxnSpPr>
          <p:nvPr/>
        </p:nvCxnSpPr>
        <p:spPr bwMode="auto">
          <a:xfrm>
            <a:off x="6862763" y="3351213"/>
            <a:ext cx="762000"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364465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7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7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7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17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17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17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17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17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17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17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9" name="Rectangle 2"/>
          <p:cNvSpPr>
            <a:spLocks noGrp="1" noChangeArrowheads="1"/>
          </p:cNvSpPr>
          <p:nvPr>
            <p:ph type="title"/>
          </p:nvPr>
        </p:nvSpPr>
        <p:spPr/>
        <p:txBody>
          <a:bodyPr/>
          <a:lstStyle/>
          <a:p>
            <a:pPr eaLnBrk="1" hangingPunct="1"/>
            <a:r>
              <a:rPr lang="en-US" altLang="en-US"/>
              <a:t>Terminology (cont.)</a:t>
            </a:r>
          </a:p>
        </p:txBody>
      </p:sp>
      <p:sp>
        <p:nvSpPr>
          <p:cNvPr id="8200" name="Rectangle 3" descr="Rectangle: Click to edit Master text styles&#10;Second level&#10;Third level&#10;Fourth level&#10;Fifth level"/>
          <p:cNvSpPr>
            <a:spLocks noGrp="1" noChangeArrowheads="1"/>
          </p:cNvSpPr>
          <p:nvPr>
            <p:ph idx="1"/>
          </p:nvPr>
        </p:nvSpPr>
        <p:spPr>
          <a:xfrm>
            <a:off x="457200" y="1600200"/>
            <a:ext cx="4486275" cy="4525963"/>
          </a:xfrm>
        </p:spPr>
        <p:txBody>
          <a:bodyPr>
            <a:normAutofit/>
          </a:bodyPr>
          <a:lstStyle/>
          <a:p>
            <a:pPr eaLnBrk="1" hangingPunct="1">
              <a:lnSpc>
                <a:spcPct val="90000"/>
              </a:lnSpc>
            </a:pPr>
            <a:r>
              <a:rPr lang="en-US" altLang="en-US" sz="2000" dirty="0"/>
              <a:t>Path</a:t>
            </a:r>
          </a:p>
          <a:p>
            <a:pPr lvl="1" eaLnBrk="1" hangingPunct="1">
              <a:lnSpc>
                <a:spcPct val="90000"/>
              </a:lnSpc>
            </a:pPr>
            <a:r>
              <a:rPr lang="en-US" altLang="en-US" sz="1800" dirty="0"/>
              <a:t>sequence of edges </a:t>
            </a:r>
          </a:p>
          <a:p>
            <a:pPr lvl="1" eaLnBrk="1" hangingPunct="1">
              <a:lnSpc>
                <a:spcPct val="90000"/>
              </a:lnSpc>
            </a:pPr>
            <a:r>
              <a:rPr lang="en-US" altLang="en-US" sz="1800" dirty="0"/>
              <a:t>begins with a vertex</a:t>
            </a:r>
          </a:p>
          <a:p>
            <a:pPr lvl="1" eaLnBrk="1" hangingPunct="1">
              <a:lnSpc>
                <a:spcPct val="90000"/>
              </a:lnSpc>
            </a:pPr>
            <a:r>
              <a:rPr lang="en-US" altLang="en-US" sz="1800" dirty="0"/>
              <a:t>ends with a vertex</a:t>
            </a:r>
          </a:p>
          <a:p>
            <a:pPr>
              <a:lnSpc>
                <a:spcPct val="90000"/>
              </a:lnSpc>
            </a:pPr>
            <a:r>
              <a:rPr lang="en-US" altLang="en-US" sz="2400" dirty="0"/>
              <a:t>A </a:t>
            </a:r>
            <a:r>
              <a:rPr lang="en-US" altLang="en-US" sz="2400" i="1" dirty="0">
                <a:solidFill>
                  <a:srgbClr val="0070C0"/>
                </a:solidFill>
              </a:rPr>
              <a:t>path </a:t>
            </a:r>
            <a:r>
              <a:rPr lang="en-US" altLang="en-US" sz="2400" dirty="0">
                <a:solidFill>
                  <a:srgbClr val="0070C0"/>
                </a:solidFill>
              </a:rPr>
              <a:t>of length n </a:t>
            </a:r>
            <a:r>
              <a:rPr lang="en-US" altLang="en-US" sz="2400" dirty="0"/>
              <a:t>has n edges</a:t>
            </a:r>
          </a:p>
          <a:p>
            <a:pPr lvl="1">
              <a:lnSpc>
                <a:spcPct val="90000"/>
              </a:lnSpc>
            </a:pPr>
            <a:r>
              <a:rPr lang="en-US" altLang="en-US" sz="2000" dirty="0"/>
              <a:t>[U V X] is a path of length ? </a:t>
            </a:r>
            <a:endParaRPr lang="en-US" altLang="en-US" sz="1800" dirty="0"/>
          </a:p>
          <a:p>
            <a:pPr eaLnBrk="1" hangingPunct="1">
              <a:lnSpc>
                <a:spcPct val="90000"/>
              </a:lnSpc>
            </a:pPr>
            <a:r>
              <a:rPr lang="en-US" altLang="en-US" sz="2000" dirty="0"/>
              <a:t>Cycle</a:t>
            </a:r>
          </a:p>
          <a:p>
            <a:pPr lvl="1" eaLnBrk="1" hangingPunct="1">
              <a:lnSpc>
                <a:spcPct val="90000"/>
              </a:lnSpc>
            </a:pPr>
            <a:r>
              <a:rPr lang="en-US" altLang="en-US" sz="1800" dirty="0"/>
              <a:t>path that begins and ends with the same vertex</a:t>
            </a:r>
          </a:p>
          <a:p>
            <a:pPr eaLnBrk="1" hangingPunct="1">
              <a:lnSpc>
                <a:spcPct val="90000"/>
              </a:lnSpc>
            </a:pPr>
            <a:r>
              <a:rPr lang="en-US" altLang="en-US" sz="2000" dirty="0"/>
              <a:t>Examples</a:t>
            </a:r>
          </a:p>
          <a:p>
            <a:pPr lvl="1" eaLnBrk="1" hangingPunct="1">
              <a:lnSpc>
                <a:spcPct val="90000"/>
              </a:lnSpc>
            </a:pPr>
            <a:r>
              <a:rPr lang="en-US" altLang="en-US" sz="1800" dirty="0">
                <a:solidFill>
                  <a:schemeClr val="tx2"/>
                </a:solidFill>
              </a:rPr>
              <a:t>P</a:t>
            </a:r>
            <a:r>
              <a:rPr lang="en-US" altLang="en-US" sz="1800" baseline="-25000" dirty="0">
                <a:solidFill>
                  <a:schemeClr val="tx2"/>
                </a:solidFill>
              </a:rPr>
              <a:t>1</a:t>
            </a:r>
            <a:r>
              <a:rPr lang="en-US" altLang="en-US" sz="1800" dirty="0">
                <a:solidFill>
                  <a:schemeClr val="tx2"/>
                </a:solidFill>
              </a:rPr>
              <a:t>=(</a:t>
            </a:r>
            <a:r>
              <a:rPr lang="en-US" altLang="en-US" sz="1800" dirty="0" err="1">
                <a:solidFill>
                  <a:schemeClr val="tx2"/>
                </a:solidFill>
              </a:rPr>
              <a:t>V,b,h,Z</a:t>
            </a:r>
            <a:r>
              <a:rPr lang="en-US" altLang="en-US" sz="1800" dirty="0">
                <a:solidFill>
                  <a:schemeClr val="tx2"/>
                </a:solidFill>
              </a:rPr>
              <a:t>)</a:t>
            </a:r>
            <a:r>
              <a:rPr lang="en-US" altLang="en-US" sz="1800" dirty="0"/>
              <a:t> is a path</a:t>
            </a:r>
          </a:p>
          <a:p>
            <a:pPr lvl="1" eaLnBrk="1" hangingPunct="1">
              <a:lnSpc>
                <a:spcPct val="90000"/>
              </a:lnSpc>
            </a:pPr>
            <a:r>
              <a:rPr lang="en-US" altLang="en-US" sz="1800" dirty="0">
                <a:solidFill>
                  <a:schemeClr val="accent2"/>
                </a:solidFill>
              </a:rPr>
              <a:t>P</a:t>
            </a:r>
            <a:r>
              <a:rPr lang="en-US" altLang="en-US" sz="1800" baseline="-25000" dirty="0">
                <a:solidFill>
                  <a:schemeClr val="accent2"/>
                </a:solidFill>
              </a:rPr>
              <a:t>2</a:t>
            </a:r>
            <a:r>
              <a:rPr lang="en-US" altLang="en-US" sz="1800" dirty="0">
                <a:solidFill>
                  <a:schemeClr val="accent2"/>
                </a:solidFill>
              </a:rPr>
              <a:t>=(</a:t>
            </a:r>
            <a:r>
              <a:rPr lang="en-US" altLang="en-US" sz="1800" dirty="0" err="1">
                <a:solidFill>
                  <a:schemeClr val="accent2"/>
                </a:solidFill>
              </a:rPr>
              <a:t>V,b,g,f</a:t>
            </a:r>
            <a:r>
              <a:rPr lang="en-US" altLang="en-US" sz="1800" dirty="0">
                <a:solidFill>
                  <a:schemeClr val="accent2"/>
                </a:solidFill>
              </a:rPr>
              <a:t>, </a:t>
            </a:r>
            <a:r>
              <a:rPr lang="en-US" altLang="en-US" sz="1800" dirty="0" err="1">
                <a:solidFill>
                  <a:schemeClr val="accent2"/>
                </a:solidFill>
              </a:rPr>
              <a:t>d,V</a:t>
            </a:r>
            <a:r>
              <a:rPr lang="en-US" altLang="en-US" sz="1800" dirty="0">
                <a:solidFill>
                  <a:schemeClr val="accent2"/>
                </a:solidFill>
              </a:rPr>
              <a:t>)</a:t>
            </a:r>
            <a:r>
              <a:rPr lang="en-US" altLang="en-US" sz="1800" dirty="0"/>
              <a:t> is a cycle</a:t>
            </a:r>
          </a:p>
        </p:txBody>
      </p:sp>
      <p:sp>
        <p:nvSpPr>
          <p:cNvPr id="819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400"/>
              <a:t>Graphs</a:t>
            </a:r>
          </a:p>
        </p:txBody>
      </p:sp>
      <p:sp>
        <p:nvSpPr>
          <p:cNvPr id="8196" name="Freeform 30"/>
          <p:cNvSpPr>
            <a:spLocks/>
          </p:cNvSpPr>
          <p:nvPr/>
        </p:nvSpPr>
        <p:spPr bwMode="auto">
          <a:xfrm>
            <a:off x="6311136" y="2830753"/>
            <a:ext cx="778611" cy="2143887"/>
          </a:xfrm>
          <a:custGeom>
            <a:avLst/>
            <a:gdLst>
              <a:gd name="T0" fmla="*/ 742950 w 989"/>
              <a:gd name="T1" fmla="*/ 0 h 1354"/>
              <a:gd name="T2" fmla="*/ 819150 w 989"/>
              <a:gd name="T3" fmla="*/ 1352550 h 1354"/>
              <a:gd name="T4" fmla="*/ 1476375 w 989"/>
              <a:gd name="T5" fmla="*/ 2057400 h 1354"/>
              <a:gd name="T6" fmla="*/ 1381125 w 989"/>
              <a:gd name="T7" fmla="*/ 800100 h 1354"/>
              <a:gd name="T8" fmla="*/ 695325 w 989"/>
              <a:gd name="T9" fmla="*/ 1276350 h 1354"/>
              <a:gd name="T10" fmla="*/ 0 w 989"/>
              <a:gd name="T11" fmla="*/ 762000 h 1354"/>
              <a:gd name="T12" fmla="*/ 0 60000 65536"/>
              <a:gd name="T13" fmla="*/ 0 60000 65536"/>
              <a:gd name="T14" fmla="*/ 0 60000 65536"/>
              <a:gd name="T15" fmla="*/ 0 60000 65536"/>
              <a:gd name="T16" fmla="*/ 0 60000 65536"/>
              <a:gd name="T17" fmla="*/ 0 60000 65536"/>
              <a:gd name="T18" fmla="*/ 0 w 989"/>
              <a:gd name="T19" fmla="*/ 0 h 1354"/>
              <a:gd name="T20" fmla="*/ 989 w 989"/>
              <a:gd name="T21" fmla="*/ 1354 h 1354"/>
              <a:gd name="connsiteX0" fmla="*/ 693 w 5656"/>
              <a:gd name="connsiteY0" fmla="*/ 346 h 9974"/>
              <a:gd name="connsiteX1" fmla="*/ 1178 w 5656"/>
              <a:gd name="connsiteY1" fmla="*/ 6638 h 9974"/>
              <a:gd name="connsiteX2" fmla="*/ 5364 w 5656"/>
              <a:gd name="connsiteY2" fmla="*/ 9918 h 9974"/>
              <a:gd name="connsiteX3" fmla="*/ 4758 w 5656"/>
              <a:gd name="connsiteY3" fmla="*/ 4068 h 9974"/>
              <a:gd name="connsiteX4" fmla="*/ 390 w 5656"/>
              <a:gd name="connsiteY4" fmla="*/ 6284 h 9974"/>
              <a:gd name="connsiteX5" fmla="*/ 1217 w 5656"/>
              <a:gd name="connsiteY5" fmla="*/ 0 h 9974"/>
              <a:gd name="connsiteX0" fmla="*/ 44 w 8768"/>
              <a:gd name="connsiteY0" fmla="*/ 347 h 10000"/>
              <a:gd name="connsiteX1" fmla="*/ 902 w 8768"/>
              <a:gd name="connsiteY1" fmla="*/ 6655 h 10000"/>
              <a:gd name="connsiteX2" fmla="*/ 8303 w 8768"/>
              <a:gd name="connsiteY2" fmla="*/ 9944 h 10000"/>
              <a:gd name="connsiteX3" fmla="*/ 7231 w 8768"/>
              <a:gd name="connsiteY3" fmla="*/ 4079 h 10000"/>
              <a:gd name="connsiteX4" fmla="*/ 971 w 876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68" h="10000">
                <a:moveTo>
                  <a:pt x="44" y="347"/>
                </a:moveTo>
                <a:cubicBezTo>
                  <a:pt x="170" y="1399"/>
                  <a:pt x="-474" y="5056"/>
                  <a:pt x="902" y="6655"/>
                </a:cubicBezTo>
                <a:cubicBezTo>
                  <a:pt x="2279" y="8255"/>
                  <a:pt x="7249" y="10373"/>
                  <a:pt x="8303" y="9944"/>
                </a:cubicBezTo>
                <a:cubicBezTo>
                  <a:pt x="9358" y="9514"/>
                  <a:pt x="8453" y="5736"/>
                  <a:pt x="7231" y="4079"/>
                </a:cubicBezTo>
                <a:cubicBezTo>
                  <a:pt x="6009" y="2422"/>
                  <a:pt x="2275" y="850"/>
                  <a:pt x="971" y="0"/>
                </a:cubicBezTo>
              </a:path>
            </a:pathLst>
          </a:custGeom>
          <a:noFill/>
          <a:ln w="57150">
            <a:solidFill>
              <a:schemeClr val="accent2"/>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197" name="Text Box 29"/>
          <p:cNvSpPr txBox="1">
            <a:spLocks noChangeArrowheads="1"/>
          </p:cNvSpPr>
          <p:nvPr/>
        </p:nvSpPr>
        <p:spPr bwMode="auto">
          <a:xfrm>
            <a:off x="7010400" y="2819400"/>
            <a:ext cx="463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a:solidFill>
                  <a:schemeClr val="tx2"/>
                </a:solidFill>
              </a:rPr>
              <a:t>P</a:t>
            </a:r>
            <a:r>
              <a:rPr lang="en-US" altLang="en-US" baseline="-25000">
                <a:solidFill>
                  <a:schemeClr val="tx2"/>
                </a:solidFill>
              </a:rPr>
              <a:t>1</a:t>
            </a:r>
          </a:p>
        </p:txBody>
      </p:sp>
      <p:sp>
        <p:nvSpPr>
          <p:cNvPr id="8198" name="Freeform 28"/>
          <p:cNvSpPr>
            <a:spLocks/>
          </p:cNvSpPr>
          <p:nvPr/>
        </p:nvSpPr>
        <p:spPr bwMode="auto">
          <a:xfrm>
            <a:off x="6505575" y="2724150"/>
            <a:ext cx="1638300" cy="736600"/>
          </a:xfrm>
          <a:custGeom>
            <a:avLst/>
            <a:gdLst>
              <a:gd name="T0" fmla="*/ 0 w 1032"/>
              <a:gd name="T1" fmla="*/ 0 h 464"/>
              <a:gd name="T2" fmla="*/ 733425 w 1032"/>
              <a:gd name="T3" fmla="*/ 628650 h 464"/>
              <a:gd name="T4" fmla="*/ 1638300 w 1032"/>
              <a:gd name="T5" fmla="*/ 647700 h 464"/>
              <a:gd name="T6" fmla="*/ 0 60000 65536"/>
              <a:gd name="T7" fmla="*/ 0 60000 65536"/>
              <a:gd name="T8" fmla="*/ 0 60000 65536"/>
              <a:gd name="T9" fmla="*/ 0 w 1032"/>
              <a:gd name="T10" fmla="*/ 0 h 464"/>
              <a:gd name="T11" fmla="*/ 1032 w 1032"/>
              <a:gd name="T12" fmla="*/ 464 h 464"/>
            </a:gdLst>
            <a:ahLst/>
            <a:cxnLst>
              <a:cxn ang="T6">
                <a:pos x="T0" y="T1"/>
              </a:cxn>
              <a:cxn ang="T7">
                <a:pos x="T2" y="T3"/>
              </a:cxn>
              <a:cxn ang="T8">
                <a:pos x="T4" y="T5"/>
              </a:cxn>
            </a:cxnLst>
            <a:rect l="T9" t="T10" r="T11" b="T12"/>
            <a:pathLst>
              <a:path w="1032" h="464">
                <a:moveTo>
                  <a:pt x="0" y="0"/>
                </a:moveTo>
                <a:cubicBezTo>
                  <a:pt x="77" y="66"/>
                  <a:pt x="290" y="328"/>
                  <a:pt x="462" y="396"/>
                </a:cubicBezTo>
                <a:cubicBezTo>
                  <a:pt x="634" y="464"/>
                  <a:pt x="913" y="406"/>
                  <a:pt x="1032" y="408"/>
                </a:cubicBezTo>
              </a:path>
            </a:pathLst>
          </a:custGeom>
          <a:noFill/>
          <a:ln w="57150">
            <a:solidFill>
              <a:schemeClr val="tx2"/>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201" name="Oval 4"/>
          <p:cNvSpPr>
            <a:spLocks noChangeArrowheads="1"/>
          </p:cNvSpPr>
          <p:nvPr/>
        </p:nvSpPr>
        <p:spPr bwMode="auto">
          <a:xfrm>
            <a:off x="6934200" y="3276600"/>
            <a:ext cx="457200" cy="4572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a:t>X</a:t>
            </a:r>
          </a:p>
        </p:txBody>
      </p:sp>
      <p:sp>
        <p:nvSpPr>
          <p:cNvPr id="8202" name="Oval 5"/>
          <p:cNvSpPr>
            <a:spLocks noChangeArrowheads="1"/>
          </p:cNvSpPr>
          <p:nvPr/>
        </p:nvSpPr>
        <p:spPr bwMode="auto">
          <a:xfrm>
            <a:off x="5105400" y="3276600"/>
            <a:ext cx="457200" cy="4572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a:t>U</a:t>
            </a:r>
          </a:p>
        </p:txBody>
      </p:sp>
      <p:sp>
        <p:nvSpPr>
          <p:cNvPr id="8203" name="Oval 6"/>
          <p:cNvSpPr>
            <a:spLocks noChangeArrowheads="1"/>
          </p:cNvSpPr>
          <p:nvPr/>
        </p:nvSpPr>
        <p:spPr bwMode="auto">
          <a:xfrm>
            <a:off x="6019800" y="2362200"/>
            <a:ext cx="457200" cy="4572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a:t>V</a:t>
            </a:r>
          </a:p>
        </p:txBody>
      </p:sp>
      <p:sp>
        <p:nvSpPr>
          <p:cNvPr id="8204" name="Oval 7"/>
          <p:cNvSpPr>
            <a:spLocks noChangeArrowheads="1"/>
          </p:cNvSpPr>
          <p:nvPr/>
        </p:nvSpPr>
        <p:spPr bwMode="auto">
          <a:xfrm>
            <a:off x="6019800" y="4191000"/>
            <a:ext cx="457200" cy="4572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a:t>W</a:t>
            </a:r>
          </a:p>
        </p:txBody>
      </p:sp>
      <p:sp>
        <p:nvSpPr>
          <p:cNvPr id="8205" name="Oval 8"/>
          <p:cNvSpPr>
            <a:spLocks noChangeArrowheads="1"/>
          </p:cNvSpPr>
          <p:nvPr/>
        </p:nvSpPr>
        <p:spPr bwMode="auto">
          <a:xfrm>
            <a:off x="8153400" y="3276600"/>
            <a:ext cx="457200" cy="4572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a:t>Z</a:t>
            </a:r>
          </a:p>
        </p:txBody>
      </p:sp>
      <p:cxnSp>
        <p:nvCxnSpPr>
          <p:cNvPr id="8206" name="AutoShape 9"/>
          <p:cNvCxnSpPr>
            <a:cxnSpLocks noChangeShapeType="1"/>
            <a:stCxn id="8203" idx="3"/>
            <a:endCxn id="8202" idx="7"/>
          </p:cNvCxnSpPr>
          <p:nvPr/>
        </p:nvCxnSpPr>
        <p:spPr bwMode="auto">
          <a:xfrm flipH="1">
            <a:off x="5495925" y="2762250"/>
            <a:ext cx="590550" cy="57150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207" name="AutoShape 10"/>
          <p:cNvCxnSpPr>
            <a:cxnSpLocks noChangeShapeType="1"/>
            <a:stCxn id="8204" idx="1"/>
            <a:endCxn id="8202" idx="5"/>
          </p:cNvCxnSpPr>
          <p:nvPr/>
        </p:nvCxnSpPr>
        <p:spPr bwMode="auto">
          <a:xfrm flipH="1" flipV="1">
            <a:off x="5495925" y="3676650"/>
            <a:ext cx="590550" cy="57150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208" name="AutoShape 11"/>
          <p:cNvCxnSpPr>
            <a:cxnSpLocks noChangeShapeType="1"/>
            <a:stCxn id="8204" idx="7"/>
            <a:endCxn id="8201" idx="3"/>
          </p:cNvCxnSpPr>
          <p:nvPr/>
        </p:nvCxnSpPr>
        <p:spPr bwMode="auto">
          <a:xfrm flipV="1">
            <a:off x="6410325" y="3676650"/>
            <a:ext cx="590550" cy="57150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209" name="AutoShape 12"/>
          <p:cNvCxnSpPr>
            <a:cxnSpLocks noChangeShapeType="1"/>
            <a:stCxn id="8201" idx="6"/>
            <a:endCxn id="8205" idx="2"/>
          </p:cNvCxnSpPr>
          <p:nvPr/>
        </p:nvCxnSpPr>
        <p:spPr bwMode="auto">
          <a:xfrm>
            <a:off x="7400925" y="3505200"/>
            <a:ext cx="742950"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210" name="AutoShape 13"/>
          <p:cNvCxnSpPr>
            <a:cxnSpLocks noChangeShapeType="1"/>
            <a:stCxn id="8203" idx="5"/>
            <a:endCxn id="8201" idx="1"/>
          </p:cNvCxnSpPr>
          <p:nvPr/>
        </p:nvCxnSpPr>
        <p:spPr bwMode="auto">
          <a:xfrm>
            <a:off x="6410325" y="2762250"/>
            <a:ext cx="590550" cy="57150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211" name="AutoShape 14"/>
          <p:cNvCxnSpPr>
            <a:cxnSpLocks noChangeShapeType="1"/>
            <a:stCxn id="8203" idx="4"/>
            <a:endCxn id="8204" idx="0"/>
          </p:cNvCxnSpPr>
          <p:nvPr/>
        </p:nvCxnSpPr>
        <p:spPr bwMode="auto">
          <a:xfrm>
            <a:off x="6248400" y="2828925"/>
            <a:ext cx="0" cy="13525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8212" name="Oval 15"/>
          <p:cNvSpPr>
            <a:spLocks noChangeArrowheads="1"/>
          </p:cNvSpPr>
          <p:nvPr/>
        </p:nvSpPr>
        <p:spPr bwMode="auto">
          <a:xfrm>
            <a:off x="6943725" y="5105400"/>
            <a:ext cx="457200" cy="457200"/>
          </a:xfrm>
          <a:prstGeom prst="ellipse">
            <a:avLst/>
          </a:prstGeom>
          <a:solidFill>
            <a:schemeClr val="accent1"/>
          </a:solidFill>
          <a:ln w="19050">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a:t>Y</a:t>
            </a:r>
          </a:p>
        </p:txBody>
      </p:sp>
      <p:cxnSp>
        <p:nvCxnSpPr>
          <p:cNvPr id="8213" name="AutoShape 16"/>
          <p:cNvCxnSpPr>
            <a:cxnSpLocks noChangeShapeType="1"/>
            <a:stCxn id="8204" idx="5"/>
            <a:endCxn id="8212" idx="1"/>
          </p:cNvCxnSpPr>
          <p:nvPr/>
        </p:nvCxnSpPr>
        <p:spPr bwMode="auto">
          <a:xfrm>
            <a:off x="6410325" y="4591050"/>
            <a:ext cx="600075" cy="57150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214" name="AutoShape 17"/>
          <p:cNvCxnSpPr>
            <a:cxnSpLocks noChangeShapeType="1"/>
            <a:stCxn id="8201" idx="4"/>
            <a:endCxn id="8212" idx="0"/>
          </p:cNvCxnSpPr>
          <p:nvPr/>
        </p:nvCxnSpPr>
        <p:spPr bwMode="auto">
          <a:xfrm>
            <a:off x="7162800" y="3743325"/>
            <a:ext cx="9525" cy="13525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8215" name="Text Box 18"/>
          <p:cNvSpPr txBox="1">
            <a:spLocks noChangeArrowheads="1"/>
          </p:cNvSpPr>
          <p:nvPr/>
        </p:nvSpPr>
        <p:spPr bwMode="auto">
          <a:xfrm>
            <a:off x="5495925" y="2600325"/>
            <a:ext cx="344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a:t>a</a:t>
            </a:r>
          </a:p>
        </p:txBody>
      </p:sp>
      <p:sp>
        <p:nvSpPr>
          <p:cNvPr id="8216" name="Text Box 19"/>
          <p:cNvSpPr txBox="1">
            <a:spLocks noChangeArrowheads="1"/>
          </p:cNvSpPr>
          <p:nvPr/>
        </p:nvSpPr>
        <p:spPr bwMode="auto">
          <a:xfrm>
            <a:off x="5483225" y="3743325"/>
            <a:ext cx="3254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a:t>c</a:t>
            </a:r>
          </a:p>
        </p:txBody>
      </p:sp>
      <p:sp>
        <p:nvSpPr>
          <p:cNvPr id="8217" name="Text Box 20"/>
          <p:cNvSpPr txBox="1">
            <a:spLocks noChangeArrowheads="1"/>
          </p:cNvSpPr>
          <p:nvPr/>
        </p:nvSpPr>
        <p:spPr bwMode="auto">
          <a:xfrm>
            <a:off x="6705600" y="2590800"/>
            <a:ext cx="352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a:t>b</a:t>
            </a:r>
          </a:p>
        </p:txBody>
      </p:sp>
      <p:sp>
        <p:nvSpPr>
          <p:cNvPr id="8218" name="Text Box 21"/>
          <p:cNvSpPr txBox="1">
            <a:spLocks noChangeArrowheads="1"/>
          </p:cNvSpPr>
          <p:nvPr/>
        </p:nvSpPr>
        <p:spPr bwMode="auto">
          <a:xfrm>
            <a:off x="6629400" y="3810000"/>
            <a:ext cx="344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a:t>e</a:t>
            </a:r>
          </a:p>
        </p:txBody>
      </p:sp>
      <p:sp>
        <p:nvSpPr>
          <p:cNvPr id="8219" name="Text Box 22"/>
          <p:cNvSpPr txBox="1">
            <a:spLocks noChangeArrowheads="1"/>
          </p:cNvSpPr>
          <p:nvPr/>
        </p:nvSpPr>
        <p:spPr bwMode="auto">
          <a:xfrm>
            <a:off x="5943600" y="3124200"/>
            <a:ext cx="352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a:t>d</a:t>
            </a:r>
          </a:p>
        </p:txBody>
      </p:sp>
      <p:sp>
        <p:nvSpPr>
          <p:cNvPr id="8220" name="Text Box 23"/>
          <p:cNvSpPr txBox="1">
            <a:spLocks noChangeArrowheads="1"/>
          </p:cNvSpPr>
          <p:nvPr/>
        </p:nvSpPr>
        <p:spPr bwMode="auto">
          <a:xfrm>
            <a:off x="6483350" y="4810125"/>
            <a:ext cx="2809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a:t>f</a:t>
            </a:r>
          </a:p>
        </p:txBody>
      </p:sp>
      <p:sp>
        <p:nvSpPr>
          <p:cNvPr id="8221" name="Text Box 24"/>
          <p:cNvSpPr txBox="1">
            <a:spLocks noChangeArrowheads="1"/>
          </p:cNvSpPr>
          <p:nvPr/>
        </p:nvSpPr>
        <p:spPr bwMode="auto">
          <a:xfrm>
            <a:off x="7124700" y="4248150"/>
            <a:ext cx="352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a:t>g</a:t>
            </a:r>
          </a:p>
        </p:txBody>
      </p:sp>
      <p:sp>
        <p:nvSpPr>
          <p:cNvPr id="8222" name="Text Box 25"/>
          <p:cNvSpPr txBox="1">
            <a:spLocks noChangeArrowheads="1"/>
          </p:cNvSpPr>
          <p:nvPr/>
        </p:nvSpPr>
        <p:spPr bwMode="auto">
          <a:xfrm>
            <a:off x="7629525" y="3505200"/>
            <a:ext cx="352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a:t>h</a:t>
            </a:r>
          </a:p>
        </p:txBody>
      </p:sp>
      <p:sp>
        <p:nvSpPr>
          <p:cNvPr id="8223" name="Text Box 31"/>
          <p:cNvSpPr txBox="1">
            <a:spLocks noChangeArrowheads="1"/>
          </p:cNvSpPr>
          <p:nvPr/>
        </p:nvSpPr>
        <p:spPr bwMode="auto">
          <a:xfrm>
            <a:off x="5791200" y="3505200"/>
            <a:ext cx="463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a:solidFill>
                  <a:schemeClr val="accent2"/>
                </a:solidFill>
              </a:rPr>
              <a:t>P</a:t>
            </a:r>
            <a:r>
              <a:rPr lang="en-US" altLang="en-US" baseline="-25000">
                <a:solidFill>
                  <a:schemeClr val="accent2"/>
                </a:solidFill>
              </a:rPr>
              <a:t>2</a:t>
            </a:r>
          </a:p>
        </p:txBody>
      </p:sp>
    </p:spTree>
    <p:extLst>
      <p:ext uri="{BB962C8B-B14F-4D97-AF65-F5344CB8AC3E}">
        <p14:creationId xmlns:p14="http://schemas.microsoft.com/office/powerpoint/2010/main" val="158118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8" name="Picture 5" descr="A tree showing a family relationships, parent and children&#10;" title="Tree is a graph"/>
          <p:cNvPicPr>
            <a:picLocks noChangeAspect="1" noChangeArrowheads="1"/>
          </p:cNvPicPr>
          <p:nvPr/>
        </p:nvPicPr>
        <p:blipFill>
          <a:blip r:embed="rId2" cstate="print"/>
          <a:srcRect/>
          <a:stretch>
            <a:fillRect/>
          </a:stretch>
        </p:blipFill>
        <p:spPr bwMode="auto">
          <a:xfrm>
            <a:off x="1066800" y="1524000"/>
            <a:ext cx="4933950" cy="3435350"/>
          </a:xfrm>
          <a:prstGeom prst="rect">
            <a:avLst/>
          </a:prstGeom>
          <a:noFill/>
          <a:ln w="9525">
            <a:noFill/>
            <a:miter lim="800000"/>
            <a:headEnd/>
            <a:tailEnd/>
          </a:ln>
        </p:spPr>
      </p:pic>
      <p:sp>
        <p:nvSpPr>
          <p:cNvPr id="2" name="Title 1" descr="A Tree is a Rooted Graph " title="A Tree is a Rooted Graph "/>
          <p:cNvSpPr>
            <a:spLocks noGrp="1"/>
          </p:cNvSpPr>
          <p:nvPr>
            <p:ph type="title"/>
          </p:nvPr>
        </p:nvSpPr>
        <p:spPr/>
        <p:txBody>
          <a:bodyPr>
            <a:normAutofit/>
          </a:bodyPr>
          <a:lstStyle/>
          <a:p>
            <a:r>
              <a:rPr lang="en-US" altLang="zh-TW" dirty="0"/>
              <a:t>A Tree is a Rooted Graph </a:t>
            </a:r>
            <a:endParaRPr lang="en-US" dirty="0"/>
          </a:p>
        </p:txBody>
      </p:sp>
      <p:sp>
        <p:nvSpPr>
          <p:cNvPr id="7" name="TextBox 6"/>
          <p:cNvSpPr txBox="1"/>
          <p:nvPr/>
        </p:nvSpPr>
        <p:spPr>
          <a:xfrm>
            <a:off x="533400" y="5221069"/>
            <a:ext cx="8153400" cy="892552"/>
          </a:xfrm>
          <a:prstGeom prst="rect">
            <a:avLst/>
          </a:prstGeom>
          <a:noFill/>
        </p:spPr>
        <p:txBody>
          <a:bodyPr wrap="square" rtlCol="0">
            <a:spAutoFit/>
          </a:bodyPr>
          <a:lstStyle/>
          <a:p>
            <a:r>
              <a:rPr lang="en-US" dirty="0">
                <a:solidFill>
                  <a:srgbClr val="FF0000"/>
                </a:solidFill>
              </a:rPr>
              <a:t>*</a:t>
            </a:r>
            <a:r>
              <a:rPr lang="en-US" b="1" dirty="0">
                <a:solidFill>
                  <a:srgbClr val="7030A0"/>
                </a:solidFill>
              </a:rPr>
              <a:t>Tree</a:t>
            </a:r>
            <a:r>
              <a:rPr lang="en-US" dirty="0"/>
              <a:t>: </a:t>
            </a:r>
            <a:r>
              <a:rPr lang="en-US" sz="1600" dirty="0"/>
              <a:t>has a root that has path from the root to all nodes and every path is unique without cycle.</a:t>
            </a:r>
          </a:p>
          <a:p>
            <a:endParaRPr lang="en-US" dirty="0"/>
          </a:p>
        </p:txBody>
      </p:sp>
      <p:sp>
        <p:nvSpPr>
          <p:cNvPr id="8" name="TextBox 7" descr="A tree showing a family relationships, parent and children&#10;"/>
          <p:cNvSpPr txBox="1"/>
          <p:nvPr/>
        </p:nvSpPr>
        <p:spPr>
          <a:xfrm>
            <a:off x="5715000" y="2590800"/>
            <a:ext cx="2743200" cy="923330"/>
          </a:xfrm>
          <a:prstGeom prst="rect">
            <a:avLst/>
          </a:prstGeom>
          <a:noFill/>
        </p:spPr>
        <p:txBody>
          <a:bodyPr wrap="square" rtlCol="0">
            <a:spAutoFit/>
          </a:bodyPr>
          <a:lstStyle/>
          <a:p>
            <a:r>
              <a:rPr lang="en-US" dirty="0"/>
              <a:t>A </a:t>
            </a:r>
            <a:r>
              <a:rPr lang="en-US" b="1" dirty="0"/>
              <a:t>tree</a:t>
            </a:r>
            <a:r>
              <a:rPr lang="en-US" dirty="0"/>
              <a:t> showing a family relationships, </a:t>
            </a:r>
            <a:r>
              <a:rPr lang="en-US" i="1" dirty="0"/>
              <a:t>parent</a:t>
            </a:r>
            <a:r>
              <a:rPr lang="en-US" dirty="0"/>
              <a:t> and </a:t>
            </a:r>
            <a:r>
              <a:rPr lang="en-US" i="1" dirty="0"/>
              <a:t>children</a:t>
            </a:r>
          </a:p>
        </p:txBody>
      </p:sp>
    </p:spTree>
    <p:extLst>
      <p:ext uri="{BB962C8B-B14F-4D97-AF65-F5344CB8AC3E}">
        <p14:creationId xmlns:p14="http://schemas.microsoft.com/office/powerpoint/2010/main" val="586214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8" name="Rectangle 8"/>
          <p:cNvSpPr>
            <a:spLocks noGrp="1" noChangeArrowheads="1"/>
          </p:cNvSpPr>
          <p:nvPr>
            <p:ph type="title"/>
          </p:nvPr>
        </p:nvSpPr>
        <p:spPr/>
        <p:txBody>
          <a:bodyPr/>
          <a:lstStyle/>
          <a:p>
            <a:pPr fontAlgn="auto">
              <a:spcAft>
                <a:spcPts val="0"/>
              </a:spcAft>
              <a:defRPr/>
            </a:pPr>
            <a:r>
              <a:rPr lang="en-US" dirty="0"/>
              <a:t>What we will cover today</a:t>
            </a:r>
          </a:p>
        </p:txBody>
      </p:sp>
      <p:sp>
        <p:nvSpPr>
          <p:cNvPr id="25609" name="Rectangle 9"/>
          <p:cNvSpPr>
            <a:spLocks noGrp="1" noChangeArrowheads="1"/>
          </p:cNvSpPr>
          <p:nvPr>
            <p:ph idx="1"/>
          </p:nvPr>
        </p:nvSpPr>
        <p:spPr/>
        <p:txBody>
          <a:bodyPr rtlCol="0">
            <a:normAutofit/>
          </a:bodyPr>
          <a:lstStyle/>
          <a:p>
            <a:pPr>
              <a:defRPr/>
            </a:pPr>
            <a:r>
              <a:rPr lang="en-US" dirty="0"/>
              <a:t>Types of environments</a:t>
            </a:r>
          </a:p>
          <a:p>
            <a:pPr>
              <a:defRPr/>
            </a:pPr>
            <a:r>
              <a:rPr lang="en-US" dirty="0"/>
              <a:t>Search: a general purpose problem solving strategy</a:t>
            </a:r>
          </a:p>
          <a:p>
            <a:pPr>
              <a:defRPr/>
            </a:pPr>
            <a:r>
              <a:rPr lang="en-US" dirty="0"/>
              <a:t>State spaces</a:t>
            </a:r>
          </a:p>
          <a:p>
            <a:pPr>
              <a:defRPr/>
            </a:pPr>
            <a:r>
              <a:rPr lang="en-US" dirty="0"/>
              <a:t>Representing state spaces</a:t>
            </a:r>
          </a:p>
          <a:p>
            <a:pPr lvl="1">
              <a:defRPr/>
            </a:pPr>
            <a:endParaRPr lang="en-US" dirty="0"/>
          </a:p>
          <a:p>
            <a:pPr>
              <a:defRPr/>
            </a:pPr>
            <a:endParaRPr lang="en-US" dirty="0"/>
          </a:p>
          <a:p>
            <a:pPr lvl="1">
              <a:defRPr/>
            </a:pPr>
            <a:endParaRPr lang="en-US" dirty="0"/>
          </a:p>
          <a:p>
            <a:pPr>
              <a:defRPr/>
            </a:pPr>
            <a:endParaRPr lang="en-US" dirty="0"/>
          </a:p>
        </p:txBody>
      </p:sp>
    </p:spTree>
    <p:extLst>
      <p:ext uri="{BB962C8B-B14F-4D97-AF65-F5344CB8AC3E}">
        <p14:creationId xmlns:p14="http://schemas.microsoft.com/office/powerpoint/2010/main" val="2215880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p:txBody>
          <a:bodyPr/>
          <a:lstStyle/>
          <a:p>
            <a:r>
              <a:rPr lang="en-US" altLang="en-US" dirty="0"/>
              <a:t>Problem space</a:t>
            </a:r>
          </a:p>
        </p:txBody>
      </p:sp>
      <p:sp>
        <p:nvSpPr>
          <p:cNvPr id="337923" name="Rectangle 3"/>
          <p:cNvSpPr>
            <a:spLocks noGrp="1" noChangeArrowheads="1"/>
          </p:cNvSpPr>
          <p:nvPr>
            <p:ph type="body" idx="1"/>
          </p:nvPr>
        </p:nvSpPr>
        <p:spPr/>
        <p:txBody>
          <a:bodyPr>
            <a:normAutofit/>
          </a:bodyPr>
          <a:lstStyle/>
          <a:p>
            <a:r>
              <a:rPr lang="en-US" altLang="en-US" dirty="0"/>
              <a:t>a </a:t>
            </a:r>
            <a:r>
              <a:rPr lang="en-US" altLang="en-US" i="1" dirty="0">
                <a:solidFill>
                  <a:srgbClr val="0000FF"/>
                </a:solidFill>
              </a:rPr>
              <a:t>state space:</a:t>
            </a:r>
            <a:r>
              <a:rPr lang="en-US" altLang="en-US" dirty="0"/>
              <a:t> a set of states representing the possible configurations of the world</a:t>
            </a:r>
          </a:p>
          <a:p>
            <a:pPr>
              <a:buFontTx/>
              <a:buChar char="•"/>
            </a:pPr>
            <a:r>
              <a:rPr lang="en-US" altLang="en-US" dirty="0"/>
              <a:t> a set of </a:t>
            </a:r>
            <a:r>
              <a:rPr lang="en-US" altLang="en-US" i="1" dirty="0">
                <a:solidFill>
                  <a:srgbClr val="0000FF"/>
                </a:solidFill>
              </a:rPr>
              <a:t>operators/actions:</a:t>
            </a:r>
            <a:r>
              <a:rPr lang="en-US" altLang="en-US" dirty="0"/>
              <a:t> change one state into another</a:t>
            </a:r>
          </a:p>
          <a:p>
            <a:r>
              <a:rPr lang="en-US" altLang="en-US" dirty="0"/>
              <a:t>The problem space is a graph where the </a:t>
            </a:r>
            <a:r>
              <a:rPr lang="en-US" altLang="en-US" dirty="0">
                <a:solidFill>
                  <a:srgbClr val="C00000"/>
                </a:solidFill>
              </a:rPr>
              <a:t>states are the nodes </a:t>
            </a:r>
            <a:r>
              <a:rPr lang="en-US" altLang="en-US" dirty="0"/>
              <a:t>and the </a:t>
            </a:r>
            <a:r>
              <a:rPr lang="en-US" altLang="en-US" dirty="0">
                <a:solidFill>
                  <a:srgbClr val="C00000"/>
                </a:solidFill>
              </a:rPr>
              <a:t>edges represent the operators</a:t>
            </a:r>
            <a:r>
              <a:rPr lang="en-US" altLang="en-US" dirty="0"/>
              <a:t>.</a:t>
            </a:r>
          </a:p>
        </p:txBody>
      </p:sp>
    </p:spTree>
    <p:extLst>
      <p:ext uri="{BB962C8B-B14F-4D97-AF65-F5344CB8AC3E}">
        <p14:creationId xmlns:p14="http://schemas.microsoft.com/office/powerpoint/2010/main" val="14458236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p:txBody>
          <a:bodyPr/>
          <a:lstStyle/>
          <a:p>
            <a:r>
              <a:rPr lang="en-US" altLang="en-US"/>
              <a:t>State space search</a:t>
            </a:r>
          </a:p>
        </p:txBody>
      </p:sp>
      <p:sp>
        <p:nvSpPr>
          <p:cNvPr id="338947" name="Rectangle 3"/>
          <p:cNvSpPr>
            <a:spLocks noGrp="1" noChangeArrowheads="1"/>
          </p:cNvSpPr>
          <p:nvPr>
            <p:ph idx="1"/>
          </p:nvPr>
        </p:nvSpPr>
        <p:spPr/>
        <p:txBody>
          <a:bodyPr>
            <a:noAutofit/>
          </a:bodyPr>
          <a:lstStyle/>
          <a:p>
            <a:pPr>
              <a:lnSpc>
                <a:spcPct val="79000"/>
              </a:lnSpc>
            </a:pPr>
            <a:r>
              <a:rPr lang="en-US" altLang="en-US" sz="2800" dirty="0"/>
              <a:t>Represented by a four-tuple [</a:t>
            </a:r>
            <a:r>
              <a:rPr lang="en-US" altLang="en-US" sz="2800" i="1" dirty="0">
                <a:solidFill>
                  <a:srgbClr val="0000FF"/>
                </a:solidFill>
              </a:rPr>
              <a:t>N</a:t>
            </a:r>
            <a:r>
              <a:rPr lang="en-US" altLang="en-US" sz="2800" dirty="0"/>
              <a:t>,</a:t>
            </a:r>
            <a:r>
              <a:rPr lang="en-US" altLang="en-US" sz="2800" i="1" dirty="0">
                <a:solidFill>
                  <a:srgbClr val="0000FF"/>
                </a:solidFill>
              </a:rPr>
              <a:t>A</a:t>
            </a:r>
            <a:r>
              <a:rPr lang="en-US" altLang="en-US" sz="2800" dirty="0"/>
              <a:t>,</a:t>
            </a:r>
            <a:r>
              <a:rPr lang="en-US" altLang="en-US" sz="2800" i="1" dirty="0">
                <a:solidFill>
                  <a:srgbClr val="0000FF"/>
                </a:solidFill>
              </a:rPr>
              <a:t>S</a:t>
            </a:r>
            <a:r>
              <a:rPr lang="en-US" altLang="en-US" sz="2800" dirty="0"/>
              <a:t>,</a:t>
            </a:r>
            <a:r>
              <a:rPr lang="en-US" altLang="en-US" sz="2800" i="1" dirty="0">
                <a:solidFill>
                  <a:srgbClr val="0000FF"/>
                </a:solidFill>
              </a:rPr>
              <a:t>GD</a:t>
            </a:r>
            <a:r>
              <a:rPr lang="en-US" altLang="en-US" sz="2800" dirty="0"/>
              <a:t>], where:</a:t>
            </a:r>
          </a:p>
          <a:p>
            <a:pPr>
              <a:lnSpc>
                <a:spcPct val="79000"/>
              </a:lnSpc>
              <a:buFontTx/>
              <a:buChar char="•"/>
            </a:pPr>
            <a:r>
              <a:rPr lang="en-US" altLang="en-US" sz="2800" dirty="0"/>
              <a:t> </a:t>
            </a:r>
            <a:r>
              <a:rPr lang="en-US" altLang="en-US" sz="2800" i="1" dirty="0">
                <a:solidFill>
                  <a:srgbClr val="0000FF"/>
                </a:solidFill>
              </a:rPr>
              <a:t>N </a:t>
            </a:r>
            <a:r>
              <a:rPr lang="en-US" altLang="en-US" sz="2800" dirty="0"/>
              <a:t>is the problem space, the set of nodes/states</a:t>
            </a:r>
          </a:p>
          <a:p>
            <a:pPr>
              <a:lnSpc>
                <a:spcPct val="79000"/>
              </a:lnSpc>
              <a:buFontTx/>
              <a:buChar char="•"/>
            </a:pPr>
            <a:r>
              <a:rPr lang="en-US" altLang="en-US" sz="2800" dirty="0"/>
              <a:t> </a:t>
            </a:r>
            <a:r>
              <a:rPr lang="en-US" altLang="en-US" sz="2800" i="1" dirty="0">
                <a:solidFill>
                  <a:srgbClr val="0000FF"/>
                </a:solidFill>
              </a:rPr>
              <a:t>A </a:t>
            </a:r>
            <a:r>
              <a:rPr lang="en-US" altLang="en-US" sz="2800" dirty="0"/>
              <a:t>is the set of edges between nodes. These correspond to the actions/operators.</a:t>
            </a:r>
          </a:p>
          <a:p>
            <a:pPr>
              <a:lnSpc>
                <a:spcPct val="79000"/>
              </a:lnSpc>
              <a:buFontTx/>
              <a:buChar char="•"/>
            </a:pPr>
            <a:r>
              <a:rPr lang="en-US" altLang="en-US" sz="2800" dirty="0"/>
              <a:t> </a:t>
            </a:r>
            <a:r>
              <a:rPr lang="en-US" altLang="en-US" sz="2800" i="1" dirty="0">
                <a:solidFill>
                  <a:srgbClr val="0000FF"/>
                </a:solidFill>
              </a:rPr>
              <a:t>S </a:t>
            </a:r>
            <a:r>
              <a:rPr lang="en-US" altLang="en-US" sz="2800" dirty="0"/>
              <a:t>is a nonempty subset of </a:t>
            </a:r>
            <a:r>
              <a:rPr lang="en-US" altLang="en-US" sz="2800" i="1" dirty="0">
                <a:solidFill>
                  <a:srgbClr val="0000FF"/>
                </a:solidFill>
              </a:rPr>
              <a:t>N</a:t>
            </a:r>
            <a:r>
              <a:rPr lang="en-US" altLang="en-US" sz="2800" dirty="0"/>
              <a:t>. It represents the </a:t>
            </a:r>
            <a:r>
              <a:rPr lang="en-US" altLang="en-US" sz="2800" dirty="0">
                <a:solidFill>
                  <a:srgbClr val="FF0000"/>
                </a:solidFill>
              </a:rPr>
              <a:t>start state(s) </a:t>
            </a:r>
            <a:r>
              <a:rPr lang="en-US" altLang="en-US" sz="2800" dirty="0"/>
              <a:t>of the problem.</a:t>
            </a:r>
          </a:p>
          <a:p>
            <a:pPr>
              <a:lnSpc>
                <a:spcPct val="79000"/>
              </a:lnSpc>
              <a:buFontTx/>
              <a:buChar char="•"/>
            </a:pPr>
            <a:r>
              <a:rPr lang="en-US" altLang="en-US" sz="2800" dirty="0"/>
              <a:t> </a:t>
            </a:r>
            <a:r>
              <a:rPr lang="en-US" altLang="en-US" sz="2800" i="1" dirty="0">
                <a:solidFill>
                  <a:srgbClr val="0000FF"/>
                </a:solidFill>
              </a:rPr>
              <a:t>GD </a:t>
            </a:r>
            <a:r>
              <a:rPr lang="en-US" altLang="en-US" sz="2800" dirty="0"/>
              <a:t>is a nonempty subset of </a:t>
            </a:r>
            <a:r>
              <a:rPr lang="en-US" altLang="en-US" sz="2800" i="1" dirty="0">
                <a:solidFill>
                  <a:srgbClr val="0000FF"/>
                </a:solidFill>
              </a:rPr>
              <a:t>N</a:t>
            </a:r>
            <a:r>
              <a:rPr lang="en-US" altLang="en-US" sz="2800" dirty="0"/>
              <a:t>. It represents the </a:t>
            </a:r>
            <a:r>
              <a:rPr lang="en-US" altLang="en-US" sz="2800" dirty="0">
                <a:solidFill>
                  <a:srgbClr val="FF0000"/>
                </a:solidFill>
              </a:rPr>
              <a:t>goal state(s)</a:t>
            </a:r>
            <a:r>
              <a:rPr lang="en-US" altLang="en-US" sz="2800" dirty="0"/>
              <a:t> of the problem. The states in GD are described using either:</a:t>
            </a:r>
          </a:p>
          <a:p>
            <a:pPr lvl="1">
              <a:lnSpc>
                <a:spcPct val="79000"/>
              </a:lnSpc>
              <a:buFontTx/>
              <a:buChar char="•"/>
            </a:pPr>
            <a:r>
              <a:rPr lang="en-US" altLang="en-US" sz="2400" dirty="0"/>
              <a:t>a measurable property of the states</a:t>
            </a:r>
          </a:p>
          <a:p>
            <a:pPr lvl="1">
              <a:lnSpc>
                <a:spcPct val="79000"/>
              </a:lnSpc>
              <a:buFontTx/>
              <a:buChar char="•"/>
            </a:pPr>
            <a:r>
              <a:rPr lang="en-US" altLang="en-US" sz="2400" dirty="0"/>
              <a:t>a property of the path in the search (a </a:t>
            </a:r>
            <a:r>
              <a:rPr lang="en-US" altLang="en-US" sz="2400" i="1" dirty="0">
                <a:solidFill>
                  <a:srgbClr val="0000FF"/>
                </a:solidFill>
              </a:rPr>
              <a:t>solution path</a:t>
            </a:r>
            <a:r>
              <a:rPr lang="en-US" altLang="en-US" sz="2400" dirty="0"/>
              <a:t> is a path from a node in </a:t>
            </a:r>
            <a:r>
              <a:rPr lang="en-US" altLang="en-US" sz="2400" i="1" dirty="0">
                <a:solidFill>
                  <a:srgbClr val="0000FF"/>
                </a:solidFill>
              </a:rPr>
              <a:t>S</a:t>
            </a:r>
            <a:r>
              <a:rPr lang="en-US" altLang="en-US" sz="2400" dirty="0"/>
              <a:t> to a node in </a:t>
            </a:r>
            <a:r>
              <a:rPr lang="en-US" altLang="en-US" sz="2400" i="1" dirty="0">
                <a:solidFill>
                  <a:srgbClr val="0000FF"/>
                </a:solidFill>
              </a:rPr>
              <a:t>GD</a:t>
            </a:r>
            <a:r>
              <a:rPr lang="en-US" altLang="en-US" sz="2400" dirty="0"/>
              <a:t>)</a:t>
            </a:r>
          </a:p>
        </p:txBody>
      </p:sp>
    </p:spTree>
    <p:extLst>
      <p:ext uri="{BB962C8B-B14F-4D97-AF65-F5344CB8AC3E}">
        <p14:creationId xmlns:p14="http://schemas.microsoft.com/office/powerpoint/2010/main" val="32099642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6" name="Rectangle 4"/>
          <p:cNvSpPr>
            <a:spLocks noGrp="1" noChangeArrowheads="1"/>
          </p:cNvSpPr>
          <p:nvPr>
            <p:ph type="title"/>
          </p:nvPr>
        </p:nvSpPr>
        <p:spPr/>
        <p:txBody>
          <a:bodyPr/>
          <a:lstStyle/>
          <a:p>
            <a:pPr algn="l"/>
            <a:r>
              <a:rPr lang="en-US" altLang="en-US" dirty="0"/>
              <a:t>Sliding tile puzzle</a:t>
            </a:r>
          </a:p>
        </p:txBody>
      </p:sp>
      <p:sp>
        <p:nvSpPr>
          <p:cNvPr id="2" name="TextBox 1"/>
          <p:cNvSpPr txBox="1"/>
          <p:nvPr/>
        </p:nvSpPr>
        <p:spPr>
          <a:xfrm>
            <a:off x="76200" y="5238855"/>
            <a:ext cx="6172200" cy="923330"/>
          </a:xfrm>
          <a:prstGeom prst="rect">
            <a:avLst/>
          </a:prstGeom>
          <a:noFill/>
        </p:spPr>
        <p:txBody>
          <a:bodyPr wrap="square" rtlCol="0">
            <a:spAutoFit/>
          </a:bodyPr>
          <a:lstStyle/>
          <a:p>
            <a:r>
              <a:rPr lang="en-US" dirty="0">
                <a:hlinkClick r:id="rId2"/>
              </a:rPr>
              <a:t>https://www.helpfulgames.com/subjects/brain-training/sliding-puzzle.html</a:t>
            </a:r>
            <a:endParaRPr lang="en-US" dirty="0"/>
          </a:p>
          <a:p>
            <a:endParaRPr lang="en-US" dirty="0"/>
          </a:p>
        </p:txBody>
      </p:sp>
      <p:pic>
        <p:nvPicPr>
          <p:cNvPr id="5" name="Picture 4" descr="sliding tile puzzle made of wood" title="sliding tile puzzle made of woo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276" y="1216690"/>
            <a:ext cx="4068923" cy="3821927"/>
          </a:xfrm>
          <a:prstGeom prst="rect">
            <a:avLst/>
          </a:prstGeom>
        </p:spPr>
      </p:pic>
      <p:pic>
        <p:nvPicPr>
          <p:cNvPr id="8" name="Picture 7" descr="sliding tile puzzle: goal" title="sliding tile puzzle: goal"/>
          <p:cNvPicPr>
            <a:picLocks noChangeAspect="1"/>
          </p:cNvPicPr>
          <p:nvPr/>
        </p:nvPicPr>
        <p:blipFill rotWithShape="1">
          <a:blip r:embed="rId4">
            <a:extLst>
              <a:ext uri="{28A0092B-C50C-407E-A947-70E740481C1C}">
                <a14:useLocalDpi xmlns:a14="http://schemas.microsoft.com/office/drawing/2010/main" val="0"/>
              </a:ext>
            </a:extLst>
          </a:blip>
          <a:srcRect l="58707"/>
          <a:stretch/>
        </p:blipFill>
        <p:spPr>
          <a:xfrm>
            <a:off x="6438901" y="3666804"/>
            <a:ext cx="2590800" cy="2743626"/>
          </a:xfrm>
          <a:prstGeom prst="rect">
            <a:avLst/>
          </a:prstGeom>
        </p:spPr>
      </p:pic>
      <p:pic>
        <p:nvPicPr>
          <p:cNvPr id="12" name="Picture 11" descr="sliding tile puzzle: starting position" title="sliding tile puzzle: starting position"/>
          <p:cNvPicPr>
            <a:picLocks noChangeAspect="1"/>
          </p:cNvPicPr>
          <p:nvPr/>
        </p:nvPicPr>
        <p:blipFill rotWithShape="1">
          <a:blip r:embed="rId4">
            <a:extLst>
              <a:ext uri="{28A0092B-C50C-407E-A947-70E740481C1C}">
                <a14:useLocalDpi xmlns:a14="http://schemas.microsoft.com/office/drawing/2010/main" val="0"/>
              </a:ext>
            </a:extLst>
          </a:blip>
          <a:srcRect r="60046"/>
          <a:stretch/>
        </p:blipFill>
        <p:spPr>
          <a:xfrm>
            <a:off x="6480890" y="246063"/>
            <a:ext cx="2506823" cy="2743626"/>
          </a:xfrm>
          <a:prstGeom prst="rect">
            <a:avLst/>
          </a:prstGeom>
        </p:spPr>
      </p:pic>
      <p:sp>
        <p:nvSpPr>
          <p:cNvPr id="9" name="Down Arrow 8"/>
          <p:cNvSpPr/>
          <p:nvPr/>
        </p:nvSpPr>
        <p:spPr>
          <a:xfrm>
            <a:off x="7557640" y="2938246"/>
            <a:ext cx="497245" cy="837468"/>
          </a:xfrm>
          <a:prstGeom prst="downArrow">
            <a:avLst>
              <a:gd name="adj1" fmla="val 30845"/>
              <a:gd name="adj2" fmla="val 3084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796224" y="3052358"/>
            <a:ext cx="938077" cy="400110"/>
          </a:xfrm>
          <a:prstGeom prst="rect">
            <a:avLst/>
          </a:prstGeom>
          <a:noFill/>
        </p:spPr>
        <p:txBody>
          <a:bodyPr wrap="none" rtlCol="0">
            <a:spAutoFit/>
          </a:bodyPr>
          <a:lstStyle/>
          <a:p>
            <a:r>
              <a:rPr lang="en-US" sz="2000" dirty="0">
                <a:solidFill>
                  <a:srgbClr val="C00000"/>
                </a:solidFill>
                <a:latin typeface="Calibri" panose="020F0502020204030204" pitchFamily="34" charset="0"/>
                <a:cs typeface="Calibri" panose="020F0502020204030204" pitchFamily="34" charset="0"/>
              </a:rPr>
              <a:t>solving</a:t>
            </a:r>
          </a:p>
        </p:txBody>
      </p:sp>
    </p:spTree>
    <p:extLst>
      <p:ext uri="{BB962C8B-B14F-4D97-AF65-F5344CB8AC3E}">
        <p14:creationId xmlns:p14="http://schemas.microsoft.com/office/powerpoint/2010/main" val="40074484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p:txBody>
          <a:bodyPr>
            <a:normAutofit fontScale="90000"/>
          </a:bodyPr>
          <a:lstStyle/>
          <a:p>
            <a:r>
              <a:rPr lang="en-US" altLang="en-US" dirty="0"/>
              <a:t>State space of the sliding tile puzzle</a:t>
            </a:r>
          </a:p>
        </p:txBody>
      </p:sp>
      <p:sp>
        <p:nvSpPr>
          <p:cNvPr id="342019" name="Rectangle 3"/>
          <p:cNvSpPr>
            <a:spLocks noGrp="1" noChangeArrowheads="1"/>
          </p:cNvSpPr>
          <p:nvPr>
            <p:ph type="body" idx="1"/>
          </p:nvPr>
        </p:nvSpPr>
        <p:spPr/>
        <p:txBody>
          <a:bodyPr/>
          <a:lstStyle/>
          <a:p>
            <a:r>
              <a:rPr lang="en-US" altLang="en-US" dirty="0"/>
              <a:t>State:</a:t>
            </a:r>
          </a:p>
          <a:p>
            <a:pPr>
              <a:buFontTx/>
              <a:buChar char="•"/>
            </a:pPr>
            <a:r>
              <a:rPr lang="en-US" altLang="en-US" dirty="0"/>
              <a:t>operators: </a:t>
            </a:r>
          </a:p>
          <a:p>
            <a:pPr>
              <a:buFontTx/>
              <a:buChar char="•"/>
            </a:pPr>
            <a:r>
              <a:rPr lang="en-US" altLang="en-US" dirty="0"/>
              <a:t>initial state:</a:t>
            </a:r>
          </a:p>
          <a:p>
            <a:pPr>
              <a:buFontTx/>
              <a:buChar char="•"/>
            </a:pPr>
            <a:r>
              <a:rPr lang="en-US" altLang="en-US" dirty="0"/>
              <a:t>goal state: </a:t>
            </a:r>
          </a:p>
        </p:txBody>
      </p:sp>
    </p:spTree>
    <p:extLst>
      <p:ext uri="{BB962C8B-B14F-4D97-AF65-F5344CB8AC3E}">
        <p14:creationId xmlns:p14="http://schemas.microsoft.com/office/powerpoint/2010/main" val="21657251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p:txBody>
          <a:bodyPr>
            <a:normAutofit/>
          </a:bodyPr>
          <a:lstStyle/>
          <a:p>
            <a:r>
              <a:rPr lang="en-US" altLang="en-US" sz="3600" dirty="0"/>
              <a:t>The 8-puzzle problem as state space search</a:t>
            </a:r>
          </a:p>
        </p:txBody>
      </p:sp>
      <p:sp>
        <p:nvSpPr>
          <p:cNvPr id="339971" name="Rectangle 3"/>
          <p:cNvSpPr>
            <a:spLocks noGrp="1" noChangeArrowheads="1"/>
          </p:cNvSpPr>
          <p:nvPr>
            <p:ph type="body" idx="1"/>
          </p:nvPr>
        </p:nvSpPr>
        <p:spPr/>
        <p:txBody>
          <a:bodyPr>
            <a:normAutofit fontScale="92500" lnSpcReduction="10000"/>
          </a:bodyPr>
          <a:lstStyle/>
          <a:p>
            <a:pPr>
              <a:buFontTx/>
              <a:buChar char="•"/>
            </a:pPr>
            <a:r>
              <a:rPr lang="en-US" altLang="en-US" dirty="0"/>
              <a:t> </a:t>
            </a:r>
            <a:r>
              <a:rPr lang="en-US" altLang="en-US" dirty="0">
                <a:solidFill>
                  <a:srgbClr val="FF0000"/>
                </a:solidFill>
              </a:rPr>
              <a:t>states</a:t>
            </a:r>
            <a:r>
              <a:rPr lang="en-US" altLang="en-US" dirty="0"/>
              <a:t>: possible board positions</a:t>
            </a:r>
          </a:p>
          <a:p>
            <a:pPr>
              <a:buFontTx/>
              <a:buChar char="•"/>
            </a:pPr>
            <a:r>
              <a:rPr lang="en-US" altLang="en-US" dirty="0"/>
              <a:t> </a:t>
            </a:r>
            <a:r>
              <a:rPr lang="en-US" altLang="en-US" dirty="0">
                <a:solidFill>
                  <a:srgbClr val="FF0000"/>
                </a:solidFill>
              </a:rPr>
              <a:t>operators</a:t>
            </a:r>
            <a:r>
              <a:rPr lang="en-US" altLang="en-US" dirty="0"/>
              <a:t>: one for sliding each square in each of four directions</a:t>
            </a:r>
          </a:p>
          <a:p>
            <a:pPr lvl="1">
              <a:buFontTx/>
              <a:buChar char="•"/>
            </a:pPr>
            <a:r>
              <a:rPr lang="en-US" altLang="en-US" dirty="0"/>
              <a:t>Better, one for moving the blank square in each of four directions</a:t>
            </a:r>
          </a:p>
          <a:p>
            <a:pPr>
              <a:buFontTx/>
              <a:buChar char="•"/>
            </a:pPr>
            <a:r>
              <a:rPr lang="en-US" altLang="en-US" dirty="0"/>
              <a:t> </a:t>
            </a:r>
            <a:r>
              <a:rPr lang="en-US" altLang="en-US" dirty="0">
                <a:solidFill>
                  <a:srgbClr val="FF0000"/>
                </a:solidFill>
              </a:rPr>
              <a:t>initial state</a:t>
            </a:r>
            <a:r>
              <a:rPr lang="en-US" altLang="en-US" dirty="0"/>
              <a:t>: some given board position</a:t>
            </a:r>
          </a:p>
          <a:p>
            <a:pPr>
              <a:buFontTx/>
              <a:buChar char="•"/>
            </a:pPr>
            <a:r>
              <a:rPr lang="en-US" altLang="en-US" dirty="0"/>
              <a:t> </a:t>
            </a:r>
            <a:r>
              <a:rPr lang="en-US" altLang="en-US" dirty="0">
                <a:solidFill>
                  <a:srgbClr val="FF0000"/>
                </a:solidFill>
              </a:rPr>
              <a:t>goal state</a:t>
            </a:r>
            <a:r>
              <a:rPr lang="en-US" altLang="en-US" dirty="0"/>
              <a:t>: some given board position</a:t>
            </a:r>
          </a:p>
          <a:p>
            <a:r>
              <a:rPr lang="en-US" altLang="en-US" dirty="0"/>
              <a:t>Note: the “solution” is not interesting here, we need the path.</a:t>
            </a:r>
          </a:p>
        </p:txBody>
      </p:sp>
    </p:spTree>
    <p:extLst>
      <p:ext uri="{BB962C8B-B14F-4D97-AF65-F5344CB8AC3E}">
        <p14:creationId xmlns:p14="http://schemas.microsoft.com/office/powerpoint/2010/main" val="12567678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3" name="Picture 3" descr="A State Space Graph for the 8-puzzle Generated by “move blank” Operations&#10;" title="State Space Graph for the 8-puzzle"/>
          <p:cNvPicPr>
            <a:picLocks noChangeAspect="1" noChangeArrowheads="1"/>
          </p:cNvPicPr>
          <p:nvPr/>
        </p:nvPicPr>
        <p:blipFill>
          <a:blip r:embed="rId3" cstate="print"/>
          <a:srcRect/>
          <a:stretch>
            <a:fillRect/>
          </a:stretch>
        </p:blipFill>
        <p:spPr bwMode="auto">
          <a:xfrm>
            <a:off x="838200" y="1582285"/>
            <a:ext cx="7400925" cy="5048250"/>
          </a:xfrm>
          <a:prstGeom prst="rect">
            <a:avLst/>
          </a:prstGeom>
          <a:noFill/>
          <a:ln w="9525">
            <a:noFill/>
            <a:miter lim="800000"/>
            <a:headEnd/>
            <a:tailEnd/>
          </a:ln>
        </p:spPr>
      </p:pic>
      <p:sp>
        <p:nvSpPr>
          <p:cNvPr id="6" name="Rectangle 2"/>
          <p:cNvSpPr txBox="1">
            <a:spLocks noChangeArrowheads="1"/>
          </p:cNvSpPr>
          <p:nvPr/>
        </p:nvSpPr>
        <p:spPr>
          <a:xfrm>
            <a:off x="457200" y="304800"/>
            <a:ext cx="7543800" cy="11430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TW" sz="3000" b="1" i="0" u="none" strike="noStrike" kern="0" cap="none" spc="0" normalizeH="0" baseline="0" noProof="0" dirty="0">
                <a:ln>
                  <a:noFill/>
                </a:ln>
                <a:solidFill>
                  <a:schemeClr val="tx2"/>
                </a:solidFill>
                <a:effectLst/>
                <a:uLnTx/>
                <a:uFillTx/>
                <a:latin typeface="+mj-lt"/>
                <a:ea typeface="新細明體" pitchFamily="18" charset="-120"/>
                <a:cs typeface="+mj-cs"/>
              </a:rPr>
              <a:t>A State Space </a:t>
            </a:r>
            <a:r>
              <a:rPr kumimoji="0" lang="en-US" altLang="zh-TW" sz="3000" b="1" i="0" u="sng" strike="noStrike" kern="0" cap="none" spc="0" normalizeH="0" baseline="0" noProof="0" dirty="0">
                <a:ln>
                  <a:noFill/>
                </a:ln>
                <a:solidFill>
                  <a:schemeClr val="tx2"/>
                </a:solidFill>
                <a:effectLst/>
                <a:uLnTx/>
                <a:uFillTx/>
                <a:latin typeface="+mj-lt"/>
                <a:ea typeface="新細明體" pitchFamily="18" charset="-120"/>
                <a:cs typeface="+mj-cs"/>
              </a:rPr>
              <a:t>Graph</a:t>
            </a:r>
            <a:r>
              <a:rPr kumimoji="0" lang="en-US" altLang="zh-TW" sz="3000" b="1" i="0" u="none" strike="noStrike" kern="0" cap="none" spc="0" normalizeH="0" baseline="0" noProof="0" dirty="0">
                <a:ln>
                  <a:noFill/>
                </a:ln>
                <a:solidFill>
                  <a:schemeClr val="tx2"/>
                </a:solidFill>
                <a:effectLst/>
                <a:uLnTx/>
                <a:uFillTx/>
                <a:latin typeface="+mj-lt"/>
                <a:ea typeface="新細明體" pitchFamily="18" charset="-120"/>
                <a:cs typeface="+mj-cs"/>
              </a:rPr>
              <a:t> </a:t>
            </a:r>
            <a:r>
              <a:rPr lang="en-US" altLang="zh-TW" sz="3000" b="1" kern="0" dirty="0">
                <a:solidFill>
                  <a:schemeClr val="tx2"/>
                </a:solidFill>
                <a:latin typeface="+mj-lt"/>
                <a:ea typeface="新細明體" pitchFamily="18" charset="-120"/>
                <a:cs typeface="+mj-cs"/>
              </a:rPr>
              <a:t>for</a:t>
            </a:r>
            <a:r>
              <a:rPr kumimoji="0" lang="en-US" altLang="zh-TW" sz="3000" b="1" i="0" u="none" strike="noStrike" kern="0" cap="none" spc="0" normalizeH="0" baseline="0" noProof="0" dirty="0">
                <a:ln>
                  <a:noFill/>
                </a:ln>
                <a:solidFill>
                  <a:schemeClr val="tx2"/>
                </a:solidFill>
                <a:effectLst/>
                <a:uLnTx/>
                <a:uFillTx/>
                <a:latin typeface="+mj-lt"/>
                <a:ea typeface="新細明體" pitchFamily="18" charset="-120"/>
                <a:cs typeface="+mj-cs"/>
              </a:rPr>
              <a:t> the 8-puzzle Generated</a:t>
            </a:r>
            <a:r>
              <a:rPr kumimoji="0" lang="en-US" altLang="zh-TW" sz="3000" b="1" i="0" u="none" strike="noStrike" kern="0" cap="none" spc="0" normalizeH="0" noProof="0" dirty="0">
                <a:ln>
                  <a:noFill/>
                </a:ln>
                <a:solidFill>
                  <a:schemeClr val="tx2"/>
                </a:solidFill>
                <a:effectLst/>
                <a:uLnTx/>
                <a:uFillTx/>
                <a:latin typeface="+mj-lt"/>
                <a:ea typeface="新細明體" pitchFamily="18" charset="-120"/>
                <a:cs typeface="+mj-cs"/>
              </a:rPr>
              <a:t> by “</a:t>
            </a:r>
            <a:r>
              <a:rPr kumimoji="0" lang="en-US" altLang="zh-TW" sz="3000" b="1" i="0" u="none" strike="noStrike" kern="0" cap="none" spc="0" normalizeH="0" noProof="0" dirty="0">
                <a:ln>
                  <a:noFill/>
                </a:ln>
                <a:solidFill>
                  <a:srgbClr val="00B0F0"/>
                </a:solidFill>
                <a:effectLst/>
                <a:uLnTx/>
                <a:uFillTx/>
                <a:latin typeface="+mj-lt"/>
                <a:ea typeface="新細明體" pitchFamily="18" charset="-120"/>
                <a:cs typeface="+mj-cs"/>
              </a:rPr>
              <a:t>move blank</a:t>
            </a:r>
            <a:r>
              <a:rPr kumimoji="0" lang="en-US" altLang="zh-TW" sz="3000" b="1" i="0" u="none" strike="noStrike" kern="0" cap="none" spc="0" normalizeH="0" noProof="0" dirty="0">
                <a:ln>
                  <a:noFill/>
                </a:ln>
                <a:solidFill>
                  <a:schemeClr val="tx2"/>
                </a:solidFill>
                <a:effectLst/>
                <a:uLnTx/>
                <a:uFillTx/>
                <a:latin typeface="+mj-lt"/>
                <a:ea typeface="新細明體" pitchFamily="18" charset="-120"/>
                <a:cs typeface="+mj-cs"/>
              </a:rPr>
              <a:t>” Operations</a:t>
            </a:r>
            <a:endParaRPr kumimoji="0" lang="en-US" altLang="zh-TW" sz="3000" b="1" i="0" u="none" strike="noStrike" kern="0" cap="none" spc="0" normalizeH="0" baseline="0" noProof="0" dirty="0">
              <a:ln>
                <a:noFill/>
              </a:ln>
              <a:solidFill>
                <a:schemeClr val="tx2"/>
              </a:solidFill>
              <a:effectLst/>
              <a:uLnTx/>
              <a:uFillTx/>
              <a:latin typeface="+mj-lt"/>
              <a:ea typeface="新細明體" pitchFamily="18" charset="-120"/>
              <a:cs typeface="+mj-cs"/>
            </a:endParaRPr>
          </a:p>
        </p:txBody>
      </p:sp>
      <p:sp>
        <p:nvSpPr>
          <p:cNvPr id="5" name="TextBox 4"/>
          <p:cNvSpPr txBox="1"/>
          <p:nvPr/>
        </p:nvSpPr>
        <p:spPr>
          <a:xfrm>
            <a:off x="457200" y="1944468"/>
            <a:ext cx="2590800" cy="615553"/>
          </a:xfrm>
          <a:prstGeom prst="rect">
            <a:avLst/>
          </a:prstGeom>
          <a:noFill/>
        </p:spPr>
        <p:txBody>
          <a:bodyPr wrap="square" rtlCol="0">
            <a:spAutoFit/>
          </a:bodyPr>
          <a:lstStyle/>
          <a:p>
            <a:r>
              <a:rPr lang="en-US" b="1" dirty="0">
                <a:solidFill>
                  <a:srgbClr val="FF0000"/>
                </a:solidFill>
              </a:rPr>
              <a:t>*</a:t>
            </a:r>
            <a:r>
              <a:rPr lang="en-US" sz="1600" b="1" dirty="0">
                <a:solidFill>
                  <a:srgbClr val="FF0000"/>
                </a:solidFill>
              </a:rPr>
              <a:t>Search</a:t>
            </a:r>
            <a:r>
              <a:rPr lang="en-US" sz="1600" dirty="0"/>
              <a:t>: Moving from an initial state to a goal state</a:t>
            </a:r>
          </a:p>
        </p:txBody>
      </p:sp>
      <p:sp>
        <p:nvSpPr>
          <p:cNvPr id="7" name="TextBox 6"/>
          <p:cNvSpPr txBox="1"/>
          <p:nvPr/>
        </p:nvSpPr>
        <p:spPr>
          <a:xfrm>
            <a:off x="5334000" y="1635204"/>
            <a:ext cx="3686908" cy="861774"/>
          </a:xfrm>
          <a:prstGeom prst="rect">
            <a:avLst/>
          </a:prstGeom>
          <a:noFill/>
        </p:spPr>
        <p:txBody>
          <a:bodyPr wrap="square" rtlCol="0">
            <a:spAutoFit/>
          </a:bodyPr>
          <a:lstStyle/>
          <a:p>
            <a:r>
              <a:rPr lang="en-US" b="1" dirty="0">
                <a:solidFill>
                  <a:srgbClr val="FF0000"/>
                </a:solidFill>
              </a:rPr>
              <a:t>*</a:t>
            </a:r>
            <a:r>
              <a:rPr lang="en-US" sz="1600" dirty="0">
                <a:solidFill>
                  <a:srgbClr val="7030A0"/>
                </a:solidFill>
              </a:rPr>
              <a:t>What are N, A, S, GD?</a:t>
            </a:r>
          </a:p>
          <a:p>
            <a:r>
              <a:rPr lang="en-US" sz="1600" b="1" dirty="0">
                <a:solidFill>
                  <a:srgbClr val="FF0000"/>
                </a:solidFill>
              </a:rPr>
              <a:t>*</a:t>
            </a:r>
            <a:r>
              <a:rPr lang="en-US" sz="1600" dirty="0">
                <a:solidFill>
                  <a:srgbClr val="7030A0"/>
                </a:solidFill>
              </a:rPr>
              <a:t>What data structures can be used? </a:t>
            </a:r>
          </a:p>
          <a:p>
            <a:r>
              <a:rPr lang="en-US" sz="1600" b="1" dirty="0">
                <a:solidFill>
                  <a:srgbClr val="FF0000"/>
                </a:solidFill>
              </a:rPr>
              <a:t>*</a:t>
            </a:r>
            <a:r>
              <a:rPr lang="en-US" sz="1600" dirty="0">
                <a:solidFill>
                  <a:srgbClr val="7030A0"/>
                </a:solidFill>
              </a:rPr>
              <a:t>How to search the search space?</a:t>
            </a:r>
          </a:p>
        </p:txBody>
      </p:sp>
    </p:spTree>
    <p:extLst>
      <p:ext uri="{BB962C8B-B14F-4D97-AF65-F5344CB8AC3E}">
        <p14:creationId xmlns:p14="http://schemas.microsoft.com/office/powerpoint/2010/main" val="11597453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graph or a tree?</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9F33D8-5447-47F5-B4F9-489CB73D74D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611423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Classwork</a:t>
            </a:r>
          </a:p>
        </p:txBody>
      </p:sp>
      <p:sp>
        <p:nvSpPr>
          <p:cNvPr id="3" name="Content Placeholder 2"/>
          <p:cNvSpPr>
            <a:spLocks noGrp="1"/>
          </p:cNvSpPr>
          <p:nvPr>
            <p:ph idx="1"/>
          </p:nvPr>
        </p:nvSpPr>
        <p:spPr>
          <a:xfrm>
            <a:off x="468923" y="1417638"/>
            <a:ext cx="8229600" cy="4938712"/>
          </a:xfrm>
        </p:spPr>
        <p:txBody>
          <a:bodyPr>
            <a:normAutofit fontScale="92500" lnSpcReduction="20000"/>
          </a:bodyPr>
          <a:lstStyle/>
          <a:p>
            <a:r>
              <a:rPr lang="en-US" dirty="0"/>
              <a:t>Consider these two games:</a:t>
            </a:r>
          </a:p>
          <a:p>
            <a:pPr lvl="1"/>
            <a:r>
              <a:rPr lang="en-US" dirty="0"/>
              <a:t>Checkers/draughts</a:t>
            </a:r>
          </a:p>
          <a:p>
            <a:pPr lvl="2"/>
            <a:r>
              <a:rPr lang="en-US" dirty="0">
                <a:hlinkClick r:id="rId2"/>
              </a:rPr>
              <a:t>https://en.wikipedia.org/wiki/Draughts</a:t>
            </a:r>
            <a:endParaRPr lang="en-US" dirty="0"/>
          </a:p>
          <a:p>
            <a:pPr lvl="1"/>
            <a:r>
              <a:rPr lang="en-US" dirty="0"/>
              <a:t>Tic-tac-toe</a:t>
            </a:r>
          </a:p>
          <a:p>
            <a:r>
              <a:rPr lang="en-US" dirty="0"/>
              <a:t>What is the state?</a:t>
            </a:r>
          </a:p>
          <a:p>
            <a:pPr lvl="1"/>
            <a:r>
              <a:rPr lang="en-US" sz="2600" dirty="0"/>
              <a:t>Think about how you would represent it in a computer program</a:t>
            </a:r>
          </a:p>
          <a:p>
            <a:r>
              <a:rPr lang="en-US" dirty="0"/>
              <a:t>What is the state space?</a:t>
            </a:r>
          </a:p>
          <a:p>
            <a:r>
              <a:rPr lang="en-US" dirty="0"/>
              <a:t>What are the operators?</a:t>
            </a:r>
          </a:p>
          <a:p>
            <a:pPr>
              <a:buFontTx/>
              <a:buChar char="•"/>
            </a:pPr>
            <a:r>
              <a:rPr lang="en-US" altLang="en-US" dirty="0"/>
              <a:t>initial state?</a:t>
            </a:r>
          </a:p>
          <a:p>
            <a:pPr>
              <a:buFontTx/>
              <a:buChar char="•"/>
            </a:pPr>
            <a:r>
              <a:rPr lang="en-US" altLang="en-US" dirty="0"/>
              <a:t>goal state?</a:t>
            </a:r>
          </a:p>
          <a:p>
            <a:endParaRPr lang="en-US" dirty="0"/>
          </a:p>
          <a:p>
            <a:endParaRPr lang="en-US" dirty="0">
              <a:hlinkClick r:id="rId3"/>
            </a:endParaRPr>
          </a:p>
          <a:p>
            <a:endParaRPr lang="en-US" u="sng" dirty="0">
              <a:hlinkClick r:id="rId3"/>
            </a:endParaRPr>
          </a:p>
          <a:p>
            <a:endParaRPr lang="en-US" dirty="0"/>
          </a:p>
          <a:p>
            <a:endParaRPr lang="en-US" dirty="0"/>
          </a:p>
        </p:txBody>
      </p:sp>
      <p:pic>
        <p:nvPicPr>
          <p:cNvPr id="4" name="Picture 3" descr="Checkers board with moving pieces" title="Checkers board with piece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5600" y="1143000"/>
            <a:ext cx="2127061" cy="2127061"/>
          </a:xfrm>
          <a:prstGeom prst="rect">
            <a:avLst/>
          </a:prstGeom>
        </p:spPr>
      </p:pic>
    </p:spTree>
    <p:extLst>
      <p:ext uri="{BB962C8B-B14F-4D97-AF65-F5344CB8AC3E}">
        <p14:creationId xmlns:p14="http://schemas.microsoft.com/office/powerpoint/2010/main" val="24067917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Classwork</a:t>
            </a:r>
          </a:p>
        </p:txBody>
      </p:sp>
      <p:sp>
        <p:nvSpPr>
          <p:cNvPr id="3" name="Content Placeholder 2"/>
          <p:cNvSpPr>
            <a:spLocks noGrp="1"/>
          </p:cNvSpPr>
          <p:nvPr>
            <p:ph idx="1"/>
          </p:nvPr>
        </p:nvSpPr>
        <p:spPr>
          <a:xfrm>
            <a:off x="468923" y="1417638"/>
            <a:ext cx="8229600" cy="4938712"/>
          </a:xfrm>
        </p:spPr>
        <p:txBody>
          <a:bodyPr>
            <a:normAutofit fontScale="77500" lnSpcReduction="20000"/>
          </a:bodyPr>
          <a:lstStyle/>
          <a:p>
            <a:r>
              <a:rPr lang="en-US" dirty="0"/>
              <a:t>On Google Drive</a:t>
            </a:r>
          </a:p>
          <a:p>
            <a:pPr lvl="1"/>
            <a:r>
              <a:rPr lang="en-US" b="1" dirty="0"/>
              <a:t>Link on Canvas</a:t>
            </a:r>
          </a:p>
          <a:p>
            <a:r>
              <a:rPr lang="en-US" dirty="0"/>
              <a:t>Go to today’s date and section</a:t>
            </a:r>
          </a:p>
          <a:p>
            <a:pPr lvl="1"/>
            <a:r>
              <a:rPr lang="en-US" dirty="0"/>
              <a:t>Editable and viewable by all</a:t>
            </a:r>
          </a:p>
          <a:p>
            <a:r>
              <a:rPr lang="en-US" dirty="0"/>
              <a:t>Create a new Google Document and name it with your groupmates’ names</a:t>
            </a:r>
          </a:p>
          <a:p>
            <a:pPr lvl="1"/>
            <a:r>
              <a:rPr lang="en-US" dirty="0"/>
              <a:t>E.g.: Garcia-Joshi-Nguyen</a:t>
            </a:r>
          </a:p>
          <a:p>
            <a:pPr lvl="1"/>
            <a:r>
              <a:rPr lang="en-US" dirty="0"/>
              <a:t>Write the names and role of group members</a:t>
            </a:r>
          </a:p>
          <a:p>
            <a:pPr lvl="1"/>
            <a:r>
              <a:rPr lang="en-US" dirty="0"/>
              <a:t>Roles: </a:t>
            </a:r>
            <a:r>
              <a:rPr lang="en-US" dirty="0">
                <a:solidFill>
                  <a:srgbClr val="FF0000"/>
                </a:solidFill>
              </a:rPr>
              <a:t>manager</a:t>
            </a:r>
            <a:r>
              <a:rPr lang="en-US" dirty="0"/>
              <a:t>, </a:t>
            </a:r>
            <a:r>
              <a:rPr lang="en-US" dirty="0" err="1">
                <a:solidFill>
                  <a:srgbClr val="0070C0"/>
                </a:solidFill>
              </a:rPr>
              <a:t>recorder+presenter</a:t>
            </a:r>
            <a:r>
              <a:rPr lang="en-US" dirty="0"/>
              <a:t>, </a:t>
            </a:r>
            <a:r>
              <a:rPr lang="en-US" dirty="0">
                <a:solidFill>
                  <a:srgbClr val="7030A0"/>
                </a:solidFill>
              </a:rPr>
              <a:t>timekeeper</a:t>
            </a:r>
          </a:p>
          <a:p>
            <a:pPr lvl="1"/>
            <a:r>
              <a:rPr lang="en-US" dirty="0"/>
              <a:t>Add your answers</a:t>
            </a:r>
          </a:p>
          <a:p>
            <a:r>
              <a:rPr lang="en-US" dirty="0"/>
              <a:t>Will not be graded but used for class participation points</a:t>
            </a:r>
          </a:p>
          <a:p>
            <a:pPr lvl="1"/>
            <a:r>
              <a:rPr lang="en-US" dirty="0"/>
              <a:t>Can easily share with rest of class outside the breakout room</a:t>
            </a:r>
          </a:p>
          <a:p>
            <a:endParaRPr lang="en-US" dirty="0">
              <a:hlinkClick r:id="rId2"/>
            </a:endParaRPr>
          </a:p>
          <a:p>
            <a:endParaRPr lang="en-US" u="sng" dirty="0">
              <a:hlinkClick r:id="rId2"/>
            </a:endParaRPr>
          </a:p>
          <a:p>
            <a:endParaRPr lang="en-US" dirty="0"/>
          </a:p>
          <a:p>
            <a:endParaRPr lang="en-US" dirty="0"/>
          </a:p>
        </p:txBody>
      </p:sp>
    </p:spTree>
    <p:extLst>
      <p:ext uri="{BB962C8B-B14F-4D97-AF65-F5344CB8AC3E}">
        <p14:creationId xmlns:p14="http://schemas.microsoft.com/office/powerpoint/2010/main" val="21799773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Branching factor</a:t>
            </a:r>
          </a:p>
        </p:txBody>
      </p:sp>
      <p:sp>
        <p:nvSpPr>
          <p:cNvPr id="3" name="Content Placeholder 2"/>
          <p:cNvSpPr>
            <a:spLocks noGrp="1"/>
          </p:cNvSpPr>
          <p:nvPr>
            <p:ph idx="1"/>
          </p:nvPr>
        </p:nvSpPr>
        <p:spPr>
          <a:xfrm>
            <a:off x="381000" y="1143000"/>
            <a:ext cx="5029200" cy="5213350"/>
          </a:xfrm>
        </p:spPr>
        <p:txBody>
          <a:bodyPr>
            <a:normAutofit fontScale="85000" lnSpcReduction="10000"/>
          </a:bodyPr>
          <a:lstStyle/>
          <a:p>
            <a:r>
              <a:rPr lang="en-US" dirty="0"/>
              <a:t>Number of </a:t>
            </a:r>
            <a:r>
              <a:rPr lang="en-US" dirty="0">
                <a:solidFill>
                  <a:srgbClr val="C00000"/>
                </a:solidFill>
              </a:rPr>
              <a:t>next states</a:t>
            </a:r>
            <a:r>
              <a:rPr lang="en-US" dirty="0"/>
              <a:t> from a given state</a:t>
            </a:r>
          </a:p>
          <a:p>
            <a:r>
              <a:rPr lang="en-US" dirty="0"/>
              <a:t>Number of children of the node</a:t>
            </a:r>
          </a:p>
          <a:p>
            <a:r>
              <a:rPr lang="en-US" dirty="0"/>
              <a:t>Branching factor can vary at different nodes</a:t>
            </a:r>
          </a:p>
          <a:p>
            <a:pPr lvl="1"/>
            <a:r>
              <a:rPr lang="en-US" dirty="0"/>
              <a:t>Average branching factor</a:t>
            </a:r>
          </a:p>
          <a:p>
            <a:r>
              <a:rPr lang="en-US" dirty="0"/>
              <a:t>Examples:</a:t>
            </a:r>
          </a:p>
          <a:p>
            <a:pPr lvl="1"/>
            <a:r>
              <a:rPr lang="en-US" dirty="0"/>
              <a:t>8-sliding tile puzzle?</a:t>
            </a:r>
          </a:p>
          <a:p>
            <a:pPr lvl="1"/>
            <a:r>
              <a:rPr lang="en-US" dirty="0"/>
              <a:t>15-sliding tile puzzle?</a:t>
            </a:r>
          </a:p>
          <a:p>
            <a:pPr lvl="1"/>
            <a:r>
              <a:rPr lang="en-US" dirty="0"/>
              <a:t>Checkers?</a:t>
            </a:r>
          </a:p>
          <a:p>
            <a:pPr lvl="1"/>
            <a:r>
              <a:rPr lang="en-US" dirty="0"/>
              <a:t>Chess?</a:t>
            </a:r>
          </a:p>
          <a:p>
            <a:pPr lvl="1"/>
            <a:r>
              <a:rPr lang="en-US" dirty="0"/>
              <a:t>Go?</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9F33D8-5447-47F5-B4F9-489CB73D74D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5" name="Picture 4" descr="8-tile sliding tile puzzle" title="8-tile sliding tile puzzle"/>
          <p:cNvPicPr>
            <a:picLocks noChangeAspect="1"/>
          </p:cNvPicPr>
          <p:nvPr/>
        </p:nvPicPr>
        <p:blipFill rotWithShape="1">
          <a:blip r:embed="rId3">
            <a:extLst>
              <a:ext uri="{28A0092B-C50C-407E-A947-70E740481C1C}">
                <a14:useLocalDpi xmlns:a14="http://schemas.microsoft.com/office/drawing/2010/main" val="0"/>
              </a:ext>
            </a:extLst>
          </a:blip>
          <a:srcRect r="56250"/>
          <a:stretch/>
        </p:blipFill>
        <p:spPr>
          <a:xfrm>
            <a:off x="5105400" y="1134535"/>
            <a:ext cx="1600200" cy="1564481"/>
          </a:xfrm>
          <a:prstGeom prst="rect">
            <a:avLst/>
          </a:prstGeom>
          <a:effectLst>
            <a:outerShdw blurRad="50800" dist="38100" dir="2700000" algn="tl" rotWithShape="0">
              <a:prstClr val="black">
                <a:alpha val="40000"/>
              </a:prstClr>
            </a:outerShdw>
          </a:effectLst>
        </p:spPr>
      </p:pic>
      <p:pic>
        <p:nvPicPr>
          <p:cNvPr id="6" name="Picture 5" descr="15-tile sliding tile puzzle" title="15-tile sliding tile puzzl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11481" y="392014"/>
            <a:ext cx="1596272" cy="1596272"/>
          </a:xfrm>
          <a:prstGeom prst="rect">
            <a:avLst/>
          </a:prstGeom>
        </p:spPr>
      </p:pic>
      <p:pic>
        <p:nvPicPr>
          <p:cNvPr id="8" name="Picture 7" descr="Chess board" title="Chess board"/>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2000" y="2905076"/>
            <a:ext cx="2133600" cy="2133600"/>
          </a:xfrm>
          <a:prstGeom prst="rect">
            <a:avLst/>
          </a:prstGeom>
        </p:spPr>
      </p:pic>
      <p:pic>
        <p:nvPicPr>
          <p:cNvPr id="9" name="Picture 8" descr="Checkers board with moving pieces" title="Checkers board with pieces"/>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10400" y="2126415"/>
            <a:ext cx="1914525" cy="1914525"/>
          </a:xfrm>
          <a:prstGeom prst="rect">
            <a:avLst/>
          </a:prstGeom>
        </p:spPr>
      </p:pic>
      <p:pic>
        <p:nvPicPr>
          <p:cNvPr id="10" name="Picture 9" descr="Go game board" title="Go game board"/>
          <p:cNvPicPr>
            <a:picLocks noChangeAspect="1"/>
          </p:cNvPicPr>
          <p:nvPr/>
        </p:nvPicPr>
        <p:blipFill rotWithShape="1">
          <a:blip r:embed="rId7" cstate="print">
            <a:extLst>
              <a:ext uri="{28A0092B-C50C-407E-A947-70E740481C1C}">
                <a14:useLocalDpi xmlns:a14="http://schemas.microsoft.com/office/drawing/2010/main" val="0"/>
              </a:ext>
            </a:extLst>
          </a:blip>
          <a:srcRect r="20528" b="16667"/>
          <a:stretch/>
        </p:blipFill>
        <p:spPr>
          <a:xfrm>
            <a:off x="6836968" y="4179069"/>
            <a:ext cx="2261387" cy="2168898"/>
          </a:xfrm>
          <a:prstGeom prst="rect">
            <a:avLst/>
          </a:prstGeom>
        </p:spPr>
      </p:pic>
    </p:spTree>
    <p:extLst>
      <p:ext uri="{BB962C8B-B14F-4D97-AF65-F5344CB8AC3E}">
        <p14:creationId xmlns:p14="http://schemas.microsoft.com/office/powerpoint/2010/main" val="450381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533400"/>
            <a:ext cx="7543800" cy="731838"/>
          </a:xfrm>
        </p:spPr>
        <p:txBody>
          <a:bodyPr/>
          <a:lstStyle/>
          <a:p>
            <a:r>
              <a:rPr lang="en-US" sz="3200" dirty="0"/>
              <a:t>Intelligent Agents</a:t>
            </a:r>
          </a:p>
        </p:txBody>
      </p:sp>
      <p:sp>
        <p:nvSpPr>
          <p:cNvPr id="5123" name="Rectangle 3"/>
          <p:cNvSpPr>
            <a:spLocks noGrp="1" noChangeArrowheads="1"/>
          </p:cNvSpPr>
          <p:nvPr>
            <p:ph type="body" idx="1"/>
          </p:nvPr>
        </p:nvSpPr>
        <p:spPr>
          <a:xfrm>
            <a:off x="457200" y="1524000"/>
            <a:ext cx="8229600" cy="5029200"/>
          </a:xfrm>
        </p:spPr>
        <p:txBody>
          <a:bodyPr/>
          <a:lstStyle/>
          <a:p>
            <a:pPr>
              <a:lnSpc>
                <a:spcPct val="90000"/>
              </a:lnSpc>
            </a:pPr>
            <a:r>
              <a:rPr lang="en-US" sz="2200" dirty="0"/>
              <a:t>An </a:t>
            </a:r>
            <a:r>
              <a:rPr lang="en-US" sz="2200" dirty="0">
                <a:solidFill>
                  <a:srgbClr val="C00000"/>
                </a:solidFill>
              </a:rPr>
              <a:t>agent</a:t>
            </a:r>
            <a:r>
              <a:rPr lang="en-US" sz="2200" dirty="0"/>
              <a:t> is anything that can be viewed as </a:t>
            </a:r>
            <a:r>
              <a:rPr lang="en-US" sz="2200" dirty="0">
                <a:solidFill>
                  <a:srgbClr val="C00000"/>
                </a:solidFill>
              </a:rPr>
              <a:t>perceiving</a:t>
            </a:r>
            <a:r>
              <a:rPr lang="en-US" sz="2200" dirty="0"/>
              <a:t> its </a:t>
            </a:r>
            <a:r>
              <a:rPr lang="en-US" sz="2200" dirty="0">
                <a:solidFill>
                  <a:srgbClr val="C00000"/>
                </a:solidFill>
              </a:rPr>
              <a:t>environment</a:t>
            </a:r>
            <a:r>
              <a:rPr lang="en-US" sz="2200" dirty="0"/>
              <a:t> through </a:t>
            </a:r>
            <a:r>
              <a:rPr lang="en-US" sz="2200" dirty="0">
                <a:solidFill>
                  <a:srgbClr val="C00000"/>
                </a:solidFill>
              </a:rPr>
              <a:t>sensors</a:t>
            </a:r>
            <a:r>
              <a:rPr lang="en-US" sz="2200" dirty="0"/>
              <a:t> and </a:t>
            </a:r>
            <a:r>
              <a:rPr lang="en-US" sz="2200" dirty="0">
                <a:solidFill>
                  <a:srgbClr val="C00000"/>
                </a:solidFill>
              </a:rPr>
              <a:t>acting</a:t>
            </a:r>
            <a:r>
              <a:rPr lang="en-US" sz="2200" dirty="0"/>
              <a:t> upon that environment through </a:t>
            </a:r>
            <a:r>
              <a:rPr lang="en-US" sz="2200" dirty="0">
                <a:solidFill>
                  <a:srgbClr val="C00000"/>
                </a:solidFill>
              </a:rPr>
              <a:t>actuators</a:t>
            </a:r>
          </a:p>
          <a:p>
            <a:pPr lvl="1">
              <a:lnSpc>
                <a:spcPct val="90000"/>
              </a:lnSpc>
            </a:pPr>
            <a:r>
              <a:rPr lang="en-US" sz="1700" dirty="0"/>
              <a:t>Human agent has eyes, ears, and other organs for sensors; hands, legs, mouth, and other body parts for actuators.
Robotic agent has cameras and infrared range finders for sensors; various motors for actuators.</a:t>
            </a:r>
          </a:p>
          <a:p>
            <a:r>
              <a:rPr lang="en-US" sz="2000" dirty="0"/>
              <a:t>The </a:t>
            </a:r>
            <a:r>
              <a:rPr lang="en-US" sz="2000" dirty="0">
                <a:solidFill>
                  <a:srgbClr val="C00000"/>
                </a:solidFill>
              </a:rPr>
              <a:t>agent function </a:t>
            </a:r>
            <a:r>
              <a:rPr lang="en-US" sz="2000" dirty="0"/>
              <a:t>maps from percept histories to actions:  [</a:t>
            </a:r>
            <a:r>
              <a:rPr lang="en-US" sz="2000" i="1" dirty="0"/>
              <a:t>f</a:t>
            </a:r>
            <a:r>
              <a:rPr lang="en-US" sz="2000" dirty="0"/>
              <a:t>: </a:t>
            </a:r>
            <a:r>
              <a:rPr lang="en-US" sz="2000" dirty="0">
                <a:latin typeface="Monotype Corsiva" pitchFamily="66" charset="0"/>
              </a:rPr>
              <a:t>P*</a:t>
            </a:r>
            <a:r>
              <a:rPr lang="en-US" sz="2000" dirty="0"/>
              <a:t> </a:t>
            </a:r>
            <a:r>
              <a:rPr lang="en-US" sz="2000" dirty="0">
                <a:sym typeface="Wingdings" pitchFamily="2" charset="2"/>
              </a:rPr>
              <a:t> </a:t>
            </a:r>
            <a:r>
              <a:rPr lang="en-US" sz="2000" dirty="0">
                <a:latin typeface="Monotype Corsiva" pitchFamily="66" charset="0"/>
              </a:rPr>
              <a:t>A</a:t>
            </a:r>
            <a:r>
              <a:rPr lang="en-US" sz="2000" dirty="0"/>
              <a:t>]</a:t>
            </a:r>
          </a:p>
          <a:p>
            <a:r>
              <a:rPr lang="en-US" sz="2000" dirty="0"/>
              <a:t>The </a:t>
            </a:r>
            <a:r>
              <a:rPr lang="en-US" sz="2000" dirty="0">
                <a:solidFill>
                  <a:srgbClr val="C00000"/>
                </a:solidFill>
              </a:rPr>
              <a:t>agent program </a:t>
            </a:r>
            <a:r>
              <a:rPr lang="en-US" sz="2000" dirty="0"/>
              <a:t>runs on the physical </a:t>
            </a:r>
            <a:r>
              <a:rPr lang="en-US" sz="2000" dirty="0">
                <a:solidFill>
                  <a:srgbClr val="FF0000"/>
                </a:solidFill>
              </a:rPr>
              <a:t>architecture</a:t>
            </a:r>
            <a:r>
              <a:rPr lang="en-US" sz="2000" dirty="0"/>
              <a:t> to produce </a:t>
            </a:r>
          </a:p>
          <a:p>
            <a:pPr lvl="1"/>
            <a:r>
              <a:rPr lang="en-US" sz="1800" dirty="0">
                <a:solidFill>
                  <a:srgbClr val="0070C0"/>
                </a:solidFill>
              </a:rPr>
              <a:t>agent = architecture + program </a:t>
            </a:r>
          </a:p>
          <a:p>
            <a:pPr lvl="1"/>
            <a:endParaRPr lang="en-US" sz="1000" dirty="0"/>
          </a:p>
          <a:p>
            <a:r>
              <a:rPr lang="en-US" sz="2000" dirty="0">
                <a:solidFill>
                  <a:srgbClr val="0070C0"/>
                </a:solidFill>
              </a:rPr>
              <a:t>Rational agents</a:t>
            </a:r>
            <a:r>
              <a:rPr lang="en-US" sz="2000" dirty="0"/>
              <a:t> use</a:t>
            </a:r>
          </a:p>
          <a:p>
            <a:pPr lvl="1"/>
            <a:r>
              <a:rPr lang="en-US" sz="1600" dirty="0"/>
              <a:t>performance measures </a:t>
            </a:r>
          </a:p>
          <a:p>
            <a:pPr lvl="1"/>
            <a:r>
              <a:rPr lang="en-US" sz="1600" dirty="0"/>
              <a:t>environment</a:t>
            </a:r>
          </a:p>
          <a:p>
            <a:pPr lvl="1"/>
            <a:r>
              <a:rPr lang="en-US" sz="1600" dirty="0"/>
              <a:t>actuators </a:t>
            </a:r>
          </a:p>
          <a:p>
            <a:pPr lvl="1"/>
            <a:r>
              <a:rPr lang="en-US" sz="1600" dirty="0"/>
              <a:t>sensors</a:t>
            </a:r>
          </a:p>
          <a:p>
            <a:pPr lvl="1"/>
            <a:endParaRPr lang="en-US" sz="1600" dirty="0"/>
          </a:p>
        </p:txBody>
      </p:sp>
      <p:pic>
        <p:nvPicPr>
          <p:cNvPr id="4" name="Picture 4" descr="agent-environmen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00600" y="4572000"/>
            <a:ext cx="3810000" cy="1828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95723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Branching factor</a:t>
            </a:r>
          </a:p>
        </p:txBody>
      </p:sp>
      <p:sp>
        <p:nvSpPr>
          <p:cNvPr id="3" name="Content Placeholder 2"/>
          <p:cNvSpPr>
            <a:spLocks noGrp="1"/>
          </p:cNvSpPr>
          <p:nvPr>
            <p:ph idx="1"/>
          </p:nvPr>
        </p:nvSpPr>
        <p:spPr>
          <a:xfrm>
            <a:off x="381000" y="1143000"/>
            <a:ext cx="5029200" cy="5213350"/>
          </a:xfrm>
        </p:spPr>
        <p:txBody>
          <a:bodyPr>
            <a:normAutofit fontScale="70000" lnSpcReduction="20000"/>
          </a:bodyPr>
          <a:lstStyle/>
          <a:p>
            <a:r>
              <a:rPr lang="en-US" dirty="0"/>
              <a:t>Number of </a:t>
            </a:r>
            <a:r>
              <a:rPr lang="en-US" dirty="0">
                <a:solidFill>
                  <a:srgbClr val="C00000"/>
                </a:solidFill>
              </a:rPr>
              <a:t>next states</a:t>
            </a:r>
            <a:r>
              <a:rPr lang="en-US" dirty="0"/>
              <a:t> from a given state</a:t>
            </a:r>
          </a:p>
          <a:p>
            <a:r>
              <a:rPr lang="en-US" dirty="0"/>
              <a:t>Number of children of the node</a:t>
            </a:r>
          </a:p>
          <a:p>
            <a:r>
              <a:rPr lang="en-US" dirty="0"/>
              <a:t>Branching factor can vary at different nodes</a:t>
            </a:r>
          </a:p>
          <a:p>
            <a:pPr lvl="1"/>
            <a:r>
              <a:rPr lang="en-US" dirty="0"/>
              <a:t>Average branching factor</a:t>
            </a:r>
          </a:p>
          <a:p>
            <a:r>
              <a:rPr lang="en-US" dirty="0"/>
              <a:t>Examples:</a:t>
            </a:r>
          </a:p>
          <a:p>
            <a:pPr lvl="1"/>
            <a:r>
              <a:rPr lang="en-US" dirty="0"/>
              <a:t>8-sliding tile puzzle?</a:t>
            </a:r>
          </a:p>
          <a:p>
            <a:pPr lvl="2"/>
            <a:r>
              <a:rPr lang="en-US" dirty="0"/>
              <a:t>2-4, average=2.13</a:t>
            </a:r>
          </a:p>
          <a:p>
            <a:pPr lvl="1"/>
            <a:r>
              <a:rPr lang="en-US" dirty="0"/>
              <a:t>15-sliding tile puzzle?</a:t>
            </a:r>
          </a:p>
          <a:p>
            <a:pPr lvl="2"/>
            <a:r>
              <a:rPr lang="en-US" dirty="0"/>
              <a:t>2-4</a:t>
            </a:r>
          </a:p>
          <a:p>
            <a:pPr lvl="1"/>
            <a:r>
              <a:rPr lang="en-US" dirty="0"/>
              <a:t>Checkers?</a:t>
            </a:r>
          </a:p>
          <a:p>
            <a:pPr lvl="2"/>
            <a:r>
              <a:rPr lang="en-US" dirty="0"/>
              <a:t>About 7</a:t>
            </a:r>
          </a:p>
          <a:p>
            <a:pPr lvl="1"/>
            <a:r>
              <a:rPr lang="en-US" dirty="0"/>
              <a:t>Chess?</a:t>
            </a:r>
          </a:p>
          <a:p>
            <a:pPr lvl="2"/>
            <a:r>
              <a:rPr lang="en-US" dirty="0"/>
              <a:t>About 35, average=31</a:t>
            </a:r>
          </a:p>
          <a:p>
            <a:pPr lvl="1"/>
            <a:r>
              <a:rPr lang="en-US" dirty="0"/>
              <a:t>Go?</a:t>
            </a:r>
          </a:p>
          <a:p>
            <a:pPr lvl="2"/>
            <a:r>
              <a:rPr lang="en-US" dirty="0"/>
              <a:t>250</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9F33D8-5447-47F5-B4F9-489CB73D74D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5" name="Picture 4" descr="8-tile sliding tile puzzle" title="8-tile sliding tile puzzle"/>
          <p:cNvPicPr>
            <a:picLocks noChangeAspect="1"/>
          </p:cNvPicPr>
          <p:nvPr/>
        </p:nvPicPr>
        <p:blipFill rotWithShape="1">
          <a:blip r:embed="rId3">
            <a:extLst>
              <a:ext uri="{28A0092B-C50C-407E-A947-70E740481C1C}">
                <a14:useLocalDpi xmlns:a14="http://schemas.microsoft.com/office/drawing/2010/main" val="0"/>
              </a:ext>
            </a:extLst>
          </a:blip>
          <a:srcRect r="56250"/>
          <a:stretch/>
        </p:blipFill>
        <p:spPr>
          <a:xfrm>
            <a:off x="5105400" y="1134535"/>
            <a:ext cx="1600200" cy="1564481"/>
          </a:xfrm>
          <a:prstGeom prst="rect">
            <a:avLst/>
          </a:prstGeom>
          <a:effectLst>
            <a:outerShdw blurRad="50800" dist="38100" dir="2700000" algn="tl" rotWithShape="0">
              <a:prstClr val="black">
                <a:alpha val="40000"/>
              </a:prstClr>
            </a:outerShdw>
          </a:effectLst>
        </p:spPr>
      </p:pic>
      <p:pic>
        <p:nvPicPr>
          <p:cNvPr id="6" name="Picture 5" descr="15-tile sliding tile puzzle" title="15-tile sliding tile puzzl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11481" y="392014"/>
            <a:ext cx="1596272" cy="1596272"/>
          </a:xfrm>
          <a:prstGeom prst="rect">
            <a:avLst/>
          </a:prstGeom>
        </p:spPr>
      </p:pic>
      <p:pic>
        <p:nvPicPr>
          <p:cNvPr id="8" name="Picture 7" descr="Chess board" title="Chess board"/>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2000" y="2905076"/>
            <a:ext cx="2133600" cy="2133600"/>
          </a:xfrm>
          <a:prstGeom prst="rect">
            <a:avLst/>
          </a:prstGeom>
        </p:spPr>
      </p:pic>
      <p:pic>
        <p:nvPicPr>
          <p:cNvPr id="9" name="Picture 8" descr="Checkers board with moving pieces" title="Checkers board with pieces"/>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10400" y="2126415"/>
            <a:ext cx="1914525" cy="1914525"/>
          </a:xfrm>
          <a:prstGeom prst="rect">
            <a:avLst/>
          </a:prstGeom>
        </p:spPr>
      </p:pic>
      <p:pic>
        <p:nvPicPr>
          <p:cNvPr id="10" name="Picture 9" descr="Go game board" title="Go game board"/>
          <p:cNvPicPr>
            <a:picLocks noChangeAspect="1"/>
          </p:cNvPicPr>
          <p:nvPr/>
        </p:nvPicPr>
        <p:blipFill rotWithShape="1">
          <a:blip r:embed="rId7" cstate="print">
            <a:extLst>
              <a:ext uri="{28A0092B-C50C-407E-A947-70E740481C1C}">
                <a14:useLocalDpi xmlns:a14="http://schemas.microsoft.com/office/drawing/2010/main" val="0"/>
              </a:ext>
            </a:extLst>
          </a:blip>
          <a:srcRect r="20528" b="16667"/>
          <a:stretch/>
        </p:blipFill>
        <p:spPr>
          <a:xfrm>
            <a:off x="6836968" y="4179069"/>
            <a:ext cx="2261387" cy="2168898"/>
          </a:xfrm>
          <a:prstGeom prst="rect">
            <a:avLst/>
          </a:prstGeom>
        </p:spPr>
      </p:pic>
    </p:spTree>
    <p:extLst>
      <p:ext uri="{BB962C8B-B14F-4D97-AF65-F5344CB8AC3E}">
        <p14:creationId xmlns:p14="http://schemas.microsoft.com/office/powerpoint/2010/main" val="36076684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space complexity</a:t>
            </a:r>
          </a:p>
        </p:txBody>
      </p:sp>
      <p:sp>
        <p:nvSpPr>
          <p:cNvPr id="3" name="Content Placeholder 2"/>
          <p:cNvSpPr>
            <a:spLocks noGrp="1"/>
          </p:cNvSpPr>
          <p:nvPr>
            <p:ph idx="1"/>
          </p:nvPr>
        </p:nvSpPr>
        <p:spPr>
          <a:xfrm>
            <a:off x="381000" y="1143000"/>
            <a:ext cx="6172200" cy="5213350"/>
          </a:xfrm>
        </p:spPr>
        <p:txBody>
          <a:bodyPr>
            <a:normAutofit fontScale="92500" lnSpcReduction="10000"/>
          </a:bodyPr>
          <a:lstStyle/>
          <a:p>
            <a:r>
              <a:rPr lang="en-US" dirty="0">
                <a:solidFill>
                  <a:srgbClr val="FF0000"/>
                </a:solidFill>
              </a:rPr>
              <a:t>State space</a:t>
            </a:r>
            <a:r>
              <a:rPr lang="en-US" dirty="0"/>
              <a:t>: set of all possible </a:t>
            </a:r>
            <a:r>
              <a:rPr lang="en-US" dirty="0">
                <a:solidFill>
                  <a:srgbClr val="0070C0"/>
                </a:solidFill>
              </a:rPr>
              <a:t>states</a:t>
            </a:r>
            <a:r>
              <a:rPr lang="en-US" dirty="0"/>
              <a:t> of a problem</a:t>
            </a:r>
          </a:p>
          <a:p>
            <a:r>
              <a:rPr lang="en-US" dirty="0">
                <a:solidFill>
                  <a:srgbClr val="FF0000"/>
                </a:solidFill>
              </a:rPr>
              <a:t>State space complexity</a:t>
            </a:r>
            <a:r>
              <a:rPr lang="en-US" dirty="0"/>
              <a:t>: number of </a:t>
            </a:r>
            <a:r>
              <a:rPr lang="en-US" dirty="0">
                <a:solidFill>
                  <a:srgbClr val="0070C0"/>
                </a:solidFill>
              </a:rPr>
              <a:t>states</a:t>
            </a:r>
            <a:r>
              <a:rPr lang="en-US" dirty="0"/>
              <a:t> in the state space</a:t>
            </a:r>
          </a:p>
          <a:p>
            <a:r>
              <a:rPr lang="en-US" dirty="0"/>
              <a:t>Examples:</a:t>
            </a:r>
          </a:p>
          <a:p>
            <a:pPr lvl="1"/>
            <a:r>
              <a:rPr lang="en-US" dirty="0"/>
              <a:t>8-sliding tile puzzle?</a:t>
            </a:r>
          </a:p>
          <a:p>
            <a:pPr lvl="1"/>
            <a:r>
              <a:rPr lang="en-US" dirty="0"/>
              <a:t>15-sliding tile puzzle?</a:t>
            </a:r>
          </a:p>
          <a:p>
            <a:pPr lvl="1"/>
            <a:r>
              <a:rPr lang="en-US" dirty="0"/>
              <a:t>Checkers?</a:t>
            </a:r>
          </a:p>
          <a:p>
            <a:pPr lvl="1"/>
            <a:r>
              <a:rPr lang="en-US" dirty="0"/>
              <a:t>Chess?</a:t>
            </a:r>
          </a:p>
          <a:p>
            <a:pPr lvl="1"/>
            <a:r>
              <a:rPr lang="en-US" dirty="0"/>
              <a:t>Go?</a:t>
            </a:r>
          </a:p>
          <a:p>
            <a:pPr lvl="1"/>
            <a:endParaRPr lang="en-US" sz="1800" dirty="0"/>
          </a:p>
          <a:p>
            <a:pPr marL="457200" lvl="1" indent="0">
              <a:buNone/>
            </a:pPr>
            <a:r>
              <a:rPr lang="en-US" sz="1800" dirty="0">
                <a:hlinkClick r:id="rId3"/>
              </a:rPr>
              <a:t>https://en.wikipedia.org/wiki/Game_complexity</a:t>
            </a:r>
            <a:endParaRPr lang="en-US" sz="1800"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9F33D8-5447-47F5-B4F9-489CB73D74D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5" name="Picture 4" descr="8-tile sliding tile puzzle" title="8-tile sliding tile puzzle"/>
          <p:cNvPicPr>
            <a:picLocks noChangeAspect="1"/>
          </p:cNvPicPr>
          <p:nvPr/>
        </p:nvPicPr>
        <p:blipFill rotWithShape="1">
          <a:blip r:embed="rId4">
            <a:extLst>
              <a:ext uri="{28A0092B-C50C-407E-A947-70E740481C1C}">
                <a14:useLocalDpi xmlns:a14="http://schemas.microsoft.com/office/drawing/2010/main" val="0"/>
              </a:ext>
            </a:extLst>
          </a:blip>
          <a:srcRect r="56250"/>
          <a:stretch/>
        </p:blipFill>
        <p:spPr>
          <a:xfrm>
            <a:off x="5638800" y="2911578"/>
            <a:ext cx="1600200" cy="1564481"/>
          </a:xfrm>
          <a:prstGeom prst="rect">
            <a:avLst/>
          </a:prstGeom>
          <a:effectLst>
            <a:outerShdw blurRad="50800" dist="38100" dir="2700000" algn="tl" rotWithShape="0">
              <a:prstClr val="black">
                <a:alpha val="40000"/>
              </a:prstClr>
            </a:outerShdw>
          </a:effectLst>
        </p:spPr>
      </p:pic>
      <p:pic>
        <p:nvPicPr>
          <p:cNvPr id="6" name="Picture 5" descr="15-tile sliding tile puzzle" title="15-tile sliding tile puzzl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11481" y="392014"/>
            <a:ext cx="1596272" cy="1596272"/>
          </a:xfrm>
          <a:prstGeom prst="rect">
            <a:avLst/>
          </a:prstGeom>
        </p:spPr>
      </p:pic>
      <p:pic>
        <p:nvPicPr>
          <p:cNvPr id="8" name="Picture 7" descr="Chess board" title="Chess board"/>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70220" y="4910240"/>
            <a:ext cx="1470760" cy="1470760"/>
          </a:xfrm>
          <a:prstGeom prst="rect">
            <a:avLst/>
          </a:prstGeom>
        </p:spPr>
      </p:pic>
      <p:pic>
        <p:nvPicPr>
          <p:cNvPr id="9" name="Picture 8" descr="Checkers board with moving pieces" title="Checkers board with pieces"/>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46140" y="2126415"/>
            <a:ext cx="1378785" cy="1378785"/>
          </a:xfrm>
          <a:prstGeom prst="rect">
            <a:avLst/>
          </a:prstGeom>
        </p:spPr>
      </p:pic>
      <p:pic>
        <p:nvPicPr>
          <p:cNvPr id="10" name="Picture 9" descr="Go game board" title="Go game board"/>
          <p:cNvPicPr>
            <a:picLocks noChangeAspect="1"/>
          </p:cNvPicPr>
          <p:nvPr/>
        </p:nvPicPr>
        <p:blipFill rotWithShape="1">
          <a:blip r:embed="rId8" cstate="print">
            <a:extLst>
              <a:ext uri="{28A0092B-C50C-407E-A947-70E740481C1C}">
                <a14:useLocalDpi xmlns:a14="http://schemas.microsoft.com/office/drawing/2010/main" val="0"/>
              </a:ext>
            </a:extLst>
          </a:blip>
          <a:srcRect r="20528" b="16667"/>
          <a:stretch/>
        </p:blipFill>
        <p:spPr>
          <a:xfrm>
            <a:off x="7537859" y="3643329"/>
            <a:ext cx="1601428" cy="1535931"/>
          </a:xfrm>
          <a:prstGeom prst="rect">
            <a:avLst/>
          </a:prstGeom>
        </p:spPr>
      </p:pic>
    </p:spTree>
    <p:extLst>
      <p:ext uri="{BB962C8B-B14F-4D97-AF65-F5344CB8AC3E}">
        <p14:creationId xmlns:p14="http://schemas.microsoft.com/office/powerpoint/2010/main" val="13633456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space complexity</a:t>
            </a:r>
          </a:p>
        </p:txBody>
      </p:sp>
      <p:sp>
        <p:nvSpPr>
          <p:cNvPr id="3" name="Content Placeholder 2"/>
          <p:cNvSpPr>
            <a:spLocks noGrp="1"/>
          </p:cNvSpPr>
          <p:nvPr>
            <p:ph idx="1"/>
          </p:nvPr>
        </p:nvSpPr>
        <p:spPr>
          <a:xfrm>
            <a:off x="381000" y="1143000"/>
            <a:ext cx="6172200" cy="5213350"/>
          </a:xfrm>
        </p:spPr>
        <p:txBody>
          <a:bodyPr>
            <a:normAutofit fontScale="85000" lnSpcReduction="20000"/>
          </a:bodyPr>
          <a:lstStyle/>
          <a:p>
            <a:r>
              <a:rPr lang="en-US" dirty="0">
                <a:solidFill>
                  <a:srgbClr val="FF0000"/>
                </a:solidFill>
              </a:rPr>
              <a:t>State space complexity</a:t>
            </a:r>
            <a:r>
              <a:rPr lang="en-US" dirty="0"/>
              <a:t>: number of </a:t>
            </a:r>
            <a:r>
              <a:rPr lang="en-US" dirty="0">
                <a:solidFill>
                  <a:srgbClr val="0070C0"/>
                </a:solidFill>
              </a:rPr>
              <a:t>states</a:t>
            </a:r>
            <a:r>
              <a:rPr lang="en-US" dirty="0"/>
              <a:t> in the state space</a:t>
            </a:r>
          </a:p>
          <a:p>
            <a:r>
              <a:rPr lang="en-US" dirty="0"/>
              <a:t>Examples:</a:t>
            </a:r>
          </a:p>
          <a:p>
            <a:pPr lvl="1"/>
            <a:r>
              <a:rPr lang="en-US" dirty="0"/>
              <a:t>8-sliding tile puzzle?</a:t>
            </a:r>
          </a:p>
          <a:p>
            <a:pPr lvl="1"/>
            <a:r>
              <a:rPr lang="en-US" dirty="0"/>
              <a:t>15-sliding tile puzzle?</a:t>
            </a:r>
          </a:p>
          <a:p>
            <a:pPr lvl="1"/>
            <a:r>
              <a:rPr lang="en-US" dirty="0"/>
              <a:t>Checkers?</a:t>
            </a:r>
          </a:p>
          <a:p>
            <a:pPr lvl="1"/>
            <a:r>
              <a:rPr lang="en-US" dirty="0"/>
              <a:t>Chess?</a:t>
            </a:r>
          </a:p>
          <a:p>
            <a:pPr lvl="1"/>
            <a:r>
              <a:rPr lang="en-US" dirty="0"/>
              <a:t>Go?</a:t>
            </a:r>
          </a:p>
          <a:p>
            <a:r>
              <a:rPr lang="en-US" dirty="0"/>
              <a:t>if branching factor is 10, then</a:t>
            </a:r>
          </a:p>
          <a:p>
            <a:pPr lvl="1"/>
            <a:r>
              <a:rPr lang="en-US" dirty="0"/>
              <a:t>10 nodes one level down from the current position</a:t>
            </a:r>
          </a:p>
          <a:p>
            <a:pPr lvl="1"/>
            <a:r>
              <a:rPr lang="en-US" dirty="0"/>
              <a:t>10</a:t>
            </a:r>
            <a:r>
              <a:rPr lang="en-US" baseline="30000" dirty="0"/>
              <a:t>2</a:t>
            </a:r>
            <a:r>
              <a:rPr lang="en-US" dirty="0"/>
              <a:t> (or 100) nodes two levels down</a:t>
            </a:r>
          </a:p>
          <a:p>
            <a:pPr lvl="1"/>
            <a:r>
              <a:rPr lang="en-US" dirty="0"/>
              <a:t>10</a:t>
            </a:r>
            <a:r>
              <a:rPr lang="en-US" baseline="30000" dirty="0"/>
              <a:t>3</a:t>
            </a:r>
            <a:r>
              <a:rPr lang="en-US" dirty="0"/>
              <a:t> (or 1,000) nodes three levels down, …</a:t>
            </a:r>
          </a:p>
          <a:p>
            <a:pPr lvl="1"/>
            <a:r>
              <a:rPr lang="en-US" dirty="0">
                <a:solidFill>
                  <a:srgbClr val="C00000"/>
                </a:solidFill>
              </a:rPr>
              <a:t>State space explosion</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9F33D8-5447-47F5-B4F9-489CB73D74D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5" name="Picture 4" descr="8-tile sliding tile puzzle" title="8-tile sliding tile puzzle"/>
          <p:cNvPicPr>
            <a:picLocks noChangeAspect="1"/>
          </p:cNvPicPr>
          <p:nvPr/>
        </p:nvPicPr>
        <p:blipFill rotWithShape="1">
          <a:blip r:embed="rId3">
            <a:extLst>
              <a:ext uri="{28A0092B-C50C-407E-A947-70E740481C1C}">
                <a14:useLocalDpi xmlns:a14="http://schemas.microsoft.com/office/drawing/2010/main" val="0"/>
              </a:ext>
            </a:extLst>
          </a:blip>
          <a:srcRect r="56250"/>
          <a:stretch/>
        </p:blipFill>
        <p:spPr>
          <a:xfrm>
            <a:off x="5630486" y="1417638"/>
            <a:ext cx="1600200" cy="1564481"/>
          </a:xfrm>
          <a:prstGeom prst="rect">
            <a:avLst/>
          </a:prstGeom>
          <a:effectLst>
            <a:outerShdw blurRad="50800" dist="38100" dir="2700000" algn="tl" rotWithShape="0">
              <a:prstClr val="black">
                <a:alpha val="40000"/>
              </a:prstClr>
            </a:outerShdw>
          </a:effectLst>
        </p:spPr>
      </p:pic>
      <p:pic>
        <p:nvPicPr>
          <p:cNvPr id="6" name="Picture 5" descr="15-tile sliding tile puzzle" title="15-tile sliding tile puzzl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11481" y="392014"/>
            <a:ext cx="1596272" cy="1596272"/>
          </a:xfrm>
          <a:prstGeom prst="rect">
            <a:avLst/>
          </a:prstGeom>
        </p:spPr>
      </p:pic>
      <p:pic>
        <p:nvPicPr>
          <p:cNvPr id="8" name="Picture 7" descr="Chess board" title="Chess board"/>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70220" y="4910240"/>
            <a:ext cx="1470760" cy="1470760"/>
          </a:xfrm>
          <a:prstGeom prst="rect">
            <a:avLst/>
          </a:prstGeom>
        </p:spPr>
      </p:pic>
      <p:pic>
        <p:nvPicPr>
          <p:cNvPr id="9" name="Picture 8" descr="Checkers board with moving pieces" title="Checkers board with pieces"/>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46140" y="2126415"/>
            <a:ext cx="1378785" cy="1378785"/>
          </a:xfrm>
          <a:prstGeom prst="rect">
            <a:avLst/>
          </a:prstGeom>
        </p:spPr>
      </p:pic>
      <p:pic>
        <p:nvPicPr>
          <p:cNvPr id="10" name="Picture 9" descr="Go game board" title="Go game board"/>
          <p:cNvPicPr>
            <a:picLocks noChangeAspect="1"/>
          </p:cNvPicPr>
          <p:nvPr/>
        </p:nvPicPr>
        <p:blipFill rotWithShape="1">
          <a:blip r:embed="rId7" cstate="print">
            <a:extLst>
              <a:ext uri="{28A0092B-C50C-407E-A947-70E740481C1C}">
                <a14:useLocalDpi xmlns:a14="http://schemas.microsoft.com/office/drawing/2010/main" val="0"/>
              </a:ext>
            </a:extLst>
          </a:blip>
          <a:srcRect r="20528" b="16667"/>
          <a:stretch/>
        </p:blipFill>
        <p:spPr>
          <a:xfrm>
            <a:off x="7537859" y="3643329"/>
            <a:ext cx="1601428" cy="1535931"/>
          </a:xfrm>
          <a:prstGeom prst="rect">
            <a:avLst/>
          </a:prstGeom>
        </p:spPr>
      </p:pic>
    </p:spTree>
    <p:extLst>
      <p:ext uri="{BB962C8B-B14F-4D97-AF65-F5344CB8AC3E}">
        <p14:creationId xmlns:p14="http://schemas.microsoft.com/office/powerpoint/2010/main" val="7381128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ChangeArrowheads="1"/>
          </p:cNvSpPr>
          <p:nvPr>
            <p:ph type="title"/>
          </p:nvPr>
        </p:nvSpPr>
        <p:spPr/>
        <p:txBody>
          <a:bodyPr/>
          <a:lstStyle/>
          <a:p>
            <a:r>
              <a:rPr lang="en-US" altLang="en-US" dirty="0"/>
              <a:t>Searching a graph: the challenge</a:t>
            </a:r>
          </a:p>
        </p:txBody>
      </p:sp>
      <p:sp>
        <p:nvSpPr>
          <p:cNvPr id="348163" name="Rectangle 3"/>
          <p:cNvSpPr>
            <a:spLocks noGrp="1" noChangeArrowheads="1"/>
          </p:cNvSpPr>
          <p:nvPr>
            <p:ph type="body" idx="1"/>
          </p:nvPr>
        </p:nvSpPr>
        <p:spPr/>
        <p:txBody>
          <a:bodyPr/>
          <a:lstStyle/>
          <a:p>
            <a:r>
              <a:rPr lang="en-US" altLang="en-US" dirty="0"/>
              <a:t>Number of nodes is practically infinite</a:t>
            </a:r>
          </a:p>
          <a:p>
            <a:pPr lvl="1"/>
            <a:r>
              <a:rPr lang="en-US" altLang="en-US" dirty="0"/>
              <a:t>Cannot pre-compute all nodes and store it in a computer/data structure</a:t>
            </a:r>
          </a:p>
          <a:p>
            <a:pPr lvl="1"/>
            <a:r>
              <a:rPr lang="en-US" altLang="en-US" dirty="0"/>
              <a:t>“Search”, not a “traversal”</a:t>
            </a:r>
          </a:p>
          <a:p>
            <a:r>
              <a:rPr lang="en-US" altLang="en-US" dirty="0"/>
              <a:t>Nodes can reappear in the search</a:t>
            </a:r>
          </a:p>
          <a:p>
            <a:pPr lvl="1"/>
            <a:r>
              <a:rPr lang="en-US" altLang="en-US" dirty="0"/>
              <a:t>Possible to get into loops</a:t>
            </a:r>
          </a:p>
        </p:txBody>
      </p:sp>
    </p:spTree>
    <p:extLst>
      <p:ext uri="{BB962C8B-B14F-4D97-AF65-F5344CB8AC3E}">
        <p14:creationId xmlns:p14="http://schemas.microsoft.com/office/powerpoint/2010/main" val="37396971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ChangeArrowheads="1"/>
          </p:cNvSpPr>
          <p:nvPr>
            <p:ph type="title"/>
          </p:nvPr>
        </p:nvSpPr>
        <p:spPr/>
        <p:txBody>
          <a:bodyPr/>
          <a:lstStyle/>
          <a:p>
            <a:r>
              <a:rPr lang="en-US" altLang="en-US" dirty="0"/>
              <a:t>Searching a graph (simplified)</a:t>
            </a:r>
          </a:p>
        </p:txBody>
      </p:sp>
      <p:sp>
        <p:nvSpPr>
          <p:cNvPr id="348163" name="Rectangle 3"/>
          <p:cNvSpPr>
            <a:spLocks noGrp="1" noChangeArrowheads="1"/>
          </p:cNvSpPr>
          <p:nvPr>
            <p:ph type="body" idx="1"/>
          </p:nvPr>
        </p:nvSpPr>
        <p:spPr/>
        <p:txBody>
          <a:bodyPr/>
          <a:lstStyle/>
          <a:p>
            <a:r>
              <a:rPr lang="en-US" altLang="en-US" dirty="0"/>
              <a:t>Start with the initial state </a:t>
            </a:r>
          </a:p>
          <a:p>
            <a:r>
              <a:rPr lang="en-US" altLang="en-US" dirty="0"/>
              <a:t>Loop until goal found</a:t>
            </a:r>
          </a:p>
          <a:p>
            <a:r>
              <a:rPr lang="en-US" altLang="en-US" dirty="0"/>
              <a:t>	find the nodes accessible from the root</a:t>
            </a:r>
          </a:p>
        </p:txBody>
      </p:sp>
    </p:spTree>
    <p:extLst>
      <p:ext uri="{BB962C8B-B14F-4D97-AF65-F5344CB8AC3E}">
        <p14:creationId xmlns:p14="http://schemas.microsoft.com/office/powerpoint/2010/main" val="13624632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533400"/>
            <a:ext cx="7543800" cy="884238"/>
          </a:xfrm>
        </p:spPr>
        <p:txBody>
          <a:bodyPr/>
          <a:lstStyle/>
          <a:p>
            <a:r>
              <a:rPr lang="en-US" dirty="0"/>
              <a:t>References</a:t>
            </a:r>
          </a:p>
        </p:txBody>
      </p:sp>
      <p:sp>
        <p:nvSpPr>
          <p:cNvPr id="15363" name="Content Placeholder 2"/>
          <p:cNvSpPr>
            <a:spLocks noGrp="1"/>
          </p:cNvSpPr>
          <p:nvPr>
            <p:ph idx="1"/>
          </p:nvPr>
        </p:nvSpPr>
        <p:spPr>
          <a:xfrm>
            <a:off x="457200" y="1981200"/>
            <a:ext cx="8229600" cy="4149724"/>
          </a:xfrm>
        </p:spPr>
        <p:txBody>
          <a:bodyPr/>
          <a:lstStyle/>
          <a:p>
            <a:r>
              <a:rPr lang="en-US" sz="2000" dirty="0"/>
              <a:t>George </a:t>
            </a:r>
            <a:r>
              <a:rPr lang="en-US" sz="2000" dirty="0" err="1"/>
              <a:t>Fluger</a:t>
            </a:r>
            <a:r>
              <a:rPr lang="en-US" sz="2000" dirty="0"/>
              <a:t>, Artificial Intelligence: Structures and Strategies for Complex Problem Solving, 6</a:t>
            </a:r>
            <a:r>
              <a:rPr lang="en-US" sz="2000" baseline="30000" dirty="0"/>
              <a:t>th</a:t>
            </a:r>
            <a:r>
              <a:rPr lang="en-US" sz="2000" dirty="0"/>
              <a:t> edition, Addison Wesley, 2009. </a:t>
            </a:r>
            <a:r>
              <a:rPr lang="en-US" sz="2000" b="1" dirty="0"/>
              <a:t>Chapter 3</a:t>
            </a:r>
            <a:r>
              <a:rPr lang="en-US" sz="2000" dirty="0"/>
              <a:t>.</a:t>
            </a:r>
          </a:p>
          <a:p>
            <a:r>
              <a:rPr lang="en-US" sz="2000" dirty="0"/>
              <a:t>Russel and </a:t>
            </a:r>
            <a:r>
              <a:rPr lang="en-US" sz="2000" dirty="0" err="1"/>
              <a:t>Norvig</a:t>
            </a:r>
            <a:r>
              <a:rPr lang="en-US" sz="2000" dirty="0"/>
              <a:t>, Artificial Intelligence: A Modern Approach, 3</a:t>
            </a:r>
            <a:r>
              <a:rPr lang="en-US" sz="2000" baseline="30000" dirty="0"/>
              <a:t>rd</a:t>
            </a:r>
            <a:r>
              <a:rPr lang="en-US" sz="2000" dirty="0"/>
              <a:t> edition, Prentice Hall, 2010. </a:t>
            </a:r>
            <a:r>
              <a:rPr lang="en-US" sz="2000" b="1" dirty="0"/>
              <a:t>Chapter 3.3</a:t>
            </a:r>
          </a:p>
        </p:txBody>
      </p:sp>
    </p:spTree>
    <p:extLst>
      <p:ext uri="{BB962C8B-B14F-4D97-AF65-F5344CB8AC3E}">
        <p14:creationId xmlns:p14="http://schemas.microsoft.com/office/powerpoint/2010/main" val="2994816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7543800" cy="609600"/>
          </a:xfrm>
        </p:spPr>
        <p:txBody>
          <a:bodyPr/>
          <a:lstStyle/>
          <a:p>
            <a:r>
              <a:rPr lang="en-US" sz="3200" dirty="0"/>
              <a:t>Properties of Task Environments</a:t>
            </a:r>
          </a:p>
        </p:txBody>
      </p:sp>
      <p:sp>
        <p:nvSpPr>
          <p:cNvPr id="3" name="Content Placeholder 2"/>
          <p:cNvSpPr>
            <a:spLocks noGrp="1"/>
          </p:cNvSpPr>
          <p:nvPr>
            <p:ph idx="1"/>
          </p:nvPr>
        </p:nvSpPr>
        <p:spPr>
          <a:xfrm>
            <a:off x="228600" y="1339850"/>
            <a:ext cx="8686800" cy="5137150"/>
          </a:xfrm>
        </p:spPr>
        <p:txBody>
          <a:bodyPr>
            <a:normAutofit/>
          </a:bodyPr>
          <a:lstStyle/>
          <a:p>
            <a:r>
              <a:rPr lang="en-US" sz="2000" b="1" dirty="0"/>
              <a:t>Fully observable vs. partially observable</a:t>
            </a:r>
            <a:r>
              <a:rPr lang="en-US" sz="2000" dirty="0"/>
              <a:t>: – Fully observable if sensors detect </a:t>
            </a:r>
            <a:r>
              <a:rPr lang="en-US" sz="2000" dirty="0">
                <a:solidFill>
                  <a:srgbClr val="FF0000"/>
                </a:solidFill>
              </a:rPr>
              <a:t>all aspects of environment relevant to choice of action</a:t>
            </a:r>
            <a:endParaRPr lang="en-US" sz="2000" dirty="0"/>
          </a:p>
          <a:p>
            <a:pPr lvl="1"/>
            <a:r>
              <a:rPr lang="en-US" sz="1600" dirty="0"/>
              <a:t>Partially observable due to noisy, inaccurate or missing sensors</a:t>
            </a:r>
          </a:p>
          <a:p>
            <a:pPr lvl="1"/>
            <a:r>
              <a:rPr lang="en-US" sz="1600" dirty="0"/>
              <a:t>E.g., in card games, not possible to see what cards others are holding</a:t>
            </a:r>
          </a:p>
          <a:p>
            <a:r>
              <a:rPr lang="en-US" sz="2000" b="1" dirty="0"/>
              <a:t>Single agent vs. multiple agents: in single agent environment, no other “thinking” entity</a:t>
            </a:r>
          </a:p>
          <a:p>
            <a:pPr lvl="1"/>
            <a:r>
              <a:rPr lang="en-US" sz="1600" dirty="0"/>
              <a:t>Multiple agents: other entities whose goals depend on your own</a:t>
            </a:r>
          </a:p>
          <a:p>
            <a:pPr lvl="1"/>
            <a:r>
              <a:rPr lang="en-US" sz="1600" dirty="0">
                <a:solidFill>
                  <a:srgbClr val="FF0000"/>
                </a:solidFill>
              </a:rPr>
              <a:t>Cooperative</a:t>
            </a:r>
            <a:r>
              <a:rPr lang="en-US" sz="1600" dirty="0"/>
              <a:t>: improving other’s situation, helps your own</a:t>
            </a:r>
          </a:p>
          <a:p>
            <a:pPr lvl="1"/>
            <a:r>
              <a:rPr lang="en-US" sz="1600" dirty="0">
                <a:solidFill>
                  <a:srgbClr val="FF0000"/>
                </a:solidFill>
              </a:rPr>
              <a:t>Competitive</a:t>
            </a:r>
            <a:r>
              <a:rPr lang="en-US" sz="1600" dirty="0"/>
              <a:t>: improving other’s situation, worsens your own</a:t>
            </a:r>
            <a:endParaRPr lang="en-US" sz="1600" b="1" dirty="0"/>
          </a:p>
          <a:p>
            <a:r>
              <a:rPr lang="en-US" sz="2000" b="1" dirty="0"/>
              <a:t>Deterministic vs. stochastic</a:t>
            </a:r>
            <a:r>
              <a:rPr lang="en-US" sz="2000" dirty="0"/>
              <a:t>: Deterministic if the </a:t>
            </a:r>
            <a:r>
              <a:rPr lang="en-US" sz="2000" dirty="0">
                <a:solidFill>
                  <a:srgbClr val="FF0000"/>
                </a:solidFill>
              </a:rPr>
              <a:t>next state </a:t>
            </a:r>
            <a:r>
              <a:rPr lang="en-US" sz="2000" dirty="0"/>
              <a:t>of the environment is </a:t>
            </a:r>
            <a:r>
              <a:rPr lang="en-US" sz="2000" dirty="0">
                <a:solidFill>
                  <a:srgbClr val="FF0000"/>
                </a:solidFill>
              </a:rPr>
              <a:t>completely determined </a:t>
            </a:r>
            <a:r>
              <a:rPr lang="en-US" sz="2000" dirty="0"/>
              <a:t>by the </a:t>
            </a:r>
            <a:r>
              <a:rPr lang="en-US" sz="2000" dirty="0">
                <a:solidFill>
                  <a:srgbClr val="FF0000"/>
                </a:solidFill>
              </a:rPr>
              <a:t>current</a:t>
            </a:r>
            <a:r>
              <a:rPr lang="en-US" sz="2000" dirty="0"/>
              <a:t> state and the action executed by the agent</a:t>
            </a:r>
          </a:p>
          <a:p>
            <a:pPr lvl="1"/>
            <a:r>
              <a:rPr lang="en-US" sz="1600" dirty="0"/>
              <a:t>Stochastic if what happens is affected by randomness</a:t>
            </a:r>
          </a:p>
          <a:p>
            <a:pPr lvl="1"/>
            <a:r>
              <a:rPr lang="en-US" sz="1600" dirty="0"/>
              <a:t>E.g., roll of dice in a game</a:t>
            </a:r>
          </a:p>
        </p:txBody>
      </p:sp>
    </p:spTree>
    <p:extLst>
      <p:ext uri="{BB962C8B-B14F-4D97-AF65-F5344CB8AC3E}">
        <p14:creationId xmlns:p14="http://schemas.microsoft.com/office/powerpoint/2010/main" val="1450806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7696200" cy="609600"/>
          </a:xfrm>
        </p:spPr>
        <p:txBody>
          <a:bodyPr/>
          <a:lstStyle/>
          <a:p>
            <a:r>
              <a:rPr lang="en-US" sz="3200" dirty="0"/>
              <a:t>Properties of </a:t>
            </a:r>
            <a:r>
              <a:rPr lang="en-US" sz="3200"/>
              <a:t>Task Environments-cont.</a:t>
            </a:r>
            <a:endParaRPr lang="en-US" sz="3200" dirty="0"/>
          </a:p>
        </p:txBody>
      </p:sp>
      <p:sp>
        <p:nvSpPr>
          <p:cNvPr id="3" name="Content Placeholder 2"/>
          <p:cNvSpPr>
            <a:spLocks noGrp="1"/>
          </p:cNvSpPr>
          <p:nvPr>
            <p:ph idx="1"/>
          </p:nvPr>
        </p:nvSpPr>
        <p:spPr>
          <a:xfrm>
            <a:off x="228600" y="1406525"/>
            <a:ext cx="8229600" cy="4648200"/>
          </a:xfrm>
        </p:spPr>
        <p:txBody>
          <a:bodyPr>
            <a:normAutofit lnSpcReduction="10000"/>
          </a:bodyPr>
          <a:lstStyle/>
          <a:p>
            <a:r>
              <a:rPr lang="en-US" sz="2000" b="1" dirty="0"/>
              <a:t>Episodic vs. sequential: </a:t>
            </a:r>
            <a:r>
              <a:rPr lang="en-US" sz="2000" dirty="0"/>
              <a:t>episodic if a current action will not affect future actions - the agent’s experience is divided into </a:t>
            </a:r>
            <a:r>
              <a:rPr lang="en-US" sz="2000" dirty="0">
                <a:solidFill>
                  <a:srgbClr val="FF0000"/>
                </a:solidFill>
              </a:rPr>
              <a:t>independent episodes</a:t>
            </a:r>
            <a:r>
              <a:rPr lang="en-US" sz="2000" dirty="0"/>
              <a:t>. E.g., mail sorting system</a:t>
            </a:r>
          </a:p>
          <a:p>
            <a:pPr lvl="1"/>
            <a:r>
              <a:rPr lang="en-US" sz="1600" dirty="0"/>
              <a:t>Sequential if current decisions affect future decisions.</a:t>
            </a:r>
          </a:p>
          <a:p>
            <a:pPr lvl="1"/>
            <a:r>
              <a:rPr lang="en-US" sz="1600" dirty="0"/>
              <a:t>E.g., navigating a car is sequential, most games</a:t>
            </a:r>
          </a:p>
          <a:p>
            <a:r>
              <a:rPr lang="en-US" sz="2000" b="1" dirty="0"/>
              <a:t>Static vs. dynamic</a:t>
            </a:r>
            <a:r>
              <a:rPr lang="en-US" sz="2000" dirty="0"/>
              <a:t>: Static if the environment does not change as the agent is deciding on an action. E.g., chess</a:t>
            </a:r>
          </a:p>
          <a:p>
            <a:pPr lvl="1"/>
            <a:r>
              <a:rPr lang="en-US" sz="1600" dirty="0"/>
              <a:t>dynamic if the environment may </a:t>
            </a:r>
            <a:r>
              <a:rPr lang="en-US" sz="1600" dirty="0">
                <a:solidFill>
                  <a:srgbClr val="FF0000"/>
                </a:solidFill>
              </a:rPr>
              <a:t>change</a:t>
            </a:r>
            <a:r>
              <a:rPr lang="en-US" sz="1600" dirty="0"/>
              <a:t> while the agent is thinking</a:t>
            </a:r>
          </a:p>
          <a:p>
            <a:r>
              <a:rPr lang="en-US" sz="2000" b="1" dirty="0"/>
              <a:t>Discrete vs. continuous</a:t>
            </a:r>
            <a:r>
              <a:rPr lang="en-US" sz="2000" dirty="0"/>
              <a:t>: in discrete environments, actions/percepts can take only specific values (e.g., chess); in continuous environments, there can be infinite such values.</a:t>
            </a:r>
          </a:p>
          <a:p>
            <a:pPr lvl="1"/>
            <a:r>
              <a:rPr lang="en-US" sz="1600" dirty="0"/>
              <a:t>Signals constantly coming into sensors, actions continually changing. Car driving is continuous.</a:t>
            </a:r>
          </a:p>
          <a:p>
            <a:r>
              <a:rPr lang="en-US" sz="2000" b="1" dirty="0"/>
              <a:t>Known vs. unknown</a:t>
            </a:r>
            <a:r>
              <a:rPr lang="en-US" sz="2000" dirty="0"/>
              <a:t>: In a known environment, the </a:t>
            </a:r>
            <a:r>
              <a:rPr lang="en-US" sz="2000" dirty="0">
                <a:solidFill>
                  <a:srgbClr val="FF0000"/>
                </a:solidFill>
              </a:rPr>
              <a:t>outcomes</a:t>
            </a:r>
            <a:r>
              <a:rPr lang="en-US" sz="2000" dirty="0"/>
              <a:t> for all actions are </a:t>
            </a:r>
            <a:r>
              <a:rPr lang="en-US" sz="2000" dirty="0">
                <a:solidFill>
                  <a:srgbClr val="FF0000"/>
                </a:solidFill>
              </a:rPr>
              <a:t>given</a:t>
            </a:r>
            <a:r>
              <a:rPr lang="en-US" sz="2000" dirty="0"/>
              <a:t>, i.e., the rules of the game are known</a:t>
            </a:r>
          </a:p>
          <a:p>
            <a:pPr lvl="1"/>
            <a:r>
              <a:rPr lang="en-US" sz="1600" dirty="0"/>
              <a:t>If unknown, the agent will have to learn how it works.  </a:t>
            </a:r>
          </a:p>
          <a:p>
            <a:endParaRPr lang="en-US" sz="2000" dirty="0"/>
          </a:p>
          <a:p>
            <a:endParaRPr lang="en-US" sz="2000" dirty="0"/>
          </a:p>
        </p:txBody>
      </p:sp>
    </p:spTree>
    <p:extLst>
      <p:ext uri="{BB962C8B-B14F-4D97-AF65-F5344CB8AC3E}">
        <p14:creationId xmlns:p14="http://schemas.microsoft.com/office/powerpoint/2010/main" val="959695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Example: playing soccer</a:t>
            </a:r>
          </a:p>
        </p:txBody>
      </p:sp>
      <p:sp>
        <p:nvSpPr>
          <p:cNvPr id="3" name="Content Placeholder 2"/>
          <p:cNvSpPr>
            <a:spLocks noGrp="1"/>
          </p:cNvSpPr>
          <p:nvPr>
            <p:ph idx="1"/>
          </p:nvPr>
        </p:nvSpPr>
        <p:spPr/>
        <p:txBody>
          <a:bodyPr>
            <a:normAutofit lnSpcReduction="10000"/>
          </a:bodyPr>
          <a:lstStyle/>
          <a:p>
            <a:r>
              <a:rPr lang="en-US" sz="2000" dirty="0"/>
              <a:t>Partially observable – Player cannot detect all the things on soccer field that can affect its action, for e.g. it cannot determine what other players are thinking. </a:t>
            </a:r>
          </a:p>
          <a:p>
            <a:r>
              <a:rPr lang="en-US" sz="2000" dirty="0"/>
              <a:t>Multi-agent – There are many players in a soccer game.</a:t>
            </a:r>
          </a:p>
          <a:p>
            <a:pPr lvl="0"/>
            <a:r>
              <a:rPr lang="en-US" sz="2000" dirty="0"/>
              <a:t>Stochastic – Given the current state and action executed by agent, the  outcome cannot be exactly determined. E.g., if player kicks the ball, then the ball may or may not be stopped by other players, or the soccer field can change in many different ways depending on how players move. </a:t>
            </a:r>
          </a:p>
          <a:p>
            <a:pPr lvl="0"/>
            <a:r>
              <a:rPr lang="en-US" sz="2000" dirty="0"/>
              <a:t>Sequential – The past history of actions in the game can affect the next action in the game. </a:t>
            </a:r>
          </a:p>
          <a:p>
            <a:pPr lvl="0"/>
            <a:r>
              <a:rPr lang="en-US" sz="2000" dirty="0"/>
              <a:t>Dynamic – The environment can change while the agent is making decision, for e.g., position of other players changes when a player moves. </a:t>
            </a:r>
          </a:p>
          <a:p>
            <a:pPr lvl="0"/>
            <a:r>
              <a:rPr lang="en-US" sz="2000" dirty="0"/>
              <a:t>Continuous – Positions of the ball and players are continuous. The speed or the direction (angle) at which the player kicks the ball is continuous. </a:t>
            </a:r>
          </a:p>
          <a:p>
            <a:endParaRPr lang="en-US" sz="3200" dirty="0"/>
          </a:p>
        </p:txBody>
      </p:sp>
    </p:spTree>
    <p:extLst>
      <p:ext uri="{BB962C8B-B14F-4D97-AF65-F5344CB8AC3E}">
        <p14:creationId xmlns:p14="http://schemas.microsoft.com/office/powerpoint/2010/main" val="986077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Chutes and ladders</a:t>
            </a:r>
          </a:p>
        </p:txBody>
      </p:sp>
      <p:sp>
        <p:nvSpPr>
          <p:cNvPr id="3" name="Content Placeholder 2"/>
          <p:cNvSpPr>
            <a:spLocks noGrp="1"/>
          </p:cNvSpPr>
          <p:nvPr>
            <p:ph sz="half" idx="1"/>
          </p:nvPr>
        </p:nvSpPr>
        <p:spPr/>
        <p:txBody>
          <a:bodyPr>
            <a:normAutofit/>
          </a:bodyPr>
          <a:lstStyle/>
          <a:p>
            <a:r>
              <a:rPr lang="en-US" sz="2400" dirty="0"/>
              <a:t>Fully observable vs. partially observable?</a:t>
            </a:r>
          </a:p>
          <a:p>
            <a:r>
              <a:rPr lang="en-US" sz="2400" dirty="0"/>
              <a:t>Deterministic vs. stochastic?</a:t>
            </a:r>
          </a:p>
          <a:p>
            <a:r>
              <a:rPr lang="en-US" sz="2400" dirty="0"/>
              <a:t>Episodic vs. sequential?</a:t>
            </a:r>
          </a:p>
          <a:p>
            <a:r>
              <a:rPr lang="en-US" sz="2400" dirty="0"/>
              <a:t>Static vs. dynamic?</a:t>
            </a:r>
          </a:p>
          <a:p>
            <a:r>
              <a:rPr lang="en-US" sz="2400" dirty="0"/>
              <a:t>Discrete vs. continuous?</a:t>
            </a:r>
          </a:p>
          <a:p>
            <a:r>
              <a:rPr lang="en-US" sz="2400" dirty="0"/>
              <a:t>Known vs. unknown?</a:t>
            </a:r>
          </a:p>
          <a:p>
            <a:r>
              <a:rPr lang="en-US" sz="2400" dirty="0"/>
              <a:t>Single agent vs. multiple agents?</a:t>
            </a:r>
          </a:p>
          <a:p>
            <a:endParaRPr lang="en-US" sz="2400" dirty="0"/>
          </a:p>
        </p:txBody>
      </p:sp>
      <p:pic>
        <p:nvPicPr>
          <p:cNvPr id="7" name="Content Placeholder 6" descr="Chutes and ladders board" title="Chutes and ladders board"/>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648200" y="1843881"/>
            <a:ext cx="4038600" cy="4038600"/>
          </a:xfrm>
          <a:prstGeom prst="rect">
            <a:avLst/>
          </a:prstGeom>
        </p:spPr>
      </p:pic>
    </p:spTree>
    <p:extLst>
      <p:ext uri="{BB962C8B-B14F-4D97-AF65-F5344CB8AC3E}">
        <p14:creationId xmlns:p14="http://schemas.microsoft.com/office/powerpoint/2010/main" val="2567688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a CAPTCHA</a:t>
            </a:r>
          </a:p>
        </p:txBody>
      </p:sp>
      <p:sp>
        <p:nvSpPr>
          <p:cNvPr id="3" name="Content Placeholder 2"/>
          <p:cNvSpPr>
            <a:spLocks noGrp="1"/>
          </p:cNvSpPr>
          <p:nvPr>
            <p:ph sz="half" idx="1"/>
          </p:nvPr>
        </p:nvSpPr>
        <p:spPr/>
        <p:txBody>
          <a:bodyPr>
            <a:normAutofit/>
          </a:bodyPr>
          <a:lstStyle/>
          <a:p>
            <a:r>
              <a:rPr lang="en-US" sz="2400" dirty="0"/>
              <a:t>Fully observable vs. partially observable?</a:t>
            </a:r>
          </a:p>
          <a:p>
            <a:r>
              <a:rPr lang="en-US" sz="2400" dirty="0"/>
              <a:t>Deterministic vs. stochastic?</a:t>
            </a:r>
          </a:p>
          <a:p>
            <a:r>
              <a:rPr lang="en-US" sz="2400" dirty="0"/>
              <a:t>Episodic vs. sequential?</a:t>
            </a:r>
          </a:p>
          <a:p>
            <a:r>
              <a:rPr lang="en-US" sz="2400" dirty="0"/>
              <a:t>Static vs. dynamic?</a:t>
            </a:r>
          </a:p>
          <a:p>
            <a:r>
              <a:rPr lang="en-US" sz="2400" dirty="0"/>
              <a:t>Discrete vs. continuous?</a:t>
            </a:r>
          </a:p>
          <a:p>
            <a:r>
              <a:rPr lang="en-US" sz="2400" dirty="0"/>
              <a:t>Known vs. unknown?</a:t>
            </a:r>
          </a:p>
          <a:p>
            <a:r>
              <a:rPr lang="en-US" sz="2400" dirty="0"/>
              <a:t>Single agent vs. multiple agents?</a:t>
            </a:r>
          </a:p>
          <a:p>
            <a:endParaRPr lang="en-US" sz="2400"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150495" y="1600200"/>
            <a:ext cx="3034009" cy="4525963"/>
          </a:xfrm>
        </p:spPr>
      </p:pic>
    </p:spTree>
    <p:extLst>
      <p:ext uri="{BB962C8B-B14F-4D97-AF65-F5344CB8AC3E}">
        <p14:creationId xmlns:p14="http://schemas.microsoft.com/office/powerpoint/2010/main" val="4219242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Chess</a:t>
            </a:r>
          </a:p>
        </p:txBody>
      </p:sp>
      <p:sp>
        <p:nvSpPr>
          <p:cNvPr id="3" name="Content Placeholder 2"/>
          <p:cNvSpPr>
            <a:spLocks noGrp="1"/>
          </p:cNvSpPr>
          <p:nvPr>
            <p:ph sz="half" idx="1"/>
          </p:nvPr>
        </p:nvSpPr>
        <p:spPr/>
        <p:txBody>
          <a:bodyPr>
            <a:normAutofit fontScale="92500" lnSpcReduction="10000"/>
          </a:bodyPr>
          <a:lstStyle/>
          <a:p>
            <a:r>
              <a:rPr lang="en-US" dirty="0"/>
              <a:t>Fully observable vs. partially observable?</a:t>
            </a:r>
          </a:p>
          <a:p>
            <a:r>
              <a:rPr lang="en-US" dirty="0"/>
              <a:t>Deterministic vs. stochastic?</a:t>
            </a:r>
          </a:p>
          <a:p>
            <a:r>
              <a:rPr lang="en-US" dirty="0"/>
              <a:t>Episodic vs. sequential?</a:t>
            </a:r>
          </a:p>
          <a:p>
            <a:r>
              <a:rPr lang="en-US" dirty="0"/>
              <a:t>Static vs. dynamic?</a:t>
            </a:r>
          </a:p>
          <a:p>
            <a:r>
              <a:rPr lang="en-US" dirty="0"/>
              <a:t>Discrete vs. continuous?</a:t>
            </a:r>
          </a:p>
          <a:p>
            <a:r>
              <a:rPr lang="en-US" dirty="0"/>
              <a:t>Known vs. unknown?</a:t>
            </a:r>
          </a:p>
          <a:p>
            <a:r>
              <a:rPr lang="en-US" dirty="0"/>
              <a:t>Single agent vs. multiple agents?</a:t>
            </a:r>
          </a:p>
          <a:p>
            <a:endParaRPr lang="en-US" dirty="0"/>
          </a:p>
        </p:txBody>
      </p:sp>
      <p:pic>
        <p:nvPicPr>
          <p:cNvPr id="7" name="Content Placeholder 6" descr="Chess board" title="Chess board"/>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4648200" y="2548249"/>
            <a:ext cx="4038600" cy="2629864"/>
          </a:xfrm>
          <a:prstGeom prst="rect">
            <a:avLst/>
          </a:prstGeom>
        </p:spPr>
      </p:pic>
    </p:spTree>
    <p:extLst>
      <p:ext uri="{BB962C8B-B14F-4D97-AF65-F5344CB8AC3E}">
        <p14:creationId xmlns:p14="http://schemas.microsoft.com/office/powerpoint/2010/main" val="1170715810"/>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2649</Words>
  <Application>Microsoft Macintosh PowerPoint</Application>
  <PresentationFormat>On-screen Show (4:3)</PresentationFormat>
  <Paragraphs>364</Paragraphs>
  <Slides>35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Monotype Corsiva</vt:lpstr>
      <vt:lpstr>Tahoma</vt:lpstr>
      <vt:lpstr>Times New Roman</vt:lpstr>
      <vt:lpstr>1_Office Theme</vt:lpstr>
      <vt:lpstr>CPSC 481 Artificial Intelligence</vt:lpstr>
      <vt:lpstr>What we will cover today</vt:lpstr>
      <vt:lpstr>Intelligent Agents</vt:lpstr>
      <vt:lpstr>Properties of Task Environments</vt:lpstr>
      <vt:lpstr>Properties of Task Environments-cont.</vt:lpstr>
      <vt:lpstr>Example: playing soccer</vt:lpstr>
      <vt:lpstr>Chutes and ladders</vt:lpstr>
      <vt:lpstr>Passing a CAPTCHA</vt:lpstr>
      <vt:lpstr>Chess</vt:lpstr>
      <vt:lpstr>Driving a car</vt:lpstr>
      <vt:lpstr>Classwork</vt:lpstr>
      <vt:lpstr>General Problem Solving Strategy</vt:lpstr>
      <vt:lpstr>Human Problem Solving Process</vt:lpstr>
      <vt:lpstr>State Space Search</vt:lpstr>
      <vt:lpstr>State Representation</vt:lpstr>
      <vt:lpstr>Definition of a graph</vt:lpstr>
      <vt:lpstr>Terminology</vt:lpstr>
      <vt:lpstr>Terminology (cont.)</vt:lpstr>
      <vt:lpstr>A Tree is a Rooted Graph </vt:lpstr>
      <vt:lpstr>Problem space</vt:lpstr>
      <vt:lpstr>State space search</vt:lpstr>
      <vt:lpstr>Sliding tile puzzle</vt:lpstr>
      <vt:lpstr>State space of the sliding tile puzzle</vt:lpstr>
      <vt:lpstr>The 8-puzzle problem as state space search</vt:lpstr>
      <vt:lpstr>PowerPoint Presentation</vt:lpstr>
      <vt:lpstr>A graph or a tree?</vt:lpstr>
      <vt:lpstr>Classwork</vt:lpstr>
      <vt:lpstr>Classwork</vt:lpstr>
      <vt:lpstr>Branching factor</vt:lpstr>
      <vt:lpstr>Branching factor</vt:lpstr>
      <vt:lpstr>State space complexity</vt:lpstr>
      <vt:lpstr>State space complexity</vt:lpstr>
      <vt:lpstr>Searching a graph: the challenge</vt:lpstr>
      <vt:lpstr>Searching a graph (simplified)</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
  <cp:revision>1</cp:revision>
  <dcterms:created xsi:type="dcterms:W3CDTF">2012-09-13T21:52:26Z</dcterms:created>
  <dcterms:modified xsi:type="dcterms:W3CDTF">2022-08-26T16:53:03Z</dcterms:modified>
</cp:coreProperties>
</file>