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47"/>
  </p:notesMasterIdLst>
  <p:sldIdLst>
    <p:sldId id="333" r:id="rId2"/>
    <p:sldId id="334" r:id="rId3"/>
    <p:sldId id="739" r:id="rId4"/>
    <p:sldId id="791" r:id="rId5"/>
    <p:sldId id="776" r:id="rId6"/>
    <p:sldId id="777" r:id="rId7"/>
    <p:sldId id="792" r:id="rId8"/>
    <p:sldId id="807" r:id="rId9"/>
    <p:sldId id="812" r:id="rId10"/>
    <p:sldId id="814" r:id="rId11"/>
    <p:sldId id="796" r:id="rId12"/>
    <p:sldId id="793" r:id="rId13"/>
    <p:sldId id="797" r:id="rId14"/>
    <p:sldId id="780" r:id="rId15"/>
    <p:sldId id="781" r:id="rId16"/>
    <p:sldId id="810" r:id="rId17"/>
    <p:sldId id="779" r:id="rId18"/>
    <p:sldId id="794" r:id="rId19"/>
    <p:sldId id="795" r:id="rId20"/>
    <p:sldId id="798" r:id="rId21"/>
    <p:sldId id="799" r:id="rId22"/>
    <p:sldId id="808" r:id="rId23"/>
    <p:sldId id="813" r:id="rId24"/>
    <p:sldId id="800" r:id="rId25"/>
    <p:sldId id="802" r:id="rId26"/>
    <p:sldId id="778" r:id="rId27"/>
    <p:sldId id="782" r:id="rId28"/>
    <p:sldId id="801" r:id="rId29"/>
    <p:sldId id="811" r:id="rId30"/>
    <p:sldId id="783" r:id="rId31"/>
    <p:sldId id="784" r:id="rId32"/>
    <p:sldId id="785" r:id="rId33"/>
    <p:sldId id="786" r:id="rId34"/>
    <p:sldId id="787" r:id="rId35"/>
    <p:sldId id="805" r:id="rId36"/>
    <p:sldId id="789" r:id="rId37"/>
    <p:sldId id="804" r:id="rId38"/>
    <p:sldId id="726" r:id="rId39"/>
    <p:sldId id="751" r:id="rId40"/>
    <p:sldId id="727" r:id="rId41"/>
    <p:sldId id="750" r:id="rId42"/>
    <p:sldId id="728" r:id="rId43"/>
    <p:sldId id="756" r:id="rId44"/>
    <p:sldId id="710" r:id="rId45"/>
    <p:sldId id="790" r:id="rId4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2039" autoAdjust="0"/>
  </p:normalViewPr>
  <p:slideViewPr>
    <p:cSldViewPr>
      <p:cViewPr varScale="1">
        <p:scale>
          <a:sx n="114" d="100"/>
          <a:sy n="114" d="100"/>
        </p:scale>
        <p:origin x="1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33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20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62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041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0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6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74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2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161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7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5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*Branching factors and amount of information determine the space</a:t>
            </a:r>
            <a:r>
              <a:rPr lang="en-US" baseline="0" dirty="0"/>
              <a:t> to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182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 when:</a:t>
            </a:r>
            <a:r>
              <a:rPr lang="en-US" baseline="0" dirty="0"/>
              <a:t> one initial state -&gt; -&gt; multiple next states and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588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In general when:</a:t>
            </a:r>
            <a:r>
              <a:rPr lang="en-US" sz="1400" baseline="0" dirty="0"/>
              <a:t> one initial goal -&gt; -&gt; multiple next states and conditions or causes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2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5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1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 C, G, F,</a:t>
            </a:r>
            <a:r>
              <a:rPr lang="en-US" baseline="0" dirty="0"/>
              <a:t> B, E, F, C, G,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10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7p6PDDSw2okQOPkLRzUFr7JQorSVIE2M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.eecs.berkeley.edu/~cs188/su2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481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Ayush Bhardwaj</a:t>
            </a:r>
          </a:p>
          <a:p>
            <a:r>
              <a:rPr lang="en-US" dirty="0"/>
              <a:t>abhardwaj@fullerton.edu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1417638"/>
            <a:ext cx="8229600" cy="49387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 Google Drive</a:t>
            </a:r>
          </a:p>
          <a:p>
            <a:pPr lvl="1"/>
            <a:r>
              <a:rPr lang="en-US" b="1" dirty="0"/>
              <a:t>Link on Canvas</a:t>
            </a:r>
          </a:p>
          <a:p>
            <a:r>
              <a:rPr lang="en-US" dirty="0"/>
              <a:t>Go to today’s date and section</a:t>
            </a:r>
          </a:p>
          <a:p>
            <a:pPr lvl="1"/>
            <a:r>
              <a:rPr lang="en-US" dirty="0"/>
              <a:t>Editable and viewable by all</a:t>
            </a:r>
          </a:p>
          <a:p>
            <a:r>
              <a:rPr lang="en-US" dirty="0"/>
              <a:t>Create a new Google Document and name it with your groupmates’ names</a:t>
            </a:r>
          </a:p>
          <a:p>
            <a:pPr lvl="1"/>
            <a:r>
              <a:rPr lang="en-US" dirty="0"/>
              <a:t>E.g.: Garcia-Joshi-Nguyen</a:t>
            </a:r>
          </a:p>
          <a:p>
            <a:pPr lvl="1"/>
            <a:r>
              <a:rPr lang="en-US" dirty="0"/>
              <a:t>Write the names and role of group members</a:t>
            </a:r>
          </a:p>
          <a:p>
            <a:pPr lvl="1"/>
            <a:r>
              <a:rPr lang="en-US" dirty="0"/>
              <a:t>Roles: </a:t>
            </a:r>
            <a:r>
              <a:rPr lang="en-US" dirty="0">
                <a:solidFill>
                  <a:srgbClr val="FF0000"/>
                </a:solidFill>
              </a:rPr>
              <a:t>manager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recorder+presenter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timekeeper</a:t>
            </a:r>
          </a:p>
          <a:p>
            <a:pPr lvl="1"/>
            <a:r>
              <a:rPr lang="en-US" dirty="0"/>
              <a:t>Add your answers</a:t>
            </a:r>
          </a:p>
          <a:p>
            <a:r>
              <a:rPr lang="en-US" dirty="0"/>
              <a:t>Will not be graded but used for class participation points</a:t>
            </a:r>
          </a:p>
          <a:p>
            <a:pPr lvl="1"/>
            <a:r>
              <a:rPr lang="en-US" dirty="0"/>
              <a:t>Can easily share with rest of class outside the breakout room</a:t>
            </a:r>
          </a:p>
          <a:p>
            <a:endParaRPr lang="en-US" dirty="0">
              <a:hlinkClick r:id="rId2"/>
            </a:endParaRPr>
          </a:p>
          <a:p>
            <a:endParaRPr lang="en-US" u="sng" dirty="0">
              <a:hlinkClick r:id="rId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Depth-first TREE search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r>
              <a:rPr lang="en-US" altLang="en-US" dirty="0"/>
              <a:t>Redundant paths</a:t>
            </a:r>
          </a:p>
          <a:p>
            <a:pPr lvl="1"/>
            <a:r>
              <a:rPr lang="en-US" altLang="en-US" dirty="0"/>
              <a:t> Some states can be reached in more than one way</a:t>
            </a:r>
          </a:p>
        </p:txBody>
      </p:sp>
    </p:spTree>
    <p:extLst>
      <p:ext uri="{BB962C8B-B14F-4D97-AF65-F5344CB8AC3E}">
        <p14:creationId xmlns:p14="http://schemas.microsoft.com/office/powerpoint/2010/main" val="31858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" y="1447800"/>
            <a:ext cx="5105400" cy="3377545"/>
            <a:chOff x="990600" y="990600"/>
            <a:chExt cx="5105400" cy="3377545"/>
          </a:xfrm>
        </p:grpSpPr>
        <p:cxnSp>
          <p:nvCxnSpPr>
            <p:cNvPr id="68" name="Straight Arrow Connector 67"/>
            <p:cNvCxnSpPr>
              <a:endCxn id="70" idx="7"/>
            </p:cNvCxnSpPr>
            <p:nvPr/>
          </p:nvCxnSpPr>
          <p:spPr>
            <a:xfrm flipH="1">
              <a:off x="2307259" y="1257300"/>
              <a:ext cx="626441" cy="101961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667000" y="990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1974" y="2198802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881487" y="19431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594727" y="38347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61701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562600" y="29718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Straight Arrow Connector 75"/>
            <p:cNvCxnSpPr>
              <a:stCxn id="70" idx="3"/>
              <a:endCxn id="72" idx="0"/>
            </p:cNvCxnSpPr>
            <p:nvPr/>
          </p:nvCxnSpPr>
          <p:spPr>
            <a:xfrm flipH="1">
              <a:off x="1257300" y="2654087"/>
              <a:ext cx="672789" cy="9139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5"/>
              <a:endCxn id="73" idx="0"/>
            </p:cNvCxnSpPr>
            <p:nvPr/>
          </p:nvCxnSpPr>
          <p:spPr>
            <a:xfrm>
              <a:off x="2307259" y="2654087"/>
              <a:ext cx="554168" cy="11806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2" idx="6"/>
              <a:endCxn id="73" idx="2"/>
            </p:cNvCxnSpPr>
            <p:nvPr/>
          </p:nvCxnSpPr>
          <p:spPr>
            <a:xfrm>
              <a:off x="1524000" y="3834745"/>
              <a:ext cx="1070727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9" idx="5"/>
              <a:endCxn id="71" idx="1"/>
            </p:cNvCxnSpPr>
            <p:nvPr/>
          </p:nvCxnSpPr>
          <p:spPr>
            <a:xfrm>
              <a:off x="3122285" y="1445885"/>
              <a:ext cx="837317" cy="5753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7"/>
              <a:endCxn id="71" idx="3"/>
            </p:cNvCxnSpPr>
            <p:nvPr/>
          </p:nvCxnSpPr>
          <p:spPr>
            <a:xfrm flipV="1">
              <a:off x="3050012" y="2398385"/>
              <a:ext cx="909590" cy="151447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5"/>
              <a:endCxn id="75" idx="1"/>
            </p:cNvCxnSpPr>
            <p:nvPr/>
          </p:nvCxnSpPr>
          <p:spPr>
            <a:xfrm>
              <a:off x="4336772" y="2398385"/>
              <a:ext cx="1303943" cy="6515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4"/>
              <a:endCxn id="74" idx="0"/>
            </p:cNvCxnSpPr>
            <p:nvPr/>
          </p:nvCxnSpPr>
          <p:spPr>
            <a:xfrm>
              <a:off x="4148187" y="2476500"/>
              <a:ext cx="380214" cy="10915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74" idx="2"/>
            </p:cNvCxnSpPr>
            <p:nvPr/>
          </p:nvCxnSpPr>
          <p:spPr>
            <a:xfrm flipV="1">
              <a:off x="3128127" y="3834745"/>
              <a:ext cx="1133574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urved Connector 8"/>
          <p:cNvCxnSpPr>
            <a:stCxn id="75" idx="0"/>
            <a:endCxn id="69" idx="6"/>
          </p:cNvCxnSpPr>
          <p:nvPr/>
        </p:nvCxnSpPr>
        <p:spPr>
          <a:xfrm rot="16200000" flipV="1">
            <a:off x="3276600" y="1257300"/>
            <a:ext cx="1714500" cy="2628900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902375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(Tree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1. List states as they are expanded?</a:t>
            </a:r>
          </a:p>
          <a:p>
            <a:r>
              <a:rPr lang="en-US" dirty="0"/>
              <a:t>2. Show frontier at every step?</a:t>
            </a:r>
          </a:p>
        </p:txBody>
      </p:sp>
    </p:spTree>
    <p:extLst>
      <p:ext uri="{BB962C8B-B14F-4D97-AF65-F5344CB8AC3E}">
        <p14:creationId xmlns:p14="http://schemas.microsoft.com/office/powerpoint/2010/main" val="35796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Depth-first TREE search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Redundant paths</a:t>
            </a:r>
          </a:p>
          <a:p>
            <a:pPr lvl="1"/>
            <a:r>
              <a:rPr lang="en-US" altLang="en-US" dirty="0"/>
              <a:t> Some states can be reached in more than one way</a:t>
            </a:r>
          </a:p>
          <a:p>
            <a:pPr lvl="1"/>
            <a:r>
              <a:rPr lang="en-US" altLang="en-US" dirty="0"/>
              <a:t>TREE search can visit the same state multiple times via redundant paths</a:t>
            </a:r>
          </a:p>
          <a:p>
            <a:r>
              <a:rPr lang="en-US" altLang="en-US" dirty="0"/>
              <a:t>Loopy paths</a:t>
            </a:r>
          </a:p>
          <a:p>
            <a:pPr lvl="1"/>
            <a:r>
              <a:rPr lang="en-US" altLang="en-US" dirty="0"/>
              <a:t>A special case of redundant paths</a:t>
            </a:r>
          </a:p>
        </p:txBody>
      </p:sp>
    </p:spTree>
    <p:extLst>
      <p:ext uri="{BB962C8B-B14F-4D97-AF65-F5344CB8AC3E}">
        <p14:creationId xmlns:p14="http://schemas.microsoft.com/office/powerpoint/2010/main" val="285816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04800" y="1828802"/>
            <a:ext cx="8534400" cy="354687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Complete: Guaranteed to find a solution if one exists?</a:t>
            </a:r>
          </a:p>
          <a:p>
            <a:r>
              <a:rPr lang="en-US" sz="1800" dirty="0"/>
              <a:t>Optimal: Guaranteed to find the least cost path?</a:t>
            </a:r>
          </a:p>
          <a:p>
            <a:r>
              <a:rPr lang="en-US" sz="1800" dirty="0"/>
              <a:t>Time complexity</a:t>
            </a:r>
          </a:p>
          <a:p>
            <a:r>
              <a:rPr lang="en-US" sz="1800" dirty="0"/>
              <a:t>Space complexity</a:t>
            </a:r>
          </a:p>
          <a:p>
            <a:pPr lvl="1"/>
            <a:endParaRPr lang="en-US" sz="1500" dirty="0"/>
          </a:p>
          <a:p>
            <a:r>
              <a:rPr lang="en-US" sz="1800" dirty="0"/>
              <a:t>Cartoon of search tree:</a:t>
            </a:r>
          </a:p>
          <a:p>
            <a:pPr lvl="1"/>
            <a:r>
              <a:rPr lang="en-US" sz="1500" b="1" dirty="0"/>
              <a:t>b</a:t>
            </a:r>
            <a:r>
              <a:rPr lang="en-US" sz="1500" dirty="0"/>
              <a:t> is the branching factor</a:t>
            </a:r>
          </a:p>
          <a:p>
            <a:pPr lvl="1"/>
            <a:r>
              <a:rPr lang="en-US" sz="1500" b="1" dirty="0"/>
              <a:t>m</a:t>
            </a:r>
            <a:r>
              <a:rPr lang="en-US" sz="1500" dirty="0"/>
              <a:t> is the maximum depth</a:t>
            </a:r>
          </a:p>
          <a:p>
            <a:pPr lvl="1"/>
            <a:r>
              <a:rPr lang="en-US" sz="1500" dirty="0"/>
              <a:t>solutions at various depths</a:t>
            </a:r>
          </a:p>
          <a:p>
            <a:pPr lvl="1"/>
            <a:endParaRPr lang="en-US" sz="1500" dirty="0"/>
          </a:p>
          <a:p>
            <a:r>
              <a:rPr lang="en-US" sz="1800" dirty="0"/>
              <a:t>Number of nodes in entire tree?</a:t>
            </a:r>
          </a:p>
          <a:p>
            <a:pPr lvl="1"/>
            <a:r>
              <a:rPr lang="en-US" sz="1500" dirty="0"/>
              <a:t>1 + b + b</a:t>
            </a:r>
            <a:r>
              <a:rPr lang="en-US" sz="1500" baseline="30000" dirty="0"/>
              <a:t>2</a:t>
            </a:r>
            <a:r>
              <a:rPr lang="en-US" sz="1500" dirty="0"/>
              <a:t> + …. </a:t>
            </a:r>
            <a:r>
              <a:rPr lang="en-US" sz="1500" dirty="0" err="1"/>
              <a:t>b</a:t>
            </a:r>
            <a:r>
              <a:rPr lang="en-US" sz="1500" baseline="30000" dirty="0" err="1"/>
              <a:t>m</a:t>
            </a:r>
            <a:r>
              <a:rPr lang="en-US" sz="1500" dirty="0"/>
              <a:t> = b</a:t>
            </a:r>
            <a:r>
              <a:rPr lang="en-US" sz="1500" baseline="30000" dirty="0"/>
              <a:t>m+1 </a:t>
            </a:r>
            <a:r>
              <a:rPr lang="en-US" sz="1500" dirty="0"/>
              <a:t>= O(</a:t>
            </a:r>
            <a:r>
              <a:rPr lang="en-US" sz="1500" dirty="0" err="1"/>
              <a:t>b</a:t>
            </a:r>
            <a:r>
              <a:rPr lang="en-US" sz="1500" baseline="30000" dirty="0" err="1"/>
              <a:t>m</a:t>
            </a:r>
            <a:r>
              <a:rPr lang="en-US" sz="1500" dirty="0"/>
              <a:t>)</a:t>
            </a:r>
          </a:p>
          <a:p>
            <a:endParaRPr lang="en-US" sz="18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5053014" y="2930131"/>
            <a:ext cx="2195513" cy="1915715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7" tIns="34289" rIns="68577" bIns="34289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6068615" y="2877742"/>
            <a:ext cx="134541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5894786" y="3196831"/>
            <a:ext cx="134541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6251972" y="3189685"/>
            <a:ext cx="134541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5992418" y="3084911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5979320" y="3050381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7" tIns="34289" rIns="68577" bIns="34289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6280546" y="2899174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7350918" y="2788445"/>
            <a:ext cx="133588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7352111" y="3053953"/>
            <a:ext cx="104417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7337518" y="3314874"/>
            <a:ext cx="117752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7362827" y="4581527"/>
            <a:ext cx="1095375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6037660" y="4783931"/>
            <a:ext cx="134540" cy="134541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6437711" y="3976688"/>
            <a:ext cx="134541" cy="134541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4729163" y="2743203"/>
            <a:ext cx="198834" cy="2108597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3926682" y="3651649"/>
            <a:ext cx="94892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  <p:extLst>
      <p:ext uri="{BB962C8B-B14F-4D97-AF65-F5344CB8AC3E}">
        <p14:creationId xmlns:p14="http://schemas.microsoft.com/office/powerpoint/2010/main" val="3145302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5511401" y="2359817"/>
            <a:ext cx="1429941" cy="1915716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14850" y="2171701"/>
            <a:ext cx="4400550" cy="2207657"/>
            <a:chOff x="1328738" y="2012950"/>
            <a:chExt cx="5867400" cy="294354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25412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46529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b</a:t>
              </a:r>
              <a:r>
                <a:rPr lang="en-US" baseline="30000" dirty="0"/>
                <a:t>2</a:t>
              </a:r>
              <a:r>
                <a:rPr lang="en-US" dirty="0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882377"/>
                <a:ext cx="4149328" cy="42136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What nodes does DFS expand?</a:t>
                </a:r>
              </a:p>
              <a:p>
                <a:pPr lvl="1"/>
                <a:r>
                  <a:rPr lang="en-US" sz="1500" dirty="0"/>
                  <a:t>Some left/right prefix of the tree.</a:t>
                </a:r>
              </a:p>
              <a:p>
                <a:pPr lvl="1"/>
                <a:r>
                  <a:rPr lang="en-US" sz="1500" dirty="0"/>
                  <a:t>Could process the whole tree!</a:t>
                </a:r>
              </a:p>
              <a:p>
                <a:pPr lvl="1"/>
                <a:r>
                  <a:rPr lang="en-US" sz="1500" dirty="0"/>
                  <a:t>If m is finite, takes time O(</a:t>
                </a:r>
                <a:r>
                  <a:rPr lang="en-US" sz="1500" dirty="0" err="1"/>
                  <a:t>b</a:t>
                </a:r>
                <a:r>
                  <a:rPr lang="en-US" sz="1500" baseline="30000" dirty="0" err="1"/>
                  <a:t>m</a:t>
                </a:r>
                <a:r>
                  <a:rPr lang="en-US" sz="1500" dirty="0"/>
                  <a:t>)</a:t>
                </a:r>
              </a:p>
              <a:p>
                <a:pPr lvl="3"/>
                <a:endParaRPr lang="en-US" sz="900" dirty="0"/>
              </a:p>
              <a:p>
                <a:r>
                  <a:rPr lang="en-US" sz="1800" dirty="0"/>
                  <a:t>How much space does the frontier take?</a:t>
                </a:r>
              </a:p>
              <a:p>
                <a:pPr lvl="1"/>
                <a:r>
                  <a:rPr lang="en-US" sz="1500" dirty="0"/>
                  <a:t>Only has nodes on path to root + siblings for each: so,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 lvl="3"/>
                <a:endParaRPr lang="en-US" sz="900" dirty="0"/>
              </a:p>
              <a:p>
                <a:r>
                  <a:rPr lang="en-US" sz="1800" dirty="0"/>
                  <a:t>Is it complete?</a:t>
                </a:r>
              </a:p>
              <a:p>
                <a:pPr lvl="1"/>
                <a:r>
                  <a:rPr lang="en-US" sz="1500" dirty="0"/>
                  <a:t>State space can have loops, or could be infinite, so no</a:t>
                </a:r>
              </a:p>
              <a:p>
                <a:pPr lvl="3"/>
                <a:endParaRPr lang="en-US" sz="900" dirty="0"/>
              </a:p>
              <a:p>
                <a:r>
                  <a:rPr lang="en-US" sz="1800" dirty="0"/>
                  <a:t>Is it optimal?</a:t>
                </a:r>
              </a:p>
              <a:p>
                <a:pPr lvl="1"/>
                <a:r>
                  <a:rPr lang="en-US" sz="1500" dirty="0"/>
                  <a:t>No, it finds the “leftmost” solution, regardless of depth or cost</a:t>
                </a:r>
              </a:p>
              <a:p>
                <a:pPr lvl="1"/>
                <a:endParaRPr lang="en-US" sz="15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882377"/>
                <a:ext cx="4149328" cy="4213623"/>
              </a:xfrm>
              <a:blipFill>
                <a:blip r:embed="rId3"/>
                <a:stretch>
                  <a:fillRect l="-881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47"/>
          <p:cNvSpPr>
            <a:spLocks/>
          </p:cNvSpPr>
          <p:nvPr/>
        </p:nvSpPr>
        <p:spPr bwMode="auto">
          <a:xfrm>
            <a:off x="5542360" y="2400238"/>
            <a:ext cx="1029872" cy="185862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5542381" y="2400303"/>
            <a:ext cx="1029884" cy="188594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7066360" y="3429002"/>
            <a:ext cx="134540" cy="134541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28600" y="457200"/>
            <a:ext cx="5105400" cy="3377545"/>
            <a:chOff x="990600" y="990600"/>
            <a:chExt cx="5105400" cy="3377545"/>
          </a:xfrm>
        </p:grpSpPr>
        <p:cxnSp>
          <p:nvCxnSpPr>
            <p:cNvPr id="68" name="Straight Arrow Connector 67"/>
            <p:cNvCxnSpPr>
              <a:endCxn id="70" idx="7"/>
            </p:cNvCxnSpPr>
            <p:nvPr/>
          </p:nvCxnSpPr>
          <p:spPr>
            <a:xfrm flipH="1">
              <a:off x="2307259" y="1257300"/>
              <a:ext cx="626441" cy="101961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667000" y="990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1974" y="2198802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881487" y="19431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594727" y="38347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61701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562600" y="29718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Straight Arrow Connector 75"/>
            <p:cNvCxnSpPr>
              <a:stCxn id="70" idx="3"/>
              <a:endCxn id="72" idx="0"/>
            </p:cNvCxnSpPr>
            <p:nvPr/>
          </p:nvCxnSpPr>
          <p:spPr>
            <a:xfrm flipH="1">
              <a:off x="1257300" y="2654087"/>
              <a:ext cx="672789" cy="9139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5"/>
              <a:endCxn id="73" idx="0"/>
            </p:cNvCxnSpPr>
            <p:nvPr/>
          </p:nvCxnSpPr>
          <p:spPr>
            <a:xfrm>
              <a:off x="2307259" y="2654087"/>
              <a:ext cx="554168" cy="11806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2" idx="6"/>
              <a:endCxn id="73" idx="2"/>
            </p:cNvCxnSpPr>
            <p:nvPr/>
          </p:nvCxnSpPr>
          <p:spPr>
            <a:xfrm>
              <a:off x="1524000" y="3834745"/>
              <a:ext cx="1070727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9" idx="5"/>
              <a:endCxn id="71" idx="1"/>
            </p:cNvCxnSpPr>
            <p:nvPr/>
          </p:nvCxnSpPr>
          <p:spPr>
            <a:xfrm>
              <a:off x="3122285" y="1445885"/>
              <a:ext cx="837317" cy="5753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7"/>
              <a:endCxn id="71" idx="3"/>
            </p:cNvCxnSpPr>
            <p:nvPr/>
          </p:nvCxnSpPr>
          <p:spPr>
            <a:xfrm flipV="1">
              <a:off x="3050012" y="2398385"/>
              <a:ext cx="909590" cy="151447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5"/>
              <a:endCxn id="75" idx="1"/>
            </p:cNvCxnSpPr>
            <p:nvPr/>
          </p:nvCxnSpPr>
          <p:spPr>
            <a:xfrm>
              <a:off x="4336772" y="2398385"/>
              <a:ext cx="1303943" cy="6515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4"/>
              <a:endCxn id="74" idx="0"/>
            </p:cNvCxnSpPr>
            <p:nvPr/>
          </p:nvCxnSpPr>
          <p:spPr>
            <a:xfrm>
              <a:off x="4148187" y="2476500"/>
              <a:ext cx="380214" cy="10915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74" idx="2"/>
            </p:cNvCxnSpPr>
            <p:nvPr/>
          </p:nvCxnSpPr>
          <p:spPr>
            <a:xfrm flipV="1">
              <a:off x="3128127" y="3834745"/>
              <a:ext cx="1133574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5168245" y="733515"/>
            <a:ext cx="268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 is not complete if the state space is infinite</a:t>
            </a:r>
          </a:p>
          <a:p>
            <a:r>
              <a:rPr lang="en-US" dirty="0"/>
              <a:t>Initial state: A</a:t>
            </a:r>
            <a:br>
              <a:rPr lang="en-US" dirty="0"/>
            </a:br>
            <a:r>
              <a:rPr lang="en-US" dirty="0"/>
              <a:t>Goal state: D</a:t>
            </a:r>
          </a:p>
        </p:txBody>
      </p:sp>
      <p:sp>
        <p:nvSpPr>
          <p:cNvPr id="21" name="Oval 20"/>
          <p:cNvSpPr/>
          <p:nvPr/>
        </p:nvSpPr>
        <p:spPr>
          <a:xfrm>
            <a:off x="5486400" y="33194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72200" y="421322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58000" y="49530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5" idx="5"/>
            <a:endCxn id="21" idx="1"/>
          </p:cNvCxnSpPr>
          <p:nvPr/>
        </p:nvCxnSpPr>
        <p:spPr>
          <a:xfrm>
            <a:off x="5255885" y="2893685"/>
            <a:ext cx="308630" cy="50384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5"/>
            <a:endCxn id="22" idx="1"/>
          </p:cNvCxnSpPr>
          <p:nvPr/>
        </p:nvCxnSpPr>
        <p:spPr>
          <a:xfrm>
            <a:off x="5941685" y="3774698"/>
            <a:ext cx="308630" cy="51664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5"/>
            <a:endCxn id="23" idx="1"/>
          </p:cNvCxnSpPr>
          <p:nvPr/>
        </p:nvCxnSpPr>
        <p:spPr>
          <a:xfrm>
            <a:off x="6627485" y="4668510"/>
            <a:ext cx="308630" cy="36260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</p:cNvCxnSpPr>
          <p:nvPr/>
        </p:nvCxnSpPr>
        <p:spPr>
          <a:xfrm>
            <a:off x="7313285" y="5408285"/>
            <a:ext cx="305718" cy="436890"/>
          </a:xfrm>
          <a:prstGeom prst="straightConnector1">
            <a:avLst/>
          </a:prstGeom>
          <a:ln w="381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2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Search Algorithm Properties</a:t>
            </a:r>
          </a:p>
        </p:txBody>
      </p:sp>
      <p:pic>
        <p:nvPicPr>
          <p:cNvPr id="5" name="Picture 2" descr="Cartoon of DFS getting into infinite loop" title="Cartoon of DF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2952" y="1658419"/>
            <a:ext cx="5838095" cy="4409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436605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Depth-first TREE search with loop checking 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281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Input: A problem</a:t>
            </a:r>
          </a:p>
          <a:p>
            <a:r>
              <a:rPr lang="en-US" altLang="en-US" dirty="0"/>
              <a:t>Data structures: 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frontier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Stack</a:t>
            </a:r>
            <a:r>
              <a:rPr lang="en-US" altLang="en-US" dirty="0"/>
              <a:t>, LIFO queue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path</a:t>
            </a:r>
            <a:r>
              <a:rPr lang="en-US" altLang="en-US" dirty="0"/>
              <a:t> from root to current node</a:t>
            </a:r>
          </a:p>
          <a:p>
            <a:pPr lvl="1"/>
            <a:r>
              <a:rPr lang="en-US" altLang="en-US" dirty="0"/>
              <a:t>Parent pointers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407" y="3916364"/>
            <a:ext cx="8518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frontier with initial state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do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frontier is empty RETURN FAILURE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 top node and remove it from frontier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top node is goal RETURN SUCCESS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expand top node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 resulting nodes to the frontier IF they are not already on the path</a:t>
            </a:r>
          </a:p>
        </p:txBody>
      </p:sp>
    </p:spTree>
    <p:extLst>
      <p:ext uri="{BB962C8B-B14F-4D97-AF65-F5344CB8AC3E}">
        <p14:creationId xmlns:p14="http://schemas.microsoft.com/office/powerpoint/2010/main" val="7251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5511401" y="2359817"/>
            <a:ext cx="1429941" cy="1915716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Depth-First Search with loop checking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14850" y="2171701"/>
            <a:ext cx="4400550" cy="2207657"/>
            <a:chOff x="1328738" y="2012950"/>
            <a:chExt cx="5867400" cy="294354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46529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465293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b</a:t>
              </a:r>
              <a:r>
                <a:rPr lang="en-US" baseline="30000" dirty="0"/>
                <a:t>2</a:t>
              </a:r>
              <a:r>
                <a:rPr lang="en-US" dirty="0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882377"/>
                <a:ext cx="4149328" cy="42136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What nodes does DFS expand?</a:t>
                </a:r>
              </a:p>
              <a:p>
                <a:pPr lvl="1"/>
                <a:r>
                  <a:rPr lang="en-US" sz="1500" dirty="0"/>
                  <a:t>Some left prefix of the tree.</a:t>
                </a:r>
              </a:p>
              <a:p>
                <a:pPr lvl="1"/>
                <a:r>
                  <a:rPr lang="en-US" sz="1500" dirty="0"/>
                  <a:t>Could process the whole tree!</a:t>
                </a:r>
              </a:p>
              <a:p>
                <a:pPr lvl="1"/>
                <a:r>
                  <a:rPr lang="en-US" sz="1500" dirty="0"/>
                  <a:t>If m is finite, takes time O(</a:t>
                </a:r>
                <a:r>
                  <a:rPr lang="en-US" sz="1500" dirty="0" err="1"/>
                  <a:t>b</a:t>
                </a:r>
                <a:r>
                  <a:rPr lang="en-US" sz="1500" baseline="30000" dirty="0" err="1"/>
                  <a:t>m</a:t>
                </a:r>
                <a:r>
                  <a:rPr lang="en-US" sz="1500" dirty="0"/>
                  <a:t>)</a:t>
                </a:r>
              </a:p>
              <a:p>
                <a:pPr lvl="3"/>
                <a:endParaRPr lang="en-US" sz="900" dirty="0"/>
              </a:p>
              <a:p>
                <a:r>
                  <a:rPr lang="en-US" sz="1800" dirty="0"/>
                  <a:t>How much space does the frontier take?</a:t>
                </a:r>
              </a:p>
              <a:p>
                <a:pPr lvl="1"/>
                <a:r>
                  <a:rPr lang="en-US" sz="1500" dirty="0"/>
                  <a:t>Only has nodes on path to root + siblings for each,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 lvl="1"/>
                <a:r>
                  <a:rPr lang="en-US" sz="1500" dirty="0"/>
                  <a:t>Path is of length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500" dirty="0"/>
              </a:p>
              <a:p>
                <a:pPr lvl="1"/>
                <a:r>
                  <a:rPr lang="en-US" sz="1500" dirty="0"/>
                  <a:t>so,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𝑏𝑚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/>
              </a:p>
              <a:p>
                <a:pPr lvl="3"/>
                <a:endParaRPr lang="en-US" sz="900" dirty="0"/>
              </a:p>
              <a:p>
                <a:r>
                  <a:rPr lang="en-US" sz="1800" dirty="0"/>
                  <a:t>Is it complete?</a:t>
                </a:r>
              </a:p>
              <a:p>
                <a:pPr lvl="1"/>
                <a:r>
                  <a:rPr lang="en-US" sz="1500" dirty="0"/>
                  <a:t>Yes, in finite state spaces</a:t>
                </a:r>
              </a:p>
              <a:p>
                <a:pPr lvl="1"/>
                <a:r>
                  <a:rPr lang="en-US" sz="1500" dirty="0"/>
                  <a:t>But still not in infinite state spaces</a:t>
                </a:r>
              </a:p>
              <a:p>
                <a:pPr lvl="3"/>
                <a:endParaRPr lang="en-US" sz="900" dirty="0"/>
              </a:p>
              <a:p>
                <a:r>
                  <a:rPr lang="en-US" sz="1800" dirty="0"/>
                  <a:t>Is it optimal?</a:t>
                </a:r>
              </a:p>
              <a:p>
                <a:pPr lvl="1"/>
                <a:r>
                  <a:rPr lang="en-US" sz="1500" dirty="0"/>
                  <a:t>No, it finds the “leftmost” solution, regardless of depth or cost</a:t>
                </a:r>
              </a:p>
              <a:p>
                <a:pPr lvl="1"/>
                <a:endParaRPr lang="en-US" sz="15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882377"/>
                <a:ext cx="4149328" cy="4213623"/>
              </a:xfrm>
              <a:blipFill>
                <a:blip r:embed="rId3"/>
                <a:stretch>
                  <a:fillRect l="-734" t="-1158"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47"/>
          <p:cNvSpPr>
            <a:spLocks/>
          </p:cNvSpPr>
          <p:nvPr/>
        </p:nvSpPr>
        <p:spPr bwMode="auto">
          <a:xfrm>
            <a:off x="5542360" y="2400238"/>
            <a:ext cx="1029872" cy="185862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5542381" y="2400303"/>
            <a:ext cx="1029884" cy="188594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7066360" y="3429002"/>
            <a:ext cx="134540" cy="134541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we will cover today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Uninformed search</a:t>
            </a:r>
          </a:p>
          <a:p>
            <a:pPr lvl="1">
              <a:defRPr/>
            </a:pPr>
            <a:r>
              <a:rPr lang="en-US" dirty="0"/>
              <a:t>Depth first search</a:t>
            </a:r>
          </a:p>
          <a:p>
            <a:pPr lvl="1">
              <a:defRPr/>
            </a:pPr>
            <a:r>
              <a:rPr lang="en-US" dirty="0"/>
              <a:t>Depth limited search</a:t>
            </a:r>
          </a:p>
          <a:p>
            <a:pPr lvl="1">
              <a:defRPr/>
            </a:pPr>
            <a:r>
              <a:rPr lang="en-US" dirty="0"/>
              <a:t>Breadth first search</a:t>
            </a:r>
          </a:p>
          <a:p>
            <a:pPr lvl="1">
              <a:defRPr/>
            </a:pPr>
            <a:r>
              <a:rPr lang="en-US" dirty="0"/>
              <a:t>Iterative deepening</a:t>
            </a:r>
          </a:p>
          <a:p>
            <a:pPr>
              <a:defRPr/>
            </a:pPr>
            <a:r>
              <a:rPr lang="en-US" dirty="0"/>
              <a:t>Search algorithm properties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Depth-first GRAPH search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Input: A problem</a:t>
            </a:r>
          </a:p>
          <a:p>
            <a:r>
              <a:rPr lang="en-US" altLang="en-US" dirty="0"/>
              <a:t>Data structure: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Frontier (</a:t>
            </a:r>
            <a:r>
              <a:rPr lang="en-US" altLang="en-US" dirty="0"/>
              <a:t>also called “open”)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Stack</a:t>
            </a:r>
            <a:r>
              <a:rPr lang="en-US" altLang="en-US" dirty="0"/>
              <a:t>, LIFO queue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Explored</a:t>
            </a:r>
            <a:r>
              <a:rPr lang="en-US" altLang="en-US" dirty="0"/>
              <a:t> (also called “closed”)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Set, </a:t>
            </a:r>
            <a:r>
              <a:rPr lang="en-US" altLang="en-US" dirty="0"/>
              <a:t>for efficiency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1" y="358140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frontier with initial state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explored to empty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do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frontier is empty RETURN FAILURE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 top node from frontier and remove it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top node is goal RETURN SUCCESS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node to explored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expand node, pushing resulting nodes to the frontier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if not already on frontier or explored</a:t>
            </a:r>
          </a:p>
        </p:txBody>
      </p:sp>
    </p:spTree>
    <p:extLst>
      <p:ext uri="{BB962C8B-B14F-4D97-AF65-F5344CB8AC3E}">
        <p14:creationId xmlns:p14="http://schemas.microsoft.com/office/powerpoint/2010/main" val="322671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" y="1447800"/>
            <a:ext cx="5105400" cy="3377545"/>
            <a:chOff x="990600" y="990600"/>
            <a:chExt cx="5105400" cy="3377545"/>
          </a:xfrm>
        </p:grpSpPr>
        <p:cxnSp>
          <p:nvCxnSpPr>
            <p:cNvPr id="68" name="Straight Arrow Connector 67"/>
            <p:cNvCxnSpPr>
              <a:endCxn id="70" idx="7"/>
            </p:cNvCxnSpPr>
            <p:nvPr/>
          </p:nvCxnSpPr>
          <p:spPr>
            <a:xfrm flipH="1">
              <a:off x="2307259" y="1257300"/>
              <a:ext cx="626441" cy="101961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667000" y="990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1974" y="2198802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881487" y="19431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594727" y="38347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61701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562600" y="29718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Straight Arrow Connector 75"/>
            <p:cNvCxnSpPr>
              <a:stCxn id="70" idx="3"/>
              <a:endCxn id="72" idx="0"/>
            </p:cNvCxnSpPr>
            <p:nvPr/>
          </p:nvCxnSpPr>
          <p:spPr>
            <a:xfrm flipH="1">
              <a:off x="1257300" y="2654087"/>
              <a:ext cx="672789" cy="9139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5"/>
              <a:endCxn id="73" idx="0"/>
            </p:cNvCxnSpPr>
            <p:nvPr/>
          </p:nvCxnSpPr>
          <p:spPr>
            <a:xfrm>
              <a:off x="2307259" y="2654087"/>
              <a:ext cx="554168" cy="11806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2" idx="6"/>
              <a:endCxn id="73" idx="2"/>
            </p:cNvCxnSpPr>
            <p:nvPr/>
          </p:nvCxnSpPr>
          <p:spPr>
            <a:xfrm>
              <a:off x="1524000" y="3834745"/>
              <a:ext cx="1070727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9" idx="5"/>
              <a:endCxn id="71" idx="1"/>
            </p:cNvCxnSpPr>
            <p:nvPr/>
          </p:nvCxnSpPr>
          <p:spPr>
            <a:xfrm>
              <a:off x="3122285" y="1445885"/>
              <a:ext cx="837317" cy="5753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7"/>
              <a:endCxn id="71" idx="3"/>
            </p:cNvCxnSpPr>
            <p:nvPr/>
          </p:nvCxnSpPr>
          <p:spPr>
            <a:xfrm flipV="1">
              <a:off x="3050012" y="2398385"/>
              <a:ext cx="909590" cy="151447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5"/>
              <a:endCxn id="75" idx="1"/>
            </p:cNvCxnSpPr>
            <p:nvPr/>
          </p:nvCxnSpPr>
          <p:spPr>
            <a:xfrm>
              <a:off x="4336772" y="2398385"/>
              <a:ext cx="1303943" cy="6515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4"/>
              <a:endCxn id="74" idx="0"/>
            </p:cNvCxnSpPr>
            <p:nvPr/>
          </p:nvCxnSpPr>
          <p:spPr>
            <a:xfrm>
              <a:off x="4148187" y="2476500"/>
              <a:ext cx="380214" cy="10915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74" idx="2"/>
            </p:cNvCxnSpPr>
            <p:nvPr/>
          </p:nvCxnSpPr>
          <p:spPr>
            <a:xfrm flipV="1">
              <a:off x="3128127" y="3834745"/>
              <a:ext cx="1133574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urved Connector 8"/>
          <p:cNvCxnSpPr>
            <a:stCxn id="75" idx="0"/>
            <a:endCxn id="69" idx="6"/>
          </p:cNvCxnSpPr>
          <p:nvPr/>
        </p:nvCxnSpPr>
        <p:spPr>
          <a:xfrm rot="16200000" flipV="1">
            <a:off x="3276600" y="1257300"/>
            <a:ext cx="1714500" cy="2628900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902375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(Graph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List states as they are expanded?</a:t>
            </a:r>
          </a:p>
          <a:p>
            <a:r>
              <a:rPr lang="en-US" dirty="0"/>
              <a:t>Show frontier, explored at every step?</a:t>
            </a:r>
          </a:p>
        </p:txBody>
      </p:sp>
    </p:spTree>
    <p:extLst>
      <p:ext uri="{BB962C8B-B14F-4D97-AF65-F5344CB8AC3E}">
        <p14:creationId xmlns:p14="http://schemas.microsoft.com/office/powerpoint/2010/main" val="2451044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" y="1447800"/>
            <a:ext cx="5105400" cy="3377545"/>
            <a:chOff x="990600" y="990600"/>
            <a:chExt cx="5105400" cy="3377545"/>
          </a:xfrm>
        </p:grpSpPr>
        <p:cxnSp>
          <p:nvCxnSpPr>
            <p:cNvPr id="68" name="Straight Arrow Connector 67"/>
            <p:cNvCxnSpPr>
              <a:endCxn id="70" idx="7"/>
            </p:cNvCxnSpPr>
            <p:nvPr/>
          </p:nvCxnSpPr>
          <p:spPr>
            <a:xfrm flipH="1">
              <a:off x="2307259" y="1257300"/>
              <a:ext cx="626441" cy="101961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667000" y="990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1974" y="2198802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881487" y="19431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594727" y="38347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61701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562600" y="29718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Straight Arrow Connector 75"/>
            <p:cNvCxnSpPr>
              <a:stCxn id="70" idx="3"/>
              <a:endCxn id="72" idx="0"/>
            </p:cNvCxnSpPr>
            <p:nvPr/>
          </p:nvCxnSpPr>
          <p:spPr>
            <a:xfrm flipH="1">
              <a:off x="1257300" y="2654087"/>
              <a:ext cx="672789" cy="9139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5"/>
              <a:endCxn id="73" idx="0"/>
            </p:cNvCxnSpPr>
            <p:nvPr/>
          </p:nvCxnSpPr>
          <p:spPr>
            <a:xfrm>
              <a:off x="2307259" y="2654087"/>
              <a:ext cx="554168" cy="11806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2" idx="6"/>
              <a:endCxn id="73" idx="2"/>
            </p:cNvCxnSpPr>
            <p:nvPr/>
          </p:nvCxnSpPr>
          <p:spPr>
            <a:xfrm>
              <a:off x="1524000" y="3834745"/>
              <a:ext cx="1070727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9" idx="5"/>
              <a:endCxn id="71" idx="1"/>
            </p:cNvCxnSpPr>
            <p:nvPr/>
          </p:nvCxnSpPr>
          <p:spPr>
            <a:xfrm>
              <a:off x="3122285" y="1445885"/>
              <a:ext cx="837317" cy="5753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7"/>
              <a:endCxn id="71" idx="3"/>
            </p:cNvCxnSpPr>
            <p:nvPr/>
          </p:nvCxnSpPr>
          <p:spPr>
            <a:xfrm flipV="1">
              <a:off x="3050012" y="2398385"/>
              <a:ext cx="909590" cy="151447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5"/>
              <a:endCxn id="75" idx="1"/>
            </p:cNvCxnSpPr>
            <p:nvPr/>
          </p:nvCxnSpPr>
          <p:spPr>
            <a:xfrm>
              <a:off x="4336772" y="2398385"/>
              <a:ext cx="1303943" cy="6515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4"/>
              <a:endCxn id="74" idx="0"/>
            </p:cNvCxnSpPr>
            <p:nvPr/>
          </p:nvCxnSpPr>
          <p:spPr>
            <a:xfrm>
              <a:off x="4148187" y="2476500"/>
              <a:ext cx="380214" cy="10915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74" idx="2"/>
            </p:cNvCxnSpPr>
            <p:nvPr/>
          </p:nvCxnSpPr>
          <p:spPr>
            <a:xfrm flipV="1">
              <a:off x="3128127" y="3834745"/>
              <a:ext cx="1133574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urved Connector 8"/>
          <p:cNvCxnSpPr>
            <a:stCxn id="75" idx="0"/>
            <a:endCxn id="69" idx="6"/>
          </p:cNvCxnSpPr>
          <p:nvPr/>
        </p:nvCxnSpPr>
        <p:spPr>
          <a:xfrm rot="16200000" flipV="1">
            <a:off x="3276600" y="1257300"/>
            <a:ext cx="1714500" cy="2628900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902375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(Graph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List states as they are expanded?</a:t>
            </a:r>
          </a:p>
          <a:p>
            <a:r>
              <a:rPr lang="en-US" dirty="0"/>
              <a:t>Show frontier, explored at every step?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334000"/>
            <a:ext cx="284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Frontier:[, </a:t>
            </a:r>
          </a:p>
          <a:p>
            <a:r>
              <a:rPr lang="en-US" dirty="0"/>
              <a:t>Explored: {A, C, G, F, B, E}</a:t>
            </a:r>
          </a:p>
        </p:txBody>
      </p:sp>
    </p:spTree>
    <p:extLst>
      <p:ext uri="{BB962C8B-B14F-4D97-AF65-F5344CB8AC3E}">
        <p14:creationId xmlns:p14="http://schemas.microsoft.com/office/powerpoint/2010/main" val="360432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" y="1447800"/>
            <a:ext cx="5105400" cy="3377545"/>
            <a:chOff x="990600" y="990600"/>
            <a:chExt cx="5105400" cy="3377545"/>
          </a:xfrm>
        </p:grpSpPr>
        <p:cxnSp>
          <p:nvCxnSpPr>
            <p:cNvPr id="68" name="Straight Arrow Connector 67"/>
            <p:cNvCxnSpPr>
              <a:endCxn id="70" idx="7"/>
            </p:cNvCxnSpPr>
            <p:nvPr/>
          </p:nvCxnSpPr>
          <p:spPr>
            <a:xfrm flipH="1">
              <a:off x="2307259" y="1257300"/>
              <a:ext cx="626441" cy="101961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667000" y="990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1974" y="2198802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881487" y="19431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594727" y="38347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61701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562600" y="29718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Straight Arrow Connector 75"/>
            <p:cNvCxnSpPr>
              <a:stCxn id="70" idx="3"/>
              <a:endCxn id="72" idx="0"/>
            </p:cNvCxnSpPr>
            <p:nvPr/>
          </p:nvCxnSpPr>
          <p:spPr>
            <a:xfrm flipH="1">
              <a:off x="1257300" y="2654087"/>
              <a:ext cx="672789" cy="9139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5"/>
              <a:endCxn id="73" idx="0"/>
            </p:cNvCxnSpPr>
            <p:nvPr/>
          </p:nvCxnSpPr>
          <p:spPr>
            <a:xfrm>
              <a:off x="2307259" y="2654087"/>
              <a:ext cx="554168" cy="11806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2" idx="6"/>
              <a:endCxn id="73" idx="2"/>
            </p:cNvCxnSpPr>
            <p:nvPr/>
          </p:nvCxnSpPr>
          <p:spPr>
            <a:xfrm>
              <a:off x="1524000" y="3834745"/>
              <a:ext cx="1070727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9" idx="5"/>
              <a:endCxn id="71" idx="1"/>
            </p:cNvCxnSpPr>
            <p:nvPr/>
          </p:nvCxnSpPr>
          <p:spPr>
            <a:xfrm>
              <a:off x="3122285" y="1445885"/>
              <a:ext cx="837317" cy="5753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7"/>
              <a:endCxn id="71" idx="3"/>
            </p:cNvCxnSpPr>
            <p:nvPr/>
          </p:nvCxnSpPr>
          <p:spPr>
            <a:xfrm flipV="1">
              <a:off x="3050012" y="2398385"/>
              <a:ext cx="909590" cy="151447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5"/>
              <a:endCxn id="75" idx="1"/>
            </p:cNvCxnSpPr>
            <p:nvPr/>
          </p:nvCxnSpPr>
          <p:spPr>
            <a:xfrm>
              <a:off x="4336772" y="2398385"/>
              <a:ext cx="1303943" cy="6515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4"/>
              <a:endCxn id="74" idx="0"/>
            </p:cNvCxnSpPr>
            <p:nvPr/>
          </p:nvCxnSpPr>
          <p:spPr>
            <a:xfrm>
              <a:off x="4148187" y="2476500"/>
              <a:ext cx="380214" cy="10915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74" idx="2"/>
            </p:cNvCxnSpPr>
            <p:nvPr/>
          </p:nvCxnSpPr>
          <p:spPr>
            <a:xfrm flipV="1">
              <a:off x="3128127" y="3834745"/>
              <a:ext cx="1133574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urved Connector 8"/>
          <p:cNvCxnSpPr>
            <a:stCxn id="75" idx="0"/>
            <a:endCxn id="69" idx="6"/>
          </p:cNvCxnSpPr>
          <p:nvPr/>
        </p:nvCxnSpPr>
        <p:spPr>
          <a:xfrm rot="16200000" flipV="1">
            <a:off x="3276600" y="1257300"/>
            <a:ext cx="1714500" cy="2628900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902375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(Graph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List states as they are expanded?</a:t>
            </a:r>
          </a:p>
          <a:p>
            <a:r>
              <a:rPr lang="en-US" dirty="0"/>
              <a:t>Show frontier, explored at every step?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334000"/>
            <a:ext cx="295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Frontier:[D</a:t>
            </a:r>
          </a:p>
          <a:p>
            <a:r>
              <a:rPr lang="en-US" dirty="0"/>
              <a:t>Explored: {A, C, G, F, B , E }</a:t>
            </a:r>
          </a:p>
        </p:txBody>
      </p:sp>
    </p:spTree>
    <p:extLst>
      <p:ext uri="{BB962C8B-B14F-4D97-AF65-F5344CB8AC3E}">
        <p14:creationId xmlns:p14="http://schemas.microsoft.com/office/powerpoint/2010/main" val="177684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5511401" y="2359817"/>
            <a:ext cx="1429941" cy="1915716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Depth-First Search (Graph version)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14850" y="2171701"/>
            <a:ext cx="4400550" cy="2207657"/>
            <a:chOff x="1328738" y="2012950"/>
            <a:chExt cx="5867400" cy="294354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3731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3731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b</a:t>
              </a:r>
              <a:r>
                <a:rPr lang="en-US" baseline="30000" dirty="0"/>
                <a:t>2</a:t>
              </a:r>
              <a:r>
                <a:rPr lang="en-US" dirty="0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190500" y="1882377"/>
            <a:ext cx="4149328" cy="4213623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Time complexity</a:t>
            </a:r>
          </a:p>
          <a:p>
            <a:pPr lvl="1"/>
            <a:r>
              <a:rPr lang="en-US" sz="1500" dirty="0"/>
              <a:t>Limited by the state space</a:t>
            </a:r>
          </a:p>
          <a:p>
            <a:pPr lvl="1"/>
            <a:r>
              <a:rPr lang="en-US" sz="1500" dirty="0"/>
              <a:t>Can be much smaller than </a:t>
            </a:r>
            <a:r>
              <a:rPr lang="en-US" sz="1500" dirty="0">
                <a:solidFill>
                  <a:srgbClr val="C00000"/>
                </a:solidFill>
              </a:rPr>
              <a:t>O(</a:t>
            </a:r>
            <a:r>
              <a:rPr lang="en-US" sz="1500" dirty="0" err="1">
                <a:solidFill>
                  <a:srgbClr val="C00000"/>
                </a:solidFill>
              </a:rPr>
              <a:t>b</a:t>
            </a:r>
            <a:r>
              <a:rPr lang="en-US" sz="1500" baseline="30000" dirty="0" err="1">
                <a:solidFill>
                  <a:srgbClr val="C00000"/>
                </a:solidFill>
              </a:rPr>
              <a:t>m</a:t>
            </a:r>
            <a:r>
              <a:rPr lang="en-US" sz="1500" dirty="0">
                <a:solidFill>
                  <a:srgbClr val="C00000"/>
                </a:solidFill>
              </a:rPr>
              <a:t>)</a:t>
            </a:r>
            <a:endParaRPr lang="en-US" sz="1500" dirty="0"/>
          </a:p>
          <a:p>
            <a:pPr lvl="3"/>
            <a:endParaRPr lang="en-US" sz="900" dirty="0"/>
          </a:p>
          <a:p>
            <a:r>
              <a:rPr lang="en-US" sz="1800" dirty="0"/>
              <a:t>How much space does the algorithm take?</a:t>
            </a:r>
          </a:p>
          <a:p>
            <a:pPr lvl="1"/>
            <a:r>
              <a:rPr lang="en-US" sz="1500" dirty="0"/>
              <a:t>All expanded nodes will be added to explored</a:t>
            </a:r>
          </a:p>
          <a:p>
            <a:pPr lvl="1"/>
            <a:r>
              <a:rPr lang="en-US" sz="1500" dirty="0"/>
              <a:t>so, </a:t>
            </a:r>
            <a:r>
              <a:rPr lang="en-US" sz="1500" dirty="0">
                <a:solidFill>
                  <a:srgbClr val="C00000"/>
                </a:solidFill>
              </a:rPr>
              <a:t>O(</a:t>
            </a:r>
            <a:r>
              <a:rPr lang="en-US" sz="1500" dirty="0" err="1">
                <a:solidFill>
                  <a:srgbClr val="C00000"/>
                </a:solidFill>
              </a:rPr>
              <a:t>b</a:t>
            </a:r>
            <a:r>
              <a:rPr lang="en-US" sz="1500" baseline="30000" dirty="0" err="1">
                <a:solidFill>
                  <a:srgbClr val="C00000"/>
                </a:solidFill>
              </a:rPr>
              <a:t>m</a:t>
            </a:r>
            <a:r>
              <a:rPr lang="en-US" sz="1500" dirty="0">
                <a:solidFill>
                  <a:srgbClr val="C00000"/>
                </a:solidFill>
              </a:rPr>
              <a:t>)</a:t>
            </a:r>
          </a:p>
          <a:p>
            <a:pPr lvl="3"/>
            <a:endParaRPr lang="en-US" sz="900" dirty="0"/>
          </a:p>
          <a:p>
            <a:r>
              <a:rPr lang="en-US" sz="1800" dirty="0"/>
              <a:t>Is it complete?</a:t>
            </a:r>
          </a:p>
          <a:p>
            <a:pPr lvl="1"/>
            <a:r>
              <a:rPr lang="en-US" sz="1500" dirty="0"/>
              <a:t>Yes, in finite state spaces</a:t>
            </a:r>
          </a:p>
          <a:p>
            <a:pPr lvl="1"/>
            <a:r>
              <a:rPr lang="en-US" sz="1500" dirty="0"/>
              <a:t>But still not in infinite state spaces</a:t>
            </a:r>
          </a:p>
          <a:p>
            <a:pPr lvl="3"/>
            <a:endParaRPr lang="en-US" sz="900" dirty="0"/>
          </a:p>
          <a:p>
            <a:r>
              <a:rPr lang="en-US" sz="1800" dirty="0"/>
              <a:t>Is it optimal?</a:t>
            </a:r>
          </a:p>
          <a:p>
            <a:pPr lvl="1"/>
            <a:r>
              <a:rPr lang="en-US" sz="1500" dirty="0"/>
              <a:t>No, it finds the “leftmost” solution, regardless of depth or cost</a:t>
            </a:r>
          </a:p>
          <a:p>
            <a:pPr lvl="1"/>
            <a:endParaRPr lang="en-US" sz="1500" dirty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5542360" y="2400238"/>
            <a:ext cx="1029872" cy="185862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5542381" y="2400303"/>
            <a:ext cx="1029884" cy="188594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7066360" y="3429002"/>
            <a:ext cx="134540" cy="134541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Depth limited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267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en-US" dirty="0"/>
                  <a:t>DFS is not complete for infinite spaces</a:t>
                </a:r>
              </a:p>
              <a:p>
                <a:r>
                  <a:rPr lang="en-US" altLang="en-US" dirty="0"/>
                  <a:t>How can we adapt DFS for infinite spaces?</a:t>
                </a:r>
              </a:p>
              <a:p>
                <a:r>
                  <a:rPr lang="en-US" altLang="en-US" dirty="0"/>
                  <a:t>Limit depth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en-US" i="1" dirty="0"/>
              </a:p>
              <a:p>
                <a:r>
                  <a:rPr lang="en-US" altLang="en-US" dirty="0"/>
                  <a:t>Assumes: maximum depth of solution is 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>
                    <a:solidFill>
                      <a:srgbClr val="C00000"/>
                    </a:solidFill>
                  </a:rPr>
                  <a:t>DFS but treat nodes at depth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as if they have no children</a:t>
                </a:r>
              </a:p>
              <a:p>
                <a:r>
                  <a:rPr lang="en-US" altLang="en-US" dirty="0"/>
                  <a:t>Note:</a:t>
                </a:r>
              </a:p>
              <a:p>
                <a:pPr lvl="1"/>
                <a:r>
                  <a:rPr lang="en-US" altLang="en-US" dirty="0"/>
                  <a:t>Depth limited DFS fails if we incorrectly set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b="0" dirty="0"/>
              </a:p>
              <a:p>
                <a:r>
                  <a:rPr lang="en-US" altLang="en-US" dirty="0"/>
                  <a:t>Space complexity: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𝑏𝑙</m:t>
                        </m:r>
                      </m:e>
                    </m:d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2"/>
                <a:endParaRPr lang="en-US" altLang="en-US" dirty="0"/>
              </a:p>
              <a:p>
                <a:pPr lvl="2"/>
                <a:endParaRPr lang="en-US" altLang="en-US" dirty="0"/>
              </a:p>
            </p:txBody>
          </p:sp>
        </mc:Choice>
        <mc:Fallback xmlns="">
          <p:sp>
            <p:nvSpPr>
              <p:cNvPr id="348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4267200"/>
              </a:xfrm>
              <a:blipFill>
                <a:blip r:embed="rId2"/>
                <a:stretch>
                  <a:fillRect l="-1037" t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07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2343150" y="3432574"/>
            <a:ext cx="4114800" cy="2608742"/>
            <a:chOff x="48" y="2332"/>
            <a:chExt cx="3456" cy="2494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802"/>
              <a:chOff x="1152" y="2640"/>
              <a:chExt cx="1104" cy="1802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802"/>
              <a:chOff x="1152" y="2640"/>
              <a:chExt cx="1104" cy="1802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2876550" y="3661172"/>
            <a:ext cx="1866900" cy="1333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2478882" y="4038601"/>
            <a:ext cx="417910" cy="12025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2876551" y="4031458"/>
            <a:ext cx="120254" cy="12025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2482458" y="4401741"/>
            <a:ext cx="2381" cy="1714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3000380" y="4414838"/>
            <a:ext cx="2381" cy="1714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2874169" y="4049317"/>
            <a:ext cx="746522" cy="10715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3324230" y="4406504"/>
            <a:ext cx="298847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3175399" y="4797033"/>
            <a:ext cx="164306" cy="15835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3178973" y="5205413"/>
            <a:ext cx="2381" cy="1333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3368278" y="1885954"/>
            <a:ext cx="2403872" cy="1326356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25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3368279" y="2663428"/>
            <a:ext cx="238125" cy="2286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pPr algn="ctr"/>
            <a:endParaRPr lang="en-US" sz="9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3999885" y="2983706"/>
            <a:ext cx="605454" cy="2286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796904" y="2800929"/>
            <a:ext cx="974881" cy="342325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772027" y="2594597"/>
            <a:ext cx="309563" cy="321246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5462588" y="2503886"/>
            <a:ext cx="238125" cy="411723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5534027" y="1885952"/>
            <a:ext cx="238125" cy="618103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3600647" y="2457452"/>
            <a:ext cx="696318" cy="239069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3558778" y="2114551"/>
            <a:ext cx="534592" cy="376568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3765947" y="1908572"/>
            <a:ext cx="458391" cy="239316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4261822" y="2091928"/>
            <a:ext cx="605454" cy="399194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4297208" y="2365772"/>
            <a:ext cx="903443" cy="2286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25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5367338" y="2915844"/>
            <a:ext cx="238125" cy="22741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pPr algn="ctr"/>
            <a:r>
              <a:rPr lang="en-US" sz="1125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5166121" y="2575325"/>
            <a:ext cx="235744" cy="359569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3987404" y="1913338"/>
            <a:ext cx="641503" cy="292319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25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4639867" y="2099076"/>
            <a:ext cx="857825" cy="437921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25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86138"/>
            <a:ext cx="9143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4605342" y="3465910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2796779" y="3836198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2374111" y="4195767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2899172" y="4195767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3514729" y="418266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2372916" y="4612486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2892029" y="4606529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3244454" y="4593436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3751660" y="4586292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3065860" y="4989910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3399235" y="4995867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3078961" y="5368529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3744516" y="4997054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3579023" y="5362579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3940973" y="538281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3590929" y="5715004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3618310" y="4407698"/>
            <a:ext cx="232172" cy="13573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3328990" y="4798223"/>
            <a:ext cx="194072" cy="16073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3854058" y="4797030"/>
            <a:ext cx="2381" cy="16787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3846910" y="5200651"/>
            <a:ext cx="194072" cy="1476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3688557" y="5201841"/>
            <a:ext cx="159544" cy="12263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3675464" y="5567366"/>
            <a:ext cx="5953" cy="12977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4606528" y="3467104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2797973" y="3837385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4893473" y="3787379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6201966" y="3799285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2375297" y="4196954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2900367" y="4196954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3515916" y="4183861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2374111" y="4613672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2893223" y="4601766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3245648" y="4594622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3752854" y="4587479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3067054" y="4991104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3400429" y="4997054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3086104" y="5369723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3745711" y="4998248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3580210" y="5363766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3942160" y="5384011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3592116" y="5716191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2374111" y="4607723"/>
            <a:ext cx="217885" cy="19883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2375297" y="4191004"/>
            <a:ext cx="217884" cy="19883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2893223" y="4601766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2900367" y="4191004"/>
            <a:ext cx="217885" cy="19883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3067054" y="4985147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3080147" y="5363766"/>
            <a:ext cx="217884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4366024" y="2881313"/>
            <a:ext cx="441722" cy="32385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25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3245648" y="4594622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3400429" y="4997054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3580210" y="5363766"/>
            <a:ext cx="217884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3592116" y="5716191"/>
            <a:ext cx="217884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285750" y="1885952"/>
            <a:ext cx="1710928" cy="18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</p:spTree>
    <p:extLst>
      <p:ext uri="{BB962C8B-B14F-4D97-AF65-F5344CB8AC3E}">
        <p14:creationId xmlns:p14="http://schemas.microsoft.com/office/powerpoint/2010/main" val="4574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pic>
        <p:nvPicPr>
          <p:cNvPr id="5" name="Picture 2" descr="Cartoon of BFS" title="Cartoon of BF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601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graph search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Input: A problem</a:t>
            </a:r>
          </a:p>
          <a:p>
            <a:r>
              <a:rPr lang="en-US" altLang="en-US" dirty="0"/>
              <a:t>Data structures: 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Frontier (</a:t>
            </a:r>
            <a:r>
              <a:rPr lang="en-US" altLang="en-US" dirty="0"/>
              <a:t>also called “open”)</a:t>
            </a:r>
          </a:p>
          <a:p>
            <a:pPr lvl="2"/>
            <a:r>
              <a:rPr lang="en-US" altLang="en-US" b="1" dirty="0"/>
              <a:t>Queue, FIFO queue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Explored</a:t>
            </a:r>
            <a:r>
              <a:rPr lang="en-US" altLang="en-US" dirty="0"/>
              <a:t> (also called “closed”)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Set, </a:t>
            </a:r>
            <a:r>
              <a:rPr lang="en-US" altLang="en-US" dirty="0"/>
              <a:t>for efficiency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3580614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frontier with initial state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explored to empty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do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frontier is empty RETURN FAILURE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front-node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frontier and remove it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front-node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explored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every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child-node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front-node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child-node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 already on frontier or explored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child-node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goal RETURN SUCCESS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push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child-node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frontier</a:t>
            </a:r>
          </a:p>
        </p:txBody>
      </p:sp>
    </p:spTree>
    <p:extLst>
      <p:ext uri="{BB962C8B-B14F-4D97-AF65-F5344CB8AC3E}">
        <p14:creationId xmlns:p14="http://schemas.microsoft.com/office/powerpoint/2010/main" val="1426738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>
            <a:endCxn id="70" idx="7"/>
          </p:cNvCxnSpPr>
          <p:nvPr/>
        </p:nvCxnSpPr>
        <p:spPr>
          <a:xfrm flipH="1">
            <a:off x="1926259" y="1714500"/>
            <a:ext cx="626441" cy="10196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286000" y="14478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Oval 69"/>
          <p:cNvSpPr/>
          <p:nvPr/>
        </p:nvSpPr>
        <p:spPr>
          <a:xfrm>
            <a:off x="1470974" y="2656002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3500487" y="24003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609600" y="402524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3" name="Oval 72"/>
          <p:cNvSpPr/>
          <p:nvPr/>
        </p:nvSpPr>
        <p:spPr>
          <a:xfrm>
            <a:off x="2213727" y="429194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Oval 73"/>
          <p:cNvSpPr/>
          <p:nvPr/>
        </p:nvSpPr>
        <p:spPr>
          <a:xfrm>
            <a:off x="3880701" y="402524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5" name="Oval 74"/>
          <p:cNvSpPr/>
          <p:nvPr/>
        </p:nvSpPr>
        <p:spPr>
          <a:xfrm>
            <a:off x="5181600" y="34290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6" name="Straight Arrow Connector 75"/>
          <p:cNvCxnSpPr>
            <a:stCxn id="70" idx="3"/>
            <a:endCxn id="72" idx="0"/>
          </p:cNvCxnSpPr>
          <p:nvPr/>
        </p:nvCxnSpPr>
        <p:spPr>
          <a:xfrm flipH="1">
            <a:off x="876300" y="3111287"/>
            <a:ext cx="672789" cy="9139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5"/>
            <a:endCxn id="73" idx="0"/>
          </p:cNvCxnSpPr>
          <p:nvPr/>
        </p:nvCxnSpPr>
        <p:spPr>
          <a:xfrm>
            <a:off x="1926259" y="3111287"/>
            <a:ext cx="554168" cy="11806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6"/>
            <a:endCxn id="73" idx="2"/>
          </p:cNvCxnSpPr>
          <p:nvPr/>
        </p:nvCxnSpPr>
        <p:spPr>
          <a:xfrm>
            <a:off x="1143000" y="4291945"/>
            <a:ext cx="1070727" cy="2667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5"/>
            <a:endCxn id="71" idx="1"/>
          </p:cNvCxnSpPr>
          <p:nvPr/>
        </p:nvCxnSpPr>
        <p:spPr>
          <a:xfrm>
            <a:off x="2741285" y="1903085"/>
            <a:ext cx="837317" cy="5753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7"/>
            <a:endCxn id="71" idx="3"/>
          </p:cNvCxnSpPr>
          <p:nvPr/>
        </p:nvCxnSpPr>
        <p:spPr>
          <a:xfrm flipV="1">
            <a:off x="2669012" y="2855585"/>
            <a:ext cx="909590" cy="151447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5"/>
            <a:endCxn id="75" idx="1"/>
          </p:cNvCxnSpPr>
          <p:nvPr/>
        </p:nvCxnSpPr>
        <p:spPr>
          <a:xfrm>
            <a:off x="3955772" y="2855585"/>
            <a:ext cx="1303943" cy="6515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4"/>
            <a:endCxn id="74" idx="0"/>
          </p:cNvCxnSpPr>
          <p:nvPr/>
        </p:nvCxnSpPr>
        <p:spPr>
          <a:xfrm>
            <a:off x="3767187" y="2933700"/>
            <a:ext cx="380214" cy="1091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6"/>
            <a:endCxn id="74" idx="2"/>
          </p:cNvCxnSpPr>
          <p:nvPr/>
        </p:nvCxnSpPr>
        <p:spPr>
          <a:xfrm flipV="1">
            <a:off x="2747127" y="4291945"/>
            <a:ext cx="1133574" cy="2667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5" idx="0"/>
            <a:endCxn id="69" idx="6"/>
          </p:cNvCxnSpPr>
          <p:nvPr/>
        </p:nvCxnSpPr>
        <p:spPr>
          <a:xfrm rot="16200000" flipV="1">
            <a:off x="3276600" y="1257300"/>
            <a:ext cx="1714500" cy="2628900"/>
          </a:xfrm>
          <a:prstGeom prst="curved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1600" y="902375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states: F, H</a:t>
            </a:r>
          </a:p>
          <a:p>
            <a:endParaRPr lang="en-US" dirty="0"/>
          </a:p>
          <a:p>
            <a:r>
              <a:rPr lang="en-US" dirty="0"/>
              <a:t>Using BFS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List states as they are expanded?</a:t>
            </a:r>
          </a:p>
          <a:p>
            <a:r>
              <a:rPr lang="en-US" dirty="0"/>
              <a:t>Show frontier, explored at every step?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562600" y="52578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38800" y="58674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eft Arrow 4"/>
          <p:cNvSpPr/>
          <p:nvPr/>
        </p:nvSpPr>
        <p:spPr>
          <a:xfrm>
            <a:off x="6553200" y="5943600"/>
            <a:ext cx="228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949862" y="4277144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1" name="Straight Arrow Connector 30"/>
          <p:cNvCxnSpPr>
            <a:stCxn id="75" idx="6"/>
            <a:endCxn id="30" idx="1"/>
          </p:cNvCxnSpPr>
          <p:nvPr/>
        </p:nvCxnSpPr>
        <p:spPr>
          <a:xfrm>
            <a:off x="5715000" y="3695700"/>
            <a:ext cx="1312977" cy="65955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42900" y="547260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5562600" y="5273472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6154162" y="52959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8196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a graph: the challenge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Number of nodes is practically infinite</a:t>
            </a:r>
          </a:p>
          <a:p>
            <a:pPr lvl="1"/>
            <a:r>
              <a:rPr lang="en-US" altLang="en-US" dirty="0"/>
              <a:t>Cannot pre-compute all nodes and store it in a computer/data structure</a:t>
            </a:r>
          </a:p>
          <a:p>
            <a:pPr lvl="1"/>
            <a:r>
              <a:rPr lang="en-US" altLang="en-US" dirty="0"/>
              <a:t>“Search”, not a “traversal”</a:t>
            </a:r>
          </a:p>
          <a:p>
            <a:r>
              <a:rPr lang="en-US" altLang="en-US" dirty="0"/>
              <a:t>Nodes can reappear in the search</a:t>
            </a:r>
          </a:p>
          <a:p>
            <a:pPr lvl="1"/>
            <a:r>
              <a:rPr lang="en-US" altLang="en-US" dirty="0"/>
              <a:t>Possible to get into loops</a:t>
            </a:r>
          </a:p>
        </p:txBody>
      </p:sp>
    </p:spTree>
    <p:extLst>
      <p:ext uri="{BB962C8B-B14F-4D97-AF65-F5344CB8AC3E}">
        <p14:creationId xmlns:p14="http://schemas.microsoft.com/office/powerpoint/2010/main" val="3739697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414585" y="3481390"/>
            <a:ext cx="4114800" cy="2608742"/>
            <a:chOff x="48" y="2332"/>
            <a:chExt cx="3456" cy="2494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802"/>
              <a:chOff x="1152" y="2640"/>
              <a:chExt cx="1104" cy="1802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802"/>
              <a:chOff x="1152" y="2640"/>
              <a:chExt cx="1104" cy="1802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3442096" y="1876427"/>
            <a:ext cx="2272904" cy="1323975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085852" y="3506396"/>
            <a:ext cx="5503069" cy="1744265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4677965" y="3501629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4677965" y="3501629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2856308" y="3873104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4972052" y="3839766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6285308" y="3850486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2458638" y="4248154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2964659" y="4242197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3599258" y="4242197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4682726" y="4236248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5208983" y="4236248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6284121" y="4236248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2451495" y="4645823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2856308" y="3871917"/>
            <a:ext cx="217884" cy="198835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4974434" y="3840961"/>
            <a:ext cx="217885" cy="198835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6286502" y="3854054"/>
            <a:ext cx="217885" cy="198834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2461020" y="4244579"/>
            <a:ext cx="217884" cy="198834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86138"/>
            <a:ext cx="9144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282178" y="1885952"/>
            <a:ext cx="1775222" cy="186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</p:spTree>
    <p:extLst>
      <p:ext uri="{BB962C8B-B14F-4D97-AF65-F5344CB8AC3E}">
        <p14:creationId xmlns:p14="http://schemas.microsoft.com/office/powerpoint/2010/main" val="30585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6394846" y="2386013"/>
            <a:ext cx="406004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5954316" y="2372918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6057900" y="2386012"/>
            <a:ext cx="1085850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6229353" y="2386012"/>
            <a:ext cx="742949" cy="58578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304799" y="1295400"/>
            <a:ext cx="4501753" cy="4876800"/>
          </a:xfrm>
        </p:spPr>
        <p:txBody>
          <a:bodyPr>
            <a:normAutofit/>
          </a:bodyPr>
          <a:lstStyle/>
          <a:p>
            <a:r>
              <a:rPr lang="en-US" sz="1800" dirty="0"/>
              <a:t>What nodes does BFS expand?</a:t>
            </a:r>
          </a:p>
          <a:p>
            <a:pPr lvl="1"/>
            <a:r>
              <a:rPr lang="en-US" sz="1500" dirty="0"/>
              <a:t>Processes all nodes above shallowest solution</a:t>
            </a:r>
          </a:p>
          <a:p>
            <a:pPr lvl="1"/>
            <a:r>
              <a:rPr lang="en-US" sz="1500" dirty="0"/>
              <a:t>Let depth of shallowest solution be </a:t>
            </a:r>
            <a:r>
              <a:rPr lang="en-US" sz="1500" dirty="0">
                <a:solidFill>
                  <a:srgbClr val="C00000"/>
                </a:solidFill>
              </a:rPr>
              <a:t>s</a:t>
            </a:r>
          </a:p>
          <a:p>
            <a:pPr lvl="1"/>
            <a:r>
              <a:rPr lang="en-US" sz="1500" dirty="0"/>
              <a:t>Search takes time O(</a:t>
            </a:r>
            <a:r>
              <a:rPr lang="en-US" sz="1500" dirty="0" err="1"/>
              <a:t>b</a:t>
            </a:r>
            <a:r>
              <a:rPr lang="en-US" sz="1500" baseline="30000" dirty="0" err="1"/>
              <a:t>s</a:t>
            </a:r>
            <a:r>
              <a:rPr lang="en-US" sz="1500" dirty="0"/>
              <a:t>)</a:t>
            </a:r>
          </a:p>
          <a:p>
            <a:pPr lvl="3"/>
            <a:endParaRPr lang="en-US" sz="900" dirty="0"/>
          </a:p>
          <a:p>
            <a:r>
              <a:rPr lang="en-US" sz="1800" dirty="0"/>
              <a:t>How much space does the frontier take?</a:t>
            </a:r>
          </a:p>
          <a:p>
            <a:pPr lvl="1"/>
            <a:r>
              <a:rPr lang="en-US" sz="1500" dirty="0"/>
              <a:t>Has roughly the last tier, so O(</a:t>
            </a:r>
            <a:r>
              <a:rPr lang="en-US" sz="1500" dirty="0" err="1"/>
              <a:t>b</a:t>
            </a:r>
            <a:r>
              <a:rPr lang="en-US" sz="1500" baseline="30000" dirty="0" err="1"/>
              <a:t>s</a:t>
            </a:r>
            <a:r>
              <a:rPr lang="en-US" sz="1500" dirty="0"/>
              <a:t>)</a:t>
            </a:r>
          </a:p>
          <a:p>
            <a:pPr lvl="3"/>
            <a:endParaRPr lang="en-US" sz="900" dirty="0"/>
          </a:p>
          <a:p>
            <a:r>
              <a:rPr lang="en-US" sz="1800" dirty="0"/>
              <a:t>Is it complete?</a:t>
            </a:r>
          </a:p>
          <a:p>
            <a:pPr lvl="1"/>
            <a:r>
              <a:rPr lang="en-US" sz="1500" dirty="0"/>
              <a:t>s must be finite if a solution exists, so yes!</a:t>
            </a:r>
          </a:p>
          <a:p>
            <a:pPr lvl="2"/>
            <a:endParaRPr lang="en-US" sz="600" dirty="0"/>
          </a:p>
          <a:p>
            <a:r>
              <a:rPr lang="en-US" sz="1800" dirty="0"/>
              <a:t>Is it optimal?</a:t>
            </a:r>
          </a:p>
          <a:p>
            <a:pPr lvl="1"/>
            <a:r>
              <a:rPr lang="en-US" sz="1500" b="1" dirty="0">
                <a:solidFill>
                  <a:srgbClr val="C00000"/>
                </a:solidFill>
              </a:rPr>
              <a:t>Yes</a:t>
            </a:r>
            <a:r>
              <a:rPr lang="en-US" sz="1500" dirty="0"/>
              <a:t>, if costs are all equal</a:t>
            </a:r>
          </a:p>
          <a:p>
            <a:pPr lvl="1"/>
            <a:r>
              <a:rPr lang="en-US" sz="1500" dirty="0"/>
              <a:t>more on costs later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5510216" y="2358626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6525818" y="2306240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6351986" y="2625329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6709172" y="2618183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449619" y="2513411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6436520" y="2478881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737749" y="2327672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7808122" y="2216945"/>
            <a:ext cx="83939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7809311" y="2482451"/>
            <a:ext cx="104418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7809311" y="2790823"/>
            <a:ext cx="1044181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820027" y="4010024"/>
            <a:ext cx="1095375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6105526" y="4212433"/>
            <a:ext cx="134540" cy="1345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6894911" y="3405187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6535340" y="3821908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5761356" y="2275575"/>
            <a:ext cx="198834" cy="1263253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059511" y="2686534"/>
            <a:ext cx="94892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levels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7800977" y="3242072"/>
            <a:ext cx="1095375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13335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DFS vs BFS</a:t>
            </a:r>
          </a:p>
        </p:txBody>
      </p:sp>
      <p:pic>
        <p:nvPicPr>
          <p:cNvPr id="11" name="Picture 2" descr="Cartoon of DFS" title="Cartoon of DF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48312"/>
            <a:ext cx="4038600" cy="3029738"/>
          </a:xfrm>
          <a:prstGeom prst="rect">
            <a:avLst/>
          </a:prstGeom>
          <a:noFill/>
        </p:spPr>
      </p:pic>
      <p:pic>
        <p:nvPicPr>
          <p:cNvPr id="13" name="Picture 2" descr="Cartoon of BFS" title="Cartoon of BFS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48707"/>
            <a:ext cx="4038600" cy="3028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8624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of Demo Maze Water: BFS</a:t>
            </a:r>
          </a:p>
        </p:txBody>
      </p:sp>
      <p:pic>
        <p:nvPicPr>
          <p:cNvPr id="3" name="MazeWater-BF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43671" y="1704936"/>
            <a:ext cx="5656660" cy="41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of Demo Maze Water: DFS</a:t>
            </a:r>
          </a:p>
        </p:txBody>
      </p:sp>
      <p:pic>
        <p:nvPicPr>
          <p:cNvPr id="4" name="MazeWater-DF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43037" y="1704000"/>
            <a:ext cx="5657927" cy="41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vs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8768751"/>
                  </p:ext>
                </p:extLst>
              </p:nvPr>
            </p:nvGraphicFramePr>
            <p:xfrm>
              <a:off x="457200" y="1600200"/>
              <a:ext cx="82296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250004100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87241938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546187834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402681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066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0.11ms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107KB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3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11,110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10.6MB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866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1GB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585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0" dirty="0"/>
                            <a:t> minutes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103GB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2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 hours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10TB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7473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 days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1PB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52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3.5 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99PB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1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350 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 </a:t>
                          </a:r>
                          <a:r>
                            <a:rPr lang="en-US" dirty="0" err="1"/>
                            <a:t>exabytes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856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8768751"/>
                  </p:ext>
                </p:extLst>
              </p:nvPr>
            </p:nvGraphicFramePr>
            <p:xfrm>
              <a:off x="457200" y="1600200"/>
              <a:ext cx="82296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3250004100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872419382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546187834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402681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Depth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Nodes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Memory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3066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0.11ms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107KB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53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11,110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11ms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10.6MB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866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0" t="-308197" r="-20178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1.1s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1GB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8585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0" t="-415000" r="-20178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</a:t>
                          </a:r>
                          <a:r>
                            <a:rPr lang="en-US" baseline="0" dirty="0" smtClean="0"/>
                            <a:t> minutes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103GB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1792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0" t="-506557" r="-20178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 hours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10TB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7473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0" t="-606557" r="-20178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13 days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1PB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52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0" t="-706557" r="-20178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3.5 years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99PB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1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90" t="-806557" r="-20178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350 years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 </a:t>
                          </a:r>
                          <a:r>
                            <a:rPr lang="en-US" dirty="0" err="1" smtClean="0"/>
                            <a:t>exabytes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856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5093057"/>
            <a:ext cx="736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b=10, computer generates 1 million nodes/second, 1KB per node in memory</a:t>
            </a:r>
          </a:p>
          <a:p>
            <a:pPr algn="ctr"/>
            <a:r>
              <a:rPr lang="en-US" i="1" dirty="0">
                <a:solidFill>
                  <a:srgbClr val="C00000"/>
                </a:solidFill>
              </a:rPr>
              <a:t>Space requirement is a much more serious issue than time requirement</a:t>
            </a:r>
          </a:p>
        </p:txBody>
      </p:sp>
    </p:spTree>
    <p:extLst>
      <p:ext uri="{BB962C8B-B14F-4D97-AF65-F5344CB8AC3E}">
        <p14:creationId xmlns:p14="http://schemas.microsoft.com/office/powerpoint/2010/main" val="1867571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6937769" y="2441974"/>
            <a:ext cx="723900" cy="621506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6649638" y="2441976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6803234" y="2446735"/>
            <a:ext cx="992981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6205539" y="2427684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7221140" y="2375297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7047308" y="2694386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7404494" y="2687240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7144942" y="2582468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7131842" y="2547938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7433071" y="2396729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7590233" y="3474244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7104461" y="2446736"/>
            <a:ext cx="383381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905002"/>
            <a:ext cx="5181600" cy="3546873"/>
          </a:xfrm>
        </p:spPr>
        <p:txBody>
          <a:bodyPr/>
          <a:lstStyle/>
          <a:p>
            <a:r>
              <a:rPr lang="en-US" sz="2100" dirty="0"/>
              <a:t>Idea: get DFS’s space advantage with BFS’s time / shallow-solution advantages</a:t>
            </a:r>
          </a:p>
          <a:p>
            <a:pPr lvl="1"/>
            <a:r>
              <a:rPr lang="en-US" sz="1800" dirty="0"/>
              <a:t>Run a DFS with depth limit 1.  If no solution…</a:t>
            </a:r>
          </a:p>
          <a:p>
            <a:pPr lvl="1"/>
            <a:r>
              <a:rPr lang="en-US" sz="1800" dirty="0"/>
              <a:t>Run a DFS with depth limit 2.  If no solution…</a:t>
            </a:r>
          </a:p>
          <a:p>
            <a:pPr lvl="1"/>
            <a:r>
              <a:rPr lang="en-US" sz="1800" dirty="0"/>
              <a:t>Run a DFS with depth limit 3.  …..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26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6937769" y="2441974"/>
            <a:ext cx="723900" cy="621506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6649638" y="2441976"/>
            <a:ext cx="1294210" cy="1102519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6803234" y="2446735"/>
            <a:ext cx="992981" cy="871538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Complexity of Iterative Deepening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6205539" y="2427684"/>
            <a:ext cx="2195513" cy="1915716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7221140" y="2375297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7047308" y="2694386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7404494" y="2687240"/>
            <a:ext cx="134541" cy="13454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7144942" y="2582468"/>
            <a:ext cx="205979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7131842" y="2547938"/>
            <a:ext cx="333375" cy="66675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68574" tIns="34289" rIns="68574" bIns="34289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7433071" y="2396729"/>
            <a:ext cx="223838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7590233" y="3474244"/>
            <a:ext cx="134541" cy="134540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7104461" y="2446736"/>
            <a:ext cx="383381" cy="3143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1905003"/>
                <a:ext cx="5731667" cy="3124198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Isn’t that wastefully redundant?</a:t>
                </a:r>
              </a:p>
              <a:p>
                <a:pPr lvl="1"/>
                <a:r>
                  <a:rPr lang="en-US" sz="1800" dirty="0"/>
                  <a:t>Generally most work happens in the lowest level searched, so not so bad!</a:t>
                </a:r>
              </a:p>
              <a:p>
                <a:r>
                  <a:rPr lang="en-US" sz="2200" dirty="0"/>
                  <a:t>Time complexity: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sz="2200" b="0" dirty="0"/>
              </a:p>
              <a:p>
                <a:r>
                  <a:rPr lang="en-US" sz="2200" dirty="0"/>
                  <a:t>Same as BFS!</a:t>
                </a:r>
              </a:p>
              <a:p>
                <a:r>
                  <a:rPr lang="en-US" sz="2200" dirty="0"/>
                  <a:t>But has the space complexity benefits of DFS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905003"/>
                <a:ext cx="5731667" cy="3124198"/>
              </a:xfrm>
              <a:blipFill>
                <a:blip r:embed="rId3"/>
                <a:stretch>
                  <a:fillRect l="-1170" t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63485" y="5069704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In general, iterative deepening is the preferred uninformed search method when the search space is large and the depth of the solution is not known.</a:t>
            </a:r>
          </a:p>
        </p:txBody>
      </p:sp>
    </p:spTree>
    <p:extLst>
      <p:ext uri="{BB962C8B-B14F-4D97-AF65-F5344CB8AC3E}">
        <p14:creationId xmlns:p14="http://schemas.microsoft.com/office/powerpoint/2010/main" val="3387536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543800" cy="609600"/>
          </a:xfrm>
        </p:spPr>
        <p:txBody>
          <a:bodyPr/>
          <a:lstStyle/>
          <a:p>
            <a:pPr eaLnBrk="1" hangingPunct="1"/>
            <a:r>
              <a:rPr lang="en-US" altLang="zh-TW" sz="3000" dirty="0">
                <a:ea typeface="新細明體" pitchFamily="18" charset="-120"/>
              </a:rPr>
              <a:t>Search Directions in a State Space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2296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200" b="1" i="1" dirty="0">
                <a:solidFill>
                  <a:srgbClr val="7030A0"/>
                </a:solidFill>
                <a:ea typeface="新細明體" pitchFamily="18" charset="-120"/>
              </a:rPr>
              <a:t>Data-driven (or forward)</a:t>
            </a:r>
            <a:endParaRPr lang="en-US" altLang="zh-TW" sz="22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Use the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knowledge</a:t>
            </a:r>
            <a:r>
              <a:rPr lang="en-US" altLang="zh-TW" sz="1800" dirty="0">
                <a:ea typeface="新細明體" pitchFamily="18" charset="-120"/>
              </a:rPr>
              <a:t> and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constraints</a:t>
            </a:r>
            <a:r>
              <a:rPr lang="en-US" altLang="zh-TW" sz="1800" dirty="0">
                <a:ea typeface="新細明體" pitchFamily="18" charset="-120"/>
              </a:rPr>
              <a:t> found in each state of the problem to guide search by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applying rules/methods</a:t>
            </a:r>
            <a:r>
              <a:rPr lang="en-US" altLang="zh-TW" sz="1800" dirty="0">
                <a:ea typeface="新細明體" pitchFamily="18" charset="-120"/>
              </a:rPr>
              <a:t> to produce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new states</a:t>
            </a:r>
            <a:r>
              <a:rPr lang="en-US" altLang="zh-TW" sz="1800" dirty="0">
                <a:ea typeface="新細明體" pitchFamily="18" charset="-120"/>
              </a:rPr>
              <a:t> until it finds a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goal state/solution</a:t>
            </a:r>
            <a:r>
              <a:rPr lang="en-US" altLang="zh-TW" sz="1800" dirty="0">
                <a:ea typeface="新細明體" pitchFamily="18" charset="-120"/>
              </a:rPr>
              <a:t>.</a:t>
            </a:r>
          </a:p>
          <a:p>
            <a:pPr lvl="2" eaLnBrk="1" hangingPunct="1"/>
            <a:r>
              <a:rPr lang="en-US" altLang="zh-TW" sz="1600" dirty="0">
                <a:ea typeface="新細明體" pitchFamily="18" charset="-120"/>
              </a:rPr>
              <a:t>Most problems can be solved via data-driven approach.</a:t>
            </a:r>
            <a:endParaRPr lang="en-US" altLang="zh-TW" sz="1800" dirty="0">
              <a:ea typeface="新細明體" pitchFamily="18" charset="-120"/>
            </a:endParaRPr>
          </a:p>
          <a:p>
            <a:pPr eaLnBrk="1" hangingPunct="1"/>
            <a:r>
              <a:rPr lang="en-US" altLang="zh-TW" sz="2200" b="1" i="1" dirty="0">
                <a:solidFill>
                  <a:srgbClr val="7030A0"/>
                </a:solidFill>
                <a:ea typeface="新細明體" pitchFamily="18" charset="-120"/>
              </a:rPr>
              <a:t>Goal-driven (or backward)</a:t>
            </a:r>
            <a:endParaRPr lang="en-US" altLang="zh-TW" sz="2200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Use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knowledge</a:t>
            </a:r>
            <a:r>
              <a:rPr lang="en-US" altLang="zh-TW" sz="1800" dirty="0">
                <a:ea typeface="新細明體" pitchFamily="18" charset="-120"/>
              </a:rPr>
              <a:t> of the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goal</a:t>
            </a:r>
            <a:r>
              <a:rPr lang="en-US" altLang="zh-TW" sz="1800" dirty="0">
                <a:ea typeface="新細明體" pitchFamily="18" charset="-120"/>
              </a:rPr>
              <a:t> to guide the search by checking what </a:t>
            </a:r>
            <a:r>
              <a:rPr lang="en-US" altLang="zh-TW" sz="1800" dirty="0">
                <a:solidFill>
                  <a:srgbClr val="0070C0"/>
                </a:solidFill>
                <a:ea typeface="新細明體" pitchFamily="18" charset="-120"/>
              </a:rPr>
              <a:t>rules/methods</a:t>
            </a:r>
            <a:r>
              <a:rPr lang="en-US" altLang="zh-TW" sz="1800" dirty="0">
                <a:ea typeface="新細明體" pitchFamily="18" charset="-120"/>
              </a:rPr>
              <a:t> can be used to generate this goal and determine what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conditions</a:t>
            </a:r>
            <a:r>
              <a:rPr lang="en-US" altLang="zh-TW" sz="1800" dirty="0">
                <a:ea typeface="新細明體" pitchFamily="18" charset="-120"/>
              </a:rPr>
              <a:t> must be true to use them.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These </a:t>
            </a:r>
            <a:r>
              <a:rPr lang="en-US" altLang="zh-TW" sz="1800" b="1" dirty="0">
                <a:solidFill>
                  <a:srgbClr val="0070C0"/>
                </a:solidFill>
                <a:ea typeface="新細明體" pitchFamily="18" charset="-120"/>
              </a:rPr>
              <a:t>conditions</a:t>
            </a:r>
            <a:r>
              <a:rPr lang="en-US" altLang="zh-TW" sz="1800" dirty="0">
                <a:ea typeface="新細明體" pitchFamily="18" charset="-120"/>
              </a:rPr>
              <a:t> become the new goals/</a:t>
            </a:r>
            <a:r>
              <a:rPr lang="en-US" altLang="zh-TW" sz="1800" dirty="0" err="1">
                <a:ea typeface="新細明體" pitchFamily="18" charset="-120"/>
              </a:rPr>
              <a:t>subgoals</a:t>
            </a:r>
            <a:r>
              <a:rPr lang="en-US" altLang="zh-TW" sz="1800" dirty="0">
                <a:ea typeface="新細明體" pitchFamily="18" charset="-120"/>
              </a:rPr>
              <a:t>, and continue working backward until it works back to 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新細明體" pitchFamily="18" charset="-120"/>
              </a:rPr>
              <a:t>facts</a:t>
            </a:r>
            <a:r>
              <a:rPr lang="en-US" altLang="zh-TW" sz="1800" dirty="0">
                <a:ea typeface="新細明體" pitchFamily="18" charset="-120"/>
              </a:rPr>
              <a:t> of the problem. </a:t>
            </a:r>
          </a:p>
          <a:p>
            <a:pPr lvl="2" eaLnBrk="1" hangingPunct="1"/>
            <a:r>
              <a:rPr lang="en-US" sz="1600" dirty="0"/>
              <a:t>Diagnosis, theorem proving, answering some multiple-choice questions, etc. </a:t>
            </a:r>
          </a:p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Note</a:t>
            </a:r>
            <a:r>
              <a:rPr lang="en-US" altLang="zh-TW" sz="2000" dirty="0">
                <a:ea typeface="新細明體" pitchFamily="18" charset="-120"/>
              </a:rPr>
              <a:t>: </a:t>
            </a:r>
            <a:r>
              <a:rPr lang="en-US" altLang="zh-TW" sz="2000" b="1" dirty="0">
                <a:solidFill>
                  <a:srgbClr val="002060"/>
                </a:solidFill>
                <a:ea typeface="新細明體" pitchFamily="18" charset="-120"/>
              </a:rPr>
              <a:t>Both approaches explore the same problem space</a:t>
            </a:r>
            <a:r>
              <a:rPr lang="en-US" altLang="zh-TW" sz="2000" dirty="0">
                <a:ea typeface="新細明體" pitchFamily="18" charset="-120"/>
              </a:rPr>
              <a:t>. </a:t>
            </a:r>
          </a:p>
          <a:p>
            <a:pPr lvl="1" eaLnBrk="1" hangingPunct="1"/>
            <a:r>
              <a:rPr lang="en-US" altLang="zh-TW" sz="1800" dirty="0">
                <a:ea typeface="新細明體" pitchFamily="18" charset="-120"/>
              </a:rPr>
              <a:t>Preferred strategy is chosen by the properties of the problem.</a:t>
            </a:r>
          </a:p>
          <a:p>
            <a:pPr lvl="1" eaLnBrk="1" hangingPunct="1"/>
            <a:r>
              <a:rPr lang="en-US" altLang="zh-TW" sz="1800" b="1" dirty="0">
                <a:solidFill>
                  <a:srgbClr val="FF0000"/>
                </a:solidFill>
                <a:ea typeface="新細明體" pitchFamily="18" charset="-120"/>
              </a:rPr>
              <a:t>Factors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to consider: </a:t>
            </a:r>
            <a:r>
              <a:rPr lang="en-US" altLang="zh-TW" sz="1800" b="1" dirty="0">
                <a:solidFill>
                  <a:srgbClr val="7030A0"/>
                </a:solidFill>
                <a:ea typeface="新細明體" pitchFamily="18" charset="-120"/>
              </a:rPr>
              <a:t>complexity</a:t>
            </a:r>
            <a:r>
              <a:rPr lang="en-US" altLang="zh-TW" sz="1800" dirty="0">
                <a:ea typeface="新細明體" pitchFamily="18" charset="-120"/>
              </a:rPr>
              <a:t> of </a:t>
            </a:r>
            <a:r>
              <a:rPr lang="en-US" altLang="zh-TW" sz="1800" b="1" dirty="0">
                <a:solidFill>
                  <a:srgbClr val="7030A0"/>
                </a:solidFill>
                <a:ea typeface="新細明體" pitchFamily="18" charset="-120"/>
              </a:rPr>
              <a:t>search space</a:t>
            </a:r>
            <a:endParaRPr lang="en-US" altLang="zh-TW" sz="1800" dirty="0">
              <a:ea typeface="新細明體" pitchFamily="18" charset="-120"/>
            </a:endParaRPr>
          </a:p>
          <a:p>
            <a:pPr lvl="1"/>
            <a:r>
              <a:rPr lang="en-US" altLang="zh-TW" sz="1800" b="1" dirty="0">
                <a:solidFill>
                  <a:srgbClr val="7030A0"/>
                </a:solidFill>
                <a:ea typeface="新細明體" pitchFamily="18" charset="-120"/>
              </a:rPr>
              <a:t>branching factor</a:t>
            </a:r>
            <a:r>
              <a:rPr lang="en-US" altLang="zh-TW" sz="1800" dirty="0">
                <a:ea typeface="新細明體" pitchFamily="18" charset="-120"/>
              </a:rPr>
              <a:t>: branching factor can be different near the initial state and at the end states</a:t>
            </a:r>
          </a:p>
        </p:txBody>
      </p:sp>
    </p:spTree>
    <p:extLst>
      <p:ext uri="{BB962C8B-B14F-4D97-AF65-F5344CB8AC3E}">
        <p14:creationId xmlns:p14="http://schemas.microsoft.com/office/powerpoint/2010/main" val="1290043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5" name="Picture 3" descr="State space graph explored as data-directed search" title="State space graph explored as data-directed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617663"/>
            <a:ext cx="8693150" cy="45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Data-directed search</a:t>
            </a:r>
          </a:p>
        </p:txBody>
      </p:sp>
    </p:spTree>
    <p:extLst>
      <p:ext uri="{BB962C8B-B14F-4D97-AF65-F5344CB8AC3E}">
        <p14:creationId xmlns:p14="http://schemas.microsoft.com/office/powerpoint/2010/main" val="14628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to solve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421849" y="1295401"/>
            <a:ext cx="8036351" cy="2666999"/>
          </a:xfrm>
        </p:spPr>
        <p:txBody>
          <a:bodyPr>
            <a:noAutofit/>
          </a:bodyPr>
          <a:lstStyle/>
          <a:p>
            <a:pPr>
              <a:lnSpc>
                <a:spcPct val="79000"/>
              </a:lnSpc>
            </a:pPr>
            <a:r>
              <a:rPr lang="en-US" altLang="en-US" sz="2400" dirty="0"/>
              <a:t>Represented by a four-tuple [</a:t>
            </a:r>
            <a:r>
              <a:rPr lang="en-US" altLang="en-US" sz="2400" i="1" dirty="0">
                <a:solidFill>
                  <a:srgbClr val="0000FF"/>
                </a:solidFill>
              </a:rPr>
              <a:t>N</a:t>
            </a:r>
            <a:r>
              <a:rPr lang="en-US" altLang="en-US" sz="2400" dirty="0"/>
              <a:t>,</a:t>
            </a:r>
            <a:r>
              <a:rPr lang="en-US" altLang="en-US" sz="2400" i="1" dirty="0">
                <a:solidFill>
                  <a:srgbClr val="0000FF"/>
                </a:solidFill>
              </a:rPr>
              <a:t>A</a:t>
            </a:r>
            <a:r>
              <a:rPr lang="en-US" altLang="en-US" sz="2400" dirty="0"/>
              <a:t>,</a:t>
            </a:r>
            <a:r>
              <a:rPr lang="en-US" altLang="en-US" sz="2400" i="1" dirty="0">
                <a:solidFill>
                  <a:srgbClr val="0000FF"/>
                </a:solidFill>
              </a:rPr>
              <a:t>S</a:t>
            </a:r>
            <a:r>
              <a:rPr lang="en-US" altLang="en-US" sz="2400" dirty="0"/>
              <a:t>,</a:t>
            </a:r>
            <a:r>
              <a:rPr lang="en-US" altLang="en-US" sz="2400" i="1" dirty="0">
                <a:solidFill>
                  <a:srgbClr val="0000FF"/>
                </a:solidFill>
              </a:rPr>
              <a:t>GD</a:t>
            </a:r>
            <a:r>
              <a:rPr lang="en-US" altLang="en-US" sz="2400" dirty="0"/>
              <a:t>], where:</a:t>
            </a:r>
          </a:p>
          <a:p>
            <a:pPr>
              <a:lnSpc>
                <a:spcPct val="79000"/>
              </a:lnSpc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N: </a:t>
            </a:r>
            <a:r>
              <a:rPr lang="en-US" altLang="en-US" sz="2400" dirty="0"/>
              <a:t>the problem space, set of vertices</a:t>
            </a:r>
          </a:p>
          <a:p>
            <a:pPr>
              <a:lnSpc>
                <a:spcPct val="79000"/>
              </a:lnSpc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A: </a:t>
            </a:r>
            <a:r>
              <a:rPr lang="en-US" altLang="en-US" sz="2400" dirty="0"/>
              <a:t>the set of edges between vertices</a:t>
            </a:r>
          </a:p>
          <a:p>
            <a:pPr lvl="1">
              <a:lnSpc>
                <a:spcPct val="79000"/>
              </a:lnSpc>
              <a:buFontTx/>
              <a:buChar char="•"/>
            </a:pPr>
            <a:r>
              <a:rPr lang="en-US" altLang="en-US" sz="2000" dirty="0"/>
              <a:t>the moves in a game (“operators”/ “actions”)</a:t>
            </a:r>
          </a:p>
          <a:p>
            <a:pPr>
              <a:lnSpc>
                <a:spcPct val="79000"/>
              </a:lnSpc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S: </a:t>
            </a: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start state </a:t>
            </a:r>
            <a:r>
              <a:rPr lang="en-US" altLang="en-US" sz="2400" dirty="0"/>
              <a:t>of the problem</a:t>
            </a:r>
          </a:p>
          <a:p>
            <a:pPr lvl="1">
              <a:lnSpc>
                <a:spcPct val="79000"/>
              </a:lnSpc>
              <a:buFontTx/>
              <a:buChar char="•"/>
            </a:pPr>
            <a:r>
              <a:rPr lang="en-US" altLang="en-US" sz="2000" dirty="0"/>
              <a:t>Initial board position of the game</a:t>
            </a:r>
          </a:p>
          <a:p>
            <a:pPr>
              <a:lnSpc>
                <a:spcPct val="79000"/>
              </a:lnSpc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GD: </a:t>
            </a: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goal state(s)</a:t>
            </a:r>
            <a:r>
              <a:rPr lang="en-US" altLang="en-US" sz="2400" dirty="0"/>
              <a:t> of the problem</a:t>
            </a:r>
          </a:p>
          <a:p>
            <a:pPr lvl="1">
              <a:lnSpc>
                <a:spcPct val="79000"/>
              </a:lnSpc>
              <a:buFontTx/>
              <a:buChar char="•"/>
            </a:pPr>
            <a:r>
              <a:rPr lang="en-US" altLang="en-US" sz="1800" dirty="0"/>
              <a:t>Checkmate in chess, all numbers sorted in sliding tile puzzles</a:t>
            </a:r>
          </a:p>
        </p:txBody>
      </p:sp>
    </p:spTree>
    <p:extLst>
      <p:ext uri="{BB962C8B-B14F-4D97-AF65-F5344CB8AC3E}">
        <p14:creationId xmlns:p14="http://schemas.microsoft.com/office/powerpoint/2010/main" val="5407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848600" cy="731838"/>
          </a:xfrm>
        </p:spPr>
        <p:txBody>
          <a:bodyPr/>
          <a:lstStyle/>
          <a:p>
            <a:r>
              <a:rPr lang="en-US" sz="3200" dirty="0"/>
              <a:t>When is the Data-driven Search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599"/>
          </a:xfrm>
        </p:spPr>
        <p:txBody>
          <a:bodyPr/>
          <a:lstStyle/>
          <a:p>
            <a:r>
              <a:rPr lang="en-US" sz="2400" dirty="0"/>
              <a:t>When all or most of the data are given in the initial problem statement.</a:t>
            </a:r>
          </a:p>
          <a:p>
            <a:pPr lvl="1"/>
            <a:r>
              <a:rPr lang="en-US" sz="1800" dirty="0"/>
              <a:t>For many interpretation problems by presenting a collection of data and asking the system to provide a high-level interpretation</a:t>
            </a:r>
          </a:p>
          <a:p>
            <a:pPr lvl="2"/>
            <a:r>
              <a:rPr lang="en-US" sz="1600" dirty="0"/>
              <a:t>Systems analyze data (e.g., interpreting geological data to find minerals, </a:t>
            </a:r>
            <a:r>
              <a:rPr lang="en-US" sz="1600" dirty="0">
                <a:solidFill>
                  <a:srgbClr val="0070C0"/>
                </a:solidFill>
              </a:rPr>
              <a:t>PROSPECTOR</a:t>
            </a:r>
            <a:r>
              <a:rPr lang="en-US" sz="1600" dirty="0"/>
              <a:t>)</a:t>
            </a:r>
          </a:p>
          <a:p>
            <a:r>
              <a:rPr lang="en-US" sz="2400" dirty="0"/>
              <a:t>When there are a large number of potential goals, but there are only a few ways to use the facts and given information of a particular problem instance.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DENDRAL</a:t>
            </a:r>
            <a:r>
              <a:rPr lang="en-US" sz="1800" dirty="0"/>
              <a:t> expert system finds the molecular structure of organic compounds based on their formula, mass.</a:t>
            </a:r>
          </a:p>
          <a:p>
            <a:r>
              <a:rPr lang="en-US" sz="2400" dirty="0"/>
              <a:t>When it is difficult to formulate a goal or hypothesis. </a:t>
            </a:r>
          </a:p>
        </p:txBody>
      </p:sp>
    </p:spTree>
    <p:extLst>
      <p:ext uri="{BB962C8B-B14F-4D97-AF65-F5344CB8AC3E}">
        <p14:creationId xmlns:p14="http://schemas.microsoft.com/office/powerpoint/2010/main" val="1957492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7" name="Picture 3" descr="State space graph explored as goal-directed search" title="State space graph explored as goal-directed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219200"/>
            <a:ext cx="8772525" cy="51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Goal-directed search</a:t>
            </a:r>
          </a:p>
        </p:txBody>
      </p:sp>
    </p:spTree>
    <p:extLst>
      <p:ext uri="{BB962C8B-B14F-4D97-AF65-F5344CB8AC3E}">
        <p14:creationId xmlns:p14="http://schemas.microsoft.com/office/powerpoint/2010/main" val="456532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848600" cy="609600"/>
          </a:xfrm>
        </p:spPr>
        <p:txBody>
          <a:bodyPr/>
          <a:lstStyle/>
          <a:p>
            <a:r>
              <a:rPr lang="en-US" sz="3200" dirty="0"/>
              <a:t>When is the Goal-driven Search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sz="2400" dirty="0"/>
              <a:t>Useful when the goal/hypothesis is already known or easily formulated and finding causes when something is already happened.</a:t>
            </a:r>
          </a:p>
          <a:p>
            <a:pPr lvl="1"/>
            <a:r>
              <a:rPr lang="en-US" sz="1600" dirty="0"/>
              <a:t>Theorem proving (goal is the theorem to prove), question answering in expert systems (questions are goals).</a:t>
            </a:r>
          </a:p>
          <a:p>
            <a:r>
              <a:rPr lang="en-US" sz="2400" dirty="0"/>
              <a:t>Problem data are not given but must be acquired by the problem solver.</a:t>
            </a:r>
          </a:p>
          <a:p>
            <a:pPr lvl="1"/>
            <a:r>
              <a:rPr lang="en-US" sz="1600" dirty="0"/>
              <a:t>Finding causes, e.g., medical diagnosis problem, doctor orders only those that are necessary to confirm or deny a particular hypothesis.</a:t>
            </a:r>
          </a:p>
          <a:p>
            <a:r>
              <a:rPr lang="en-US" sz="2400" dirty="0"/>
              <a:t>When there are a large number of rules that match the states of the problem and thus produce an increasing number of conclusions</a:t>
            </a:r>
            <a:r>
              <a:rPr lang="en-US" sz="2200" dirty="0"/>
              <a:t> </a:t>
            </a:r>
            <a:r>
              <a:rPr lang="en-US" sz="1800" dirty="0"/>
              <a:t>(for </a:t>
            </a:r>
            <a:r>
              <a:rPr lang="en-US" sz="1800" dirty="0">
                <a:solidFill>
                  <a:srgbClr val="00B0F0"/>
                </a:solidFill>
              </a:rPr>
              <a:t>reduced search space</a:t>
            </a:r>
            <a:r>
              <a:rPr lang="en-US" sz="1800" dirty="0"/>
              <a:t>)</a:t>
            </a:r>
            <a:r>
              <a:rPr lang="en-US" sz="2200" dirty="0"/>
              <a:t>.</a:t>
            </a:r>
          </a:p>
          <a:p>
            <a:pPr lvl="1"/>
            <a:r>
              <a:rPr lang="en-US" sz="1800" dirty="0"/>
              <a:t>P</a:t>
            </a:r>
            <a:r>
              <a:rPr lang="en-US" altLang="zh-TW" sz="1800" dirty="0">
                <a:ea typeface="新細明體" pitchFamily="18" charset="-120"/>
              </a:rPr>
              <a:t>rove a statement “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I am a descendant of Thomas Jefferson.</a:t>
            </a:r>
            <a:r>
              <a:rPr lang="en-US" altLang="zh-TW" sz="1800" dirty="0">
                <a:ea typeface="新細明體" pitchFamily="18" charset="-120"/>
              </a:rPr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5388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Consider the scenarios below and identify whether it is better to perform a data-driven or goal-driven search to solve the problem. Explain your answer.</a:t>
            </a:r>
            <a:endParaRPr lang="en-US" b="1" dirty="0"/>
          </a:p>
          <a:p>
            <a:pPr lvl="1"/>
            <a:r>
              <a:rPr lang="en-US" dirty="0"/>
              <a:t>Diagnosing mechanical problems in a car</a:t>
            </a:r>
            <a:endParaRPr lang="en-US" b="1" dirty="0"/>
          </a:p>
          <a:p>
            <a:pPr lvl="1"/>
            <a:r>
              <a:rPr lang="en-US" dirty="0"/>
              <a:t>Find the fastest path to travel from CSUF to your home</a:t>
            </a:r>
            <a:endParaRPr lang="en-US" b="1" dirty="0"/>
          </a:p>
          <a:p>
            <a:r>
              <a:rPr lang="en-US" dirty="0"/>
              <a:t>Hints:</a:t>
            </a:r>
          </a:p>
          <a:p>
            <a:pPr lvl="1"/>
            <a:r>
              <a:rPr lang="en-US" dirty="0"/>
              <a:t>First, what would be a state?</a:t>
            </a:r>
          </a:p>
          <a:p>
            <a:pPr lvl="1"/>
            <a:r>
              <a:rPr lang="en-US" dirty="0"/>
              <a:t>What would be the state space?</a:t>
            </a:r>
          </a:p>
          <a:p>
            <a:pPr lvl="1"/>
            <a:r>
              <a:rPr lang="en-US" dirty="0"/>
              <a:t>What are the operators?</a:t>
            </a:r>
          </a:p>
        </p:txBody>
      </p:sp>
    </p:spTree>
    <p:extLst>
      <p:ext uri="{BB962C8B-B14F-4D97-AF65-F5344CB8AC3E}">
        <p14:creationId xmlns:p14="http://schemas.microsoft.com/office/powerpoint/2010/main" val="1270088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88423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4"/>
          </a:xfrm>
        </p:spPr>
        <p:txBody>
          <a:bodyPr/>
          <a:lstStyle/>
          <a:p>
            <a:r>
              <a:rPr lang="en-US" sz="2000" dirty="0"/>
              <a:t>George Luger, Artificial Intelligence: Structures and Strategies for Complex Problem Solving, 6</a:t>
            </a:r>
            <a:r>
              <a:rPr lang="en-US" sz="2000" baseline="30000" dirty="0"/>
              <a:t>th</a:t>
            </a:r>
            <a:r>
              <a:rPr lang="en-US" sz="2000" dirty="0"/>
              <a:t> edition, Addison Wesley, 2009. </a:t>
            </a:r>
            <a:r>
              <a:rPr lang="en-US" sz="2000" b="1" dirty="0"/>
              <a:t>Chapter 3</a:t>
            </a:r>
            <a:r>
              <a:rPr lang="en-US" sz="2000" dirty="0"/>
              <a:t>.</a:t>
            </a:r>
          </a:p>
          <a:p>
            <a:r>
              <a:rPr lang="en-US" sz="2000" dirty="0"/>
              <a:t>Russel and </a:t>
            </a:r>
            <a:r>
              <a:rPr lang="en-US" sz="2000" dirty="0" err="1"/>
              <a:t>Norvig</a:t>
            </a:r>
            <a:r>
              <a:rPr lang="en-US" sz="2000" dirty="0"/>
              <a:t>, Artificial Intelligence: A Modern Approach, 3</a:t>
            </a:r>
            <a:r>
              <a:rPr lang="en-US" sz="2000" baseline="30000" dirty="0"/>
              <a:t>rd</a:t>
            </a:r>
            <a:r>
              <a:rPr lang="en-US" sz="2000" dirty="0"/>
              <a:t> edition, Prentice Hall, 2010. </a:t>
            </a:r>
            <a:r>
              <a:rPr lang="en-US" sz="2000" b="1" dirty="0"/>
              <a:t>Chapter 3.3</a:t>
            </a:r>
          </a:p>
        </p:txBody>
      </p:sp>
    </p:spTree>
    <p:extLst>
      <p:ext uri="{BB962C8B-B14F-4D97-AF65-F5344CB8AC3E}">
        <p14:creationId xmlns:p14="http://schemas.microsoft.com/office/powerpoint/2010/main" val="299481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884238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4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https://inst.eecs.berkeley.edu/~cs188/su20/</a:t>
            </a:r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503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Depth-first TREE search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Input: A problem</a:t>
            </a:r>
          </a:p>
          <a:p>
            <a:r>
              <a:rPr lang="en-US" altLang="en-US" dirty="0"/>
              <a:t>Data structure: </a:t>
            </a:r>
            <a:r>
              <a:rPr lang="en-US" altLang="en-US" dirty="0">
                <a:solidFill>
                  <a:srgbClr val="C00000"/>
                </a:solidFill>
              </a:rPr>
              <a:t>frontier</a:t>
            </a:r>
          </a:p>
          <a:p>
            <a:pPr lvl="1"/>
            <a:r>
              <a:rPr lang="en-US" altLang="en-US" dirty="0"/>
              <a:t>Also called “open”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Stack</a:t>
            </a:r>
            <a:r>
              <a:rPr lang="en-US" altLang="en-US" dirty="0"/>
              <a:t>, LIFO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407" y="3916364"/>
            <a:ext cx="79528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frontier with initial state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 do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 frontier is empty RETURN FAILURE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Choose top node and remove it from frontier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top node is goal RETURN SUCCESS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 node: pushing child nodes to the frontier</a:t>
            </a:r>
          </a:p>
        </p:txBody>
      </p:sp>
    </p:spTree>
    <p:extLst>
      <p:ext uri="{BB962C8B-B14F-4D97-AF65-F5344CB8AC3E}">
        <p14:creationId xmlns:p14="http://schemas.microsoft.com/office/powerpoint/2010/main" val="136246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artoon of DFS" title="Cartoon of D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3811" y="1097280"/>
            <a:ext cx="5850638" cy="43891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9506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09600" y="1447800"/>
            <a:ext cx="5105400" cy="3377545"/>
            <a:chOff x="990600" y="990600"/>
            <a:chExt cx="5105400" cy="3377545"/>
          </a:xfrm>
        </p:grpSpPr>
        <p:cxnSp>
          <p:nvCxnSpPr>
            <p:cNvPr id="68" name="Straight Arrow Connector 67"/>
            <p:cNvCxnSpPr>
              <a:endCxn id="70" idx="7"/>
            </p:cNvCxnSpPr>
            <p:nvPr/>
          </p:nvCxnSpPr>
          <p:spPr>
            <a:xfrm flipH="1">
              <a:off x="2307259" y="1257300"/>
              <a:ext cx="626441" cy="101961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2667000" y="990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1851974" y="2198802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3881487" y="19431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990600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2594727" y="38347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61701" y="3568045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5562600" y="29718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76" name="Straight Arrow Connector 75"/>
            <p:cNvCxnSpPr>
              <a:stCxn id="70" idx="3"/>
              <a:endCxn id="72" idx="0"/>
            </p:cNvCxnSpPr>
            <p:nvPr/>
          </p:nvCxnSpPr>
          <p:spPr>
            <a:xfrm flipH="1">
              <a:off x="1257300" y="2654087"/>
              <a:ext cx="672789" cy="9139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0" idx="5"/>
              <a:endCxn id="73" idx="0"/>
            </p:cNvCxnSpPr>
            <p:nvPr/>
          </p:nvCxnSpPr>
          <p:spPr>
            <a:xfrm>
              <a:off x="2307259" y="2654087"/>
              <a:ext cx="554168" cy="1180658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2" idx="6"/>
              <a:endCxn id="73" idx="2"/>
            </p:cNvCxnSpPr>
            <p:nvPr/>
          </p:nvCxnSpPr>
          <p:spPr>
            <a:xfrm>
              <a:off x="1524000" y="3834745"/>
              <a:ext cx="1070727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9" idx="5"/>
              <a:endCxn id="71" idx="1"/>
            </p:cNvCxnSpPr>
            <p:nvPr/>
          </p:nvCxnSpPr>
          <p:spPr>
            <a:xfrm>
              <a:off x="3122285" y="1445885"/>
              <a:ext cx="837317" cy="5753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3" idx="7"/>
              <a:endCxn id="71" idx="3"/>
            </p:cNvCxnSpPr>
            <p:nvPr/>
          </p:nvCxnSpPr>
          <p:spPr>
            <a:xfrm flipV="1">
              <a:off x="3050012" y="2398385"/>
              <a:ext cx="909590" cy="151447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5"/>
              <a:endCxn id="75" idx="1"/>
            </p:cNvCxnSpPr>
            <p:nvPr/>
          </p:nvCxnSpPr>
          <p:spPr>
            <a:xfrm>
              <a:off x="4336772" y="2398385"/>
              <a:ext cx="1303943" cy="65153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4"/>
              <a:endCxn id="74" idx="0"/>
            </p:cNvCxnSpPr>
            <p:nvPr/>
          </p:nvCxnSpPr>
          <p:spPr>
            <a:xfrm>
              <a:off x="4148187" y="2476500"/>
              <a:ext cx="380214" cy="1091545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3" idx="6"/>
              <a:endCxn id="74" idx="2"/>
            </p:cNvCxnSpPr>
            <p:nvPr/>
          </p:nvCxnSpPr>
          <p:spPr>
            <a:xfrm flipV="1">
              <a:off x="3128127" y="3834745"/>
              <a:ext cx="1133574" cy="26670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5168245" y="733516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(Tree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1. List states as they are expanded</a:t>
            </a:r>
          </a:p>
          <a:p>
            <a:r>
              <a:rPr lang="en-US" dirty="0"/>
              <a:t>2. Show frontier/stack at every step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04238"/>
              </p:ext>
            </p:extLst>
          </p:nvPr>
        </p:nvGraphicFramePr>
        <p:xfrm>
          <a:off x="5134859" y="4086029"/>
          <a:ext cx="37393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650">
                  <a:extLst>
                    <a:ext uri="{9D8B030D-6E8A-4147-A177-3AD203B41FA5}">
                      <a16:colId xmlns:a16="http://schemas.microsoft.com/office/drawing/2014/main" val="720312338"/>
                    </a:ext>
                  </a:extLst>
                </a:gridCol>
                <a:gridCol w="1869650">
                  <a:extLst>
                    <a:ext uri="{9D8B030D-6E8A-4147-A177-3AD203B41FA5}">
                      <a16:colId xmlns:a16="http://schemas.microsoft.com/office/drawing/2014/main" val="74404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</a:t>
                      </a:r>
                      <a:r>
                        <a:rPr lang="en-US" baseline="0" dirty="0"/>
                        <a:t> 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2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1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6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70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>
            <a:endCxn id="70" idx="7"/>
          </p:cNvCxnSpPr>
          <p:nvPr/>
        </p:nvCxnSpPr>
        <p:spPr>
          <a:xfrm flipH="1">
            <a:off x="1697659" y="1205275"/>
            <a:ext cx="626441" cy="10196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057400" y="93857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Oval 69"/>
          <p:cNvSpPr/>
          <p:nvPr/>
        </p:nvSpPr>
        <p:spPr>
          <a:xfrm>
            <a:off x="1242374" y="2146777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3271887" y="189107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381000" y="35160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3" name="Oval 72"/>
          <p:cNvSpPr/>
          <p:nvPr/>
        </p:nvSpPr>
        <p:spPr>
          <a:xfrm>
            <a:off x="1985127" y="37827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Oval 73"/>
          <p:cNvSpPr/>
          <p:nvPr/>
        </p:nvSpPr>
        <p:spPr>
          <a:xfrm>
            <a:off x="3652101" y="35160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5" name="Oval 74"/>
          <p:cNvSpPr/>
          <p:nvPr/>
        </p:nvSpPr>
        <p:spPr>
          <a:xfrm>
            <a:off x="4953000" y="291977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6" name="Straight Arrow Connector 75"/>
          <p:cNvCxnSpPr>
            <a:stCxn id="70" idx="3"/>
            <a:endCxn id="72" idx="0"/>
          </p:cNvCxnSpPr>
          <p:nvPr/>
        </p:nvCxnSpPr>
        <p:spPr>
          <a:xfrm flipH="1">
            <a:off x="647700" y="2602062"/>
            <a:ext cx="672789" cy="9139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5"/>
            <a:endCxn id="73" idx="0"/>
          </p:cNvCxnSpPr>
          <p:nvPr/>
        </p:nvCxnSpPr>
        <p:spPr>
          <a:xfrm>
            <a:off x="1697659" y="2602062"/>
            <a:ext cx="554168" cy="11806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6"/>
            <a:endCxn id="73" idx="2"/>
          </p:cNvCxnSpPr>
          <p:nvPr/>
        </p:nvCxnSpPr>
        <p:spPr>
          <a:xfrm>
            <a:off x="914400" y="3782720"/>
            <a:ext cx="1070727" cy="2667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5"/>
            <a:endCxn id="71" idx="1"/>
          </p:cNvCxnSpPr>
          <p:nvPr/>
        </p:nvCxnSpPr>
        <p:spPr>
          <a:xfrm>
            <a:off x="2512685" y="1393860"/>
            <a:ext cx="837317" cy="5753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7"/>
            <a:endCxn id="71" idx="3"/>
          </p:cNvCxnSpPr>
          <p:nvPr/>
        </p:nvCxnSpPr>
        <p:spPr>
          <a:xfrm flipV="1">
            <a:off x="2440412" y="2346360"/>
            <a:ext cx="909590" cy="151447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5"/>
            <a:endCxn id="75" idx="1"/>
          </p:cNvCxnSpPr>
          <p:nvPr/>
        </p:nvCxnSpPr>
        <p:spPr>
          <a:xfrm>
            <a:off x="3727172" y="2346360"/>
            <a:ext cx="1303943" cy="6515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4"/>
            <a:endCxn id="74" idx="0"/>
          </p:cNvCxnSpPr>
          <p:nvPr/>
        </p:nvCxnSpPr>
        <p:spPr>
          <a:xfrm>
            <a:off x="3538587" y="2424475"/>
            <a:ext cx="380214" cy="1091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6"/>
            <a:endCxn id="74" idx="2"/>
          </p:cNvCxnSpPr>
          <p:nvPr/>
        </p:nvCxnSpPr>
        <p:spPr>
          <a:xfrm flipV="1">
            <a:off x="2518527" y="3782720"/>
            <a:ext cx="1133574" cy="2667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68245" y="733516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(Tree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List states as they are expanded</a:t>
            </a:r>
          </a:p>
          <a:p>
            <a:r>
              <a:rPr lang="en-US" dirty="0"/>
              <a:t>Show frontier at every step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068" y="5010938"/>
            <a:ext cx="38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states: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1400" y="58674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Frontier</a:t>
            </a:r>
            <a:endParaRPr lang="en-US" strike="sngStrike" dirty="0"/>
          </a:p>
        </p:txBody>
      </p:sp>
      <p:sp>
        <p:nvSpPr>
          <p:cNvPr id="5" name="Freeform 4"/>
          <p:cNvSpPr/>
          <p:nvPr/>
        </p:nvSpPr>
        <p:spPr>
          <a:xfrm>
            <a:off x="7277493" y="3657600"/>
            <a:ext cx="744717" cy="2205872"/>
          </a:xfrm>
          <a:custGeom>
            <a:avLst/>
            <a:gdLst>
              <a:gd name="connsiteX0" fmla="*/ 0 w 744717"/>
              <a:gd name="connsiteY0" fmla="*/ 0 h 2205872"/>
              <a:gd name="connsiteX1" fmla="*/ 18853 w 744717"/>
              <a:gd name="connsiteY1" fmla="*/ 2205872 h 2205872"/>
              <a:gd name="connsiteX2" fmla="*/ 744717 w 744717"/>
              <a:gd name="connsiteY2" fmla="*/ 2205872 h 2205872"/>
              <a:gd name="connsiteX3" fmla="*/ 716437 w 744717"/>
              <a:gd name="connsiteY3" fmla="*/ 18854 h 220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2205872">
                <a:moveTo>
                  <a:pt x="0" y="0"/>
                </a:moveTo>
                <a:lnTo>
                  <a:pt x="18853" y="2205872"/>
                </a:lnTo>
                <a:lnTo>
                  <a:pt x="744717" y="2205872"/>
                </a:lnTo>
                <a:lnTo>
                  <a:pt x="716437" y="188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4400" y="53802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7370935" y="5174159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36"/>
          <p:cNvSpPr/>
          <p:nvPr/>
        </p:nvSpPr>
        <p:spPr>
          <a:xfrm>
            <a:off x="1536529" y="5403152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" name="Oval 39"/>
          <p:cNvSpPr/>
          <p:nvPr/>
        </p:nvSpPr>
        <p:spPr>
          <a:xfrm>
            <a:off x="7383151" y="452114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2" name="Oval 41"/>
          <p:cNvSpPr/>
          <p:nvPr/>
        </p:nvSpPr>
        <p:spPr>
          <a:xfrm>
            <a:off x="2185760" y="54102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04298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>
            <a:endCxn id="70" idx="7"/>
          </p:cNvCxnSpPr>
          <p:nvPr/>
        </p:nvCxnSpPr>
        <p:spPr>
          <a:xfrm flipH="1">
            <a:off x="1697659" y="1205275"/>
            <a:ext cx="626441" cy="10196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057400" y="93857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0" name="Oval 69"/>
          <p:cNvSpPr/>
          <p:nvPr/>
        </p:nvSpPr>
        <p:spPr>
          <a:xfrm>
            <a:off x="1242374" y="2146777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3271887" y="189107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381000" y="35160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3" name="Oval 72"/>
          <p:cNvSpPr/>
          <p:nvPr/>
        </p:nvSpPr>
        <p:spPr>
          <a:xfrm>
            <a:off x="1985127" y="37827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4" name="Oval 73"/>
          <p:cNvSpPr/>
          <p:nvPr/>
        </p:nvSpPr>
        <p:spPr>
          <a:xfrm>
            <a:off x="3652101" y="35160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5" name="Oval 74"/>
          <p:cNvSpPr/>
          <p:nvPr/>
        </p:nvSpPr>
        <p:spPr>
          <a:xfrm>
            <a:off x="4953000" y="291977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6" name="Straight Arrow Connector 75"/>
          <p:cNvCxnSpPr>
            <a:stCxn id="70" idx="3"/>
            <a:endCxn id="72" idx="0"/>
          </p:cNvCxnSpPr>
          <p:nvPr/>
        </p:nvCxnSpPr>
        <p:spPr>
          <a:xfrm flipH="1">
            <a:off x="647700" y="2602062"/>
            <a:ext cx="672789" cy="9139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5"/>
            <a:endCxn id="73" idx="0"/>
          </p:cNvCxnSpPr>
          <p:nvPr/>
        </p:nvCxnSpPr>
        <p:spPr>
          <a:xfrm>
            <a:off x="1697659" y="2602062"/>
            <a:ext cx="554168" cy="118065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6"/>
            <a:endCxn id="73" idx="2"/>
          </p:cNvCxnSpPr>
          <p:nvPr/>
        </p:nvCxnSpPr>
        <p:spPr>
          <a:xfrm>
            <a:off x="914400" y="3782720"/>
            <a:ext cx="1070727" cy="2667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9" idx="5"/>
            <a:endCxn id="71" idx="1"/>
          </p:cNvCxnSpPr>
          <p:nvPr/>
        </p:nvCxnSpPr>
        <p:spPr>
          <a:xfrm>
            <a:off x="2512685" y="1393860"/>
            <a:ext cx="837317" cy="5753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7"/>
            <a:endCxn id="71" idx="3"/>
          </p:cNvCxnSpPr>
          <p:nvPr/>
        </p:nvCxnSpPr>
        <p:spPr>
          <a:xfrm flipV="1">
            <a:off x="2440412" y="2346360"/>
            <a:ext cx="909590" cy="151447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1" idx="5"/>
            <a:endCxn id="75" idx="1"/>
          </p:cNvCxnSpPr>
          <p:nvPr/>
        </p:nvCxnSpPr>
        <p:spPr>
          <a:xfrm>
            <a:off x="3727172" y="2346360"/>
            <a:ext cx="1303943" cy="6515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4"/>
            <a:endCxn id="74" idx="0"/>
          </p:cNvCxnSpPr>
          <p:nvPr/>
        </p:nvCxnSpPr>
        <p:spPr>
          <a:xfrm>
            <a:off x="3538587" y="2424475"/>
            <a:ext cx="380214" cy="109154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3" idx="6"/>
            <a:endCxn id="74" idx="2"/>
          </p:cNvCxnSpPr>
          <p:nvPr/>
        </p:nvCxnSpPr>
        <p:spPr>
          <a:xfrm flipV="1">
            <a:off x="2518527" y="3782720"/>
            <a:ext cx="1133574" cy="2667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168245" y="733516"/>
            <a:ext cx="3961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state: A</a:t>
            </a:r>
          </a:p>
          <a:p>
            <a:r>
              <a:rPr lang="en-US" dirty="0"/>
              <a:t>Goal state: D</a:t>
            </a:r>
          </a:p>
          <a:p>
            <a:endParaRPr lang="en-US" dirty="0"/>
          </a:p>
          <a:p>
            <a:r>
              <a:rPr lang="en-US" dirty="0"/>
              <a:t>Using DFS (Tree version)</a:t>
            </a:r>
          </a:p>
          <a:p>
            <a:r>
              <a:rPr lang="en-US" dirty="0"/>
              <a:t>Expand child nodes in alphabetical order</a:t>
            </a:r>
          </a:p>
          <a:p>
            <a:r>
              <a:rPr lang="en-US" dirty="0"/>
              <a:t>List states as they are expanded</a:t>
            </a:r>
          </a:p>
          <a:p>
            <a:r>
              <a:rPr lang="en-US" dirty="0"/>
              <a:t>Show frontier at every step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0068" y="5010938"/>
            <a:ext cx="38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states: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1400" y="58674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Frontier</a:t>
            </a:r>
            <a:endParaRPr lang="en-US" strike="sngStrike" dirty="0"/>
          </a:p>
        </p:txBody>
      </p:sp>
      <p:sp>
        <p:nvSpPr>
          <p:cNvPr id="5" name="Freeform 4"/>
          <p:cNvSpPr/>
          <p:nvPr/>
        </p:nvSpPr>
        <p:spPr>
          <a:xfrm>
            <a:off x="7277493" y="3657600"/>
            <a:ext cx="744717" cy="2205872"/>
          </a:xfrm>
          <a:custGeom>
            <a:avLst/>
            <a:gdLst>
              <a:gd name="connsiteX0" fmla="*/ 0 w 744717"/>
              <a:gd name="connsiteY0" fmla="*/ 0 h 2205872"/>
              <a:gd name="connsiteX1" fmla="*/ 18853 w 744717"/>
              <a:gd name="connsiteY1" fmla="*/ 2205872 h 2205872"/>
              <a:gd name="connsiteX2" fmla="*/ 744717 w 744717"/>
              <a:gd name="connsiteY2" fmla="*/ 2205872 h 2205872"/>
              <a:gd name="connsiteX3" fmla="*/ 716437 w 744717"/>
              <a:gd name="connsiteY3" fmla="*/ 18854 h 220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2205872">
                <a:moveTo>
                  <a:pt x="0" y="0"/>
                </a:moveTo>
                <a:lnTo>
                  <a:pt x="18853" y="2205872"/>
                </a:lnTo>
                <a:lnTo>
                  <a:pt x="744717" y="2205872"/>
                </a:lnTo>
                <a:lnTo>
                  <a:pt x="716437" y="188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" y="550442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158792" y="5497456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2204692" y="5496778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/>
          <p:cNvSpPr/>
          <p:nvPr/>
        </p:nvSpPr>
        <p:spPr>
          <a:xfrm>
            <a:off x="3519733" y="546928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2" name="Oval 31"/>
          <p:cNvSpPr/>
          <p:nvPr/>
        </p:nvSpPr>
        <p:spPr>
          <a:xfrm>
            <a:off x="2902235" y="548102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7487460" y="527419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Oval 41"/>
          <p:cNvSpPr/>
          <p:nvPr/>
        </p:nvSpPr>
        <p:spPr>
          <a:xfrm>
            <a:off x="5037080" y="5330858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16009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2745</Words>
  <Application>Microsoft Macintosh PowerPoint</Application>
  <PresentationFormat>On-screen Show (4:3)</PresentationFormat>
  <Paragraphs>631</Paragraphs>
  <Slides>45</Slides>
  <Notes>29</Notes>
  <HiddenSlides>8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Times New Roman</vt:lpstr>
      <vt:lpstr>1_Office Theme</vt:lpstr>
      <vt:lpstr>CPSC 481 Artificial Intelligence</vt:lpstr>
      <vt:lpstr>What we will cover today</vt:lpstr>
      <vt:lpstr>Searching a graph: the challenge</vt:lpstr>
      <vt:lpstr>Problem to solve</vt:lpstr>
      <vt:lpstr>Depth-first TREE search</vt:lpstr>
      <vt:lpstr>Depth-First Search</vt:lpstr>
      <vt:lpstr>PowerPoint Presentation</vt:lpstr>
      <vt:lpstr>PowerPoint Presentation</vt:lpstr>
      <vt:lpstr>PowerPoint Presentation</vt:lpstr>
      <vt:lpstr>Classwork</vt:lpstr>
      <vt:lpstr>Depth-first TREE search</vt:lpstr>
      <vt:lpstr>PowerPoint Presentation</vt:lpstr>
      <vt:lpstr>Depth-first TREE search</vt:lpstr>
      <vt:lpstr>Search Algorithm Properties</vt:lpstr>
      <vt:lpstr>Depth-First Search (DFS) Properties</vt:lpstr>
      <vt:lpstr>PowerPoint Presentation</vt:lpstr>
      <vt:lpstr>Search Algorithm Properties</vt:lpstr>
      <vt:lpstr>Depth-first TREE search with loop checking </vt:lpstr>
      <vt:lpstr>Depth-First Search with loop checking Properties</vt:lpstr>
      <vt:lpstr>Depth-first GRAPH search</vt:lpstr>
      <vt:lpstr>PowerPoint Presentation</vt:lpstr>
      <vt:lpstr>PowerPoint Presentation</vt:lpstr>
      <vt:lpstr>PowerPoint Presentation</vt:lpstr>
      <vt:lpstr>Depth-First Search (Graph version) Properties</vt:lpstr>
      <vt:lpstr>Depth limited DFS</vt:lpstr>
      <vt:lpstr>Depth-First Search</vt:lpstr>
      <vt:lpstr>Breadth-First Search</vt:lpstr>
      <vt:lpstr>Breadth-first graph search</vt:lpstr>
      <vt:lpstr>PowerPoint Presentation</vt:lpstr>
      <vt:lpstr>Breadth-First Search</vt:lpstr>
      <vt:lpstr>Breadth-First Search (BFS) Properties</vt:lpstr>
      <vt:lpstr>DFS vs BFS</vt:lpstr>
      <vt:lpstr>Video of Demo Maze Water: BFS</vt:lpstr>
      <vt:lpstr>Video of Demo Maze Water: DFS</vt:lpstr>
      <vt:lpstr>Time vs Space complexity</vt:lpstr>
      <vt:lpstr>Iterative Deepening</vt:lpstr>
      <vt:lpstr>Complexity of Iterative Deepening</vt:lpstr>
      <vt:lpstr>Search Directions in a State Space</vt:lpstr>
      <vt:lpstr>Data-directed search</vt:lpstr>
      <vt:lpstr>When is the Data-driven Search Better?</vt:lpstr>
      <vt:lpstr>Goal-directed search</vt:lpstr>
      <vt:lpstr>When is the Goal-driven Search Better?</vt:lpstr>
      <vt:lpstr>Class work</vt:lpstr>
      <vt:lpstr>References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2022-09-02T09:17:32Z</dcterms:modified>
</cp:coreProperties>
</file>