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0" r:id="rId4"/>
    <p:sldId id="263" r:id="rId5"/>
    <p:sldId id="258" r:id="rId6"/>
    <p:sldId id="264" r:id="rId7"/>
    <p:sldId id="259"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690"/>
  </p:normalViewPr>
  <p:slideViewPr>
    <p:cSldViewPr snapToGrid="0" snapToObjects="1">
      <p:cViewPr varScale="1">
        <p:scale>
          <a:sx n="99" d="100"/>
          <a:sy n="99" d="100"/>
        </p:scale>
        <p:origin x="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DA69-66E2-C845-9A4C-BEF5D92D0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D630A-80C8-744E-8605-FD91F584F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8B38E4-5789-1549-B4AC-B299FE4A29E4}"/>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5" name="Footer Placeholder 4">
            <a:extLst>
              <a:ext uri="{FF2B5EF4-FFF2-40B4-BE49-F238E27FC236}">
                <a16:creationId xmlns:a16="http://schemas.microsoft.com/office/drawing/2014/main" id="{EA4C0221-A15F-F340-8E85-1C015A574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64AF-DF7A-564B-9FE0-09521982EE3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4105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F5BE-E37D-7742-AFD3-5FA9103BDE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AE0765-683A-BF4B-9AE6-B038370944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E8D48-2C70-B346-A3A2-2E99BE188B1C}"/>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5" name="Footer Placeholder 4">
            <a:extLst>
              <a:ext uri="{FF2B5EF4-FFF2-40B4-BE49-F238E27FC236}">
                <a16:creationId xmlns:a16="http://schemas.microsoft.com/office/drawing/2014/main" id="{981CF939-D95B-C148-9A69-607A02B7B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1875B-B7F9-424B-8C64-FEE4CB4ACE76}"/>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67045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C9C5E-311D-B048-86E7-C3686539D3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EEDEC9-EAD7-A845-9DF8-E435FD9CB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E2109-F677-3545-81B8-5737DC5D7894}"/>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5" name="Footer Placeholder 4">
            <a:extLst>
              <a:ext uri="{FF2B5EF4-FFF2-40B4-BE49-F238E27FC236}">
                <a16:creationId xmlns:a16="http://schemas.microsoft.com/office/drawing/2014/main" id="{D6129E89-ACFA-E44A-B37E-FB8A8266C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C966A-3576-8F47-B683-AB5FC6A67E9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33632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4AEA-994D-3542-8CCF-38C6B0871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A6D3D-FC44-EF44-9962-9E86043E2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F6D6E-288B-F246-87CF-4F8727F72999}"/>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5" name="Footer Placeholder 4">
            <a:extLst>
              <a:ext uri="{FF2B5EF4-FFF2-40B4-BE49-F238E27FC236}">
                <a16:creationId xmlns:a16="http://schemas.microsoft.com/office/drawing/2014/main" id="{7D17BA64-8CD5-0D47-ACE1-1AA9B4A73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9BF5C-C0AC-0A48-A737-176CBE6646B4}"/>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73215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A907-85B1-794E-8FEE-5EE22C31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D2AE6A-7FEE-0641-B303-AF36F5B00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5B2238-421E-9A4C-8530-DB177A929B5A}"/>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5" name="Footer Placeholder 4">
            <a:extLst>
              <a:ext uri="{FF2B5EF4-FFF2-40B4-BE49-F238E27FC236}">
                <a16:creationId xmlns:a16="http://schemas.microsoft.com/office/drawing/2014/main" id="{6A1BB2F4-3C4C-DD42-AA6E-0725BB4DE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D123-A2A5-3844-AB99-0B4EE5E9E9C9}"/>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328213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CA8D-690B-AF4B-9D75-C826FB0A7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0B05A-32BB-2B4B-A758-C044DF85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BAAFD-A2B9-644E-80A1-A3173FEA9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659342-F00D-E24C-ADCD-29549B4EF6B4}"/>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6" name="Footer Placeholder 5">
            <a:extLst>
              <a:ext uri="{FF2B5EF4-FFF2-40B4-BE49-F238E27FC236}">
                <a16:creationId xmlns:a16="http://schemas.microsoft.com/office/drawing/2014/main" id="{E43BD4E2-4B1A-644C-835C-8C6CFB767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89E22-6F9E-F546-BAA0-968B0C29CD83}"/>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90858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E822-E2C3-8D48-813B-46970E0251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2FEF24-7735-4D43-AF5D-2A9F782A6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5BB0F-79FE-764B-80C3-34E9BC5BE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538F6-A636-444F-ACAD-86AE2B980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CC1EB6-B7E2-C440-83E4-B9B40C512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560C7C-ADB9-3C4B-8C67-7989A93A6860}"/>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8" name="Footer Placeholder 7">
            <a:extLst>
              <a:ext uri="{FF2B5EF4-FFF2-40B4-BE49-F238E27FC236}">
                <a16:creationId xmlns:a16="http://schemas.microsoft.com/office/drawing/2014/main" id="{E1CB2DE3-09BC-C548-A81F-33FDD7387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E3435E-5763-D34D-B132-85592F77D67F}"/>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219729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257-7279-904C-86F0-4D77C7CD16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7834A0-69DC-5D4D-98C1-DF1720FCBDE1}"/>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4" name="Footer Placeholder 3">
            <a:extLst>
              <a:ext uri="{FF2B5EF4-FFF2-40B4-BE49-F238E27FC236}">
                <a16:creationId xmlns:a16="http://schemas.microsoft.com/office/drawing/2014/main" id="{A307433E-C1DE-1B40-9039-1F0578D49F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8AA212-E6C7-844F-9906-892C67B5EE03}"/>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36590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AF923-A82C-2243-8112-D01566B848B8}"/>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3" name="Footer Placeholder 2">
            <a:extLst>
              <a:ext uri="{FF2B5EF4-FFF2-40B4-BE49-F238E27FC236}">
                <a16:creationId xmlns:a16="http://schemas.microsoft.com/office/drawing/2014/main" id="{B4E54982-6C2E-8E4A-BFA8-85EAAC6A2D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75FE24-2E51-4942-A8F5-7D04C77E278C}"/>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01137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4F89-0E18-3E41-ADAE-ECA260847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4DC2D-A621-3742-A0D6-CC201F39B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2223B3-F84D-2240-802C-5814A5347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EBCCF-B59D-0643-92CC-B7441EDF1EC3}"/>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6" name="Footer Placeholder 5">
            <a:extLst>
              <a:ext uri="{FF2B5EF4-FFF2-40B4-BE49-F238E27FC236}">
                <a16:creationId xmlns:a16="http://schemas.microsoft.com/office/drawing/2014/main" id="{636122D6-1BD7-0C49-B13A-864C34B31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FD0E2-D3D7-154D-A0AE-364775B0160B}"/>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66493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531C-7A64-8946-B0FC-4380731A4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C4A21-C8CD-404C-94D5-E1A4535B6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A99A0F-DF77-E74E-AE0C-6540DB791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637AC-587F-3541-B482-1047BD52ACE6}"/>
              </a:ext>
            </a:extLst>
          </p:cNvPr>
          <p:cNvSpPr>
            <a:spLocks noGrp="1"/>
          </p:cNvSpPr>
          <p:nvPr>
            <p:ph type="dt" sz="half" idx="10"/>
          </p:nvPr>
        </p:nvSpPr>
        <p:spPr/>
        <p:txBody>
          <a:bodyPr/>
          <a:lstStyle/>
          <a:p>
            <a:fld id="{99B9F855-ED6A-1F4B-A19C-2F1CEDD49330}" type="datetimeFigureOut">
              <a:rPr lang="en-US" smtClean="0"/>
              <a:t>4/17/20</a:t>
            </a:fld>
            <a:endParaRPr lang="en-US"/>
          </a:p>
        </p:txBody>
      </p:sp>
      <p:sp>
        <p:nvSpPr>
          <p:cNvPr id="6" name="Footer Placeholder 5">
            <a:extLst>
              <a:ext uri="{FF2B5EF4-FFF2-40B4-BE49-F238E27FC236}">
                <a16:creationId xmlns:a16="http://schemas.microsoft.com/office/drawing/2014/main" id="{8C036DAC-8EFE-F54E-BA26-03363E8DF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3279C-D982-F943-A0A0-DF50789AC4E1}"/>
              </a:ext>
            </a:extLst>
          </p:cNvPr>
          <p:cNvSpPr>
            <a:spLocks noGrp="1"/>
          </p:cNvSpPr>
          <p:nvPr>
            <p:ph type="sldNum" sz="quarter" idx="12"/>
          </p:nvPr>
        </p:nvSpPr>
        <p:spPr/>
        <p:txBody>
          <a:bodyPr/>
          <a:lstStyle/>
          <a:p>
            <a:fld id="{A04033C4-AA10-3A4E-9B81-79A73F43E1FF}" type="slidenum">
              <a:rPr lang="en-US" smtClean="0"/>
              <a:t>‹#›</a:t>
            </a:fld>
            <a:endParaRPr lang="en-US"/>
          </a:p>
        </p:txBody>
      </p:sp>
    </p:spTree>
    <p:extLst>
      <p:ext uri="{BB962C8B-B14F-4D97-AF65-F5344CB8AC3E}">
        <p14:creationId xmlns:p14="http://schemas.microsoft.com/office/powerpoint/2010/main" val="117710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FB5D7-E5C5-9048-9A01-D5B35AC5E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43C4B-32D7-D041-9936-0EA4A44F8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A700-9112-6745-AD08-9DC7014B9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9F855-ED6A-1F4B-A19C-2F1CEDD49330}" type="datetimeFigureOut">
              <a:rPr lang="en-US" smtClean="0"/>
              <a:t>4/17/20</a:t>
            </a:fld>
            <a:endParaRPr lang="en-US"/>
          </a:p>
        </p:txBody>
      </p:sp>
      <p:sp>
        <p:nvSpPr>
          <p:cNvPr id="5" name="Footer Placeholder 4">
            <a:extLst>
              <a:ext uri="{FF2B5EF4-FFF2-40B4-BE49-F238E27FC236}">
                <a16:creationId xmlns:a16="http://schemas.microsoft.com/office/drawing/2014/main" id="{643E20AD-5BB1-6C4A-88D2-63CC2E957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D86353-B018-D14C-9398-EA6795472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033C4-AA10-3A4E-9B81-79A73F43E1FF}" type="slidenum">
              <a:rPr lang="en-US" smtClean="0"/>
              <a:t>‹#›</a:t>
            </a:fld>
            <a:endParaRPr lang="en-US"/>
          </a:p>
        </p:txBody>
      </p:sp>
    </p:spTree>
    <p:extLst>
      <p:ext uri="{BB962C8B-B14F-4D97-AF65-F5344CB8AC3E}">
        <p14:creationId xmlns:p14="http://schemas.microsoft.com/office/powerpoint/2010/main" val="125533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6A5360CA-581C-414E-BBC8-A35E225CEB59}"/>
              </a:ext>
            </a:extLst>
          </p:cNvPr>
          <p:cNvSpPr>
            <a:spLocks noGrp="1"/>
          </p:cNvSpPr>
          <p:nvPr>
            <p:ph type="ctrTitle"/>
          </p:nvPr>
        </p:nvSpPr>
        <p:spPr>
          <a:xfrm>
            <a:off x="753925" y="2076450"/>
            <a:ext cx="10684151" cy="1345134"/>
          </a:xfrm>
        </p:spPr>
        <p:txBody>
          <a:bodyPr anchor="ctr">
            <a:normAutofit/>
          </a:bodyPr>
          <a:lstStyle/>
          <a:p>
            <a:r>
              <a:rPr lang="en-US" sz="5600" dirty="0" err="1">
                <a:solidFill>
                  <a:srgbClr val="FFFFFF"/>
                </a:solidFill>
              </a:rPr>
              <a:t>Covid</a:t>
            </a:r>
            <a:r>
              <a:rPr lang="en-US" sz="5600" dirty="0">
                <a:solidFill>
                  <a:srgbClr val="FFFFFF"/>
                </a:solidFill>
              </a:rPr>
              <a:t> Data Analysis</a:t>
            </a:r>
          </a:p>
        </p:txBody>
      </p:sp>
      <p:sp>
        <p:nvSpPr>
          <p:cNvPr id="3" name="Subtitle 2">
            <a:extLst>
              <a:ext uri="{FF2B5EF4-FFF2-40B4-BE49-F238E27FC236}">
                <a16:creationId xmlns:a16="http://schemas.microsoft.com/office/drawing/2014/main" id="{098CA17B-E471-E940-85A2-5F23A27F8605}"/>
              </a:ext>
            </a:extLst>
          </p:cNvPr>
          <p:cNvSpPr>
            <a:spLocks noGrp="1"/>
          </p:cNvSpPr>
          <p:nvPr>
            <p:ph type="subTitle" idx="1"/>
          </p:nvPr>
        </p:nvSpPr>
        <p:spPr>
          <a:xfrm>
            <a:off x="1171575" y="4473360"/>
            <a:ext cx="9469211" cy="865639"/>
          </a:xfrm>
        </p:spPr>
        <p:txBody>
          <a:bodyPr anchor="ctr">
            <a:normAutofit/>
          </a:bodyPr>
          <a:lstStyle/>
          <a:p>
            <a:r>
              <a:rPr lang="en-US" sz="2800">
                <a:solidFill>
                  <a:srgbClr val="000000"/>
                </a:solidFill>
              </a:rPr>
              <a:t>April 18, 2020</a:t>
            </a:r>
          </a:p>
        </p:txBody>
      </p:sp>
    </p:spTree>
    <p:extLst>
      <p:ext uri="{BB962C8B-B14F-4D97-AF65-F5344CB8AC3E}">
        <p14:creationId xmlns:p14="http://schemas.microsoft.com/office/powerpoint/2010/main" val="368627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3800" b="1" kern="1200">
                <a:solidFill>
                  <a:srgbClr val="FFFFFF"/>
                </a:solidFill>
                <a:latin typeface="+mj-lt"/>
                <a:ea typeface="+mj-ea"/>
                <a:cs typeface="+mj-cs"/>
              </a:rPr>
              <a:t>Questions we found interesting and what motivated us to answer them</a:t>
            </a:r>
          </a:p>
        </p:txBody>
      </p:sp>
    </p:spTree>
    <p:extLst>
      <p:ext uri="{BB962C8B-B14F-4D97-AF65-F5344CB8AC3E}">
        <p14:creationId xmlns:p14="http://schemas.microsoft.com/office/powerpoint/2010/main" val="234437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4300" b="1">
                <a:solidFill>
                  <a:srgbClr val="FFFFFF"/>
                </a:solidFill>
              </a:rPr>
              <a:t>Do more males or females have confirmed Covid-19 cases?</a:t>
            </a: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As we all know, Covid-19 has changed everybody’s way of life. Finding out if a particular gender is more pre-disposed to catching the disease can change our decision making to how we can approach the disease in many different way. </a:t>
            </a:r>
          </a:p>
        </p:txBody>
      </p:sp>
    </p:spTree>
    <p:extLst>
      <p:ext uri="{BB962C8B-B14F-4D97-AF65-F5344CB8AC3E}">
        <p14:creationId xmlns:p14="http://schemas.microsoft.com/office/powerpoint/2010/main" val="352081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75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b="1">
                <a:solidFill>
                  <a:srgbClr val="FFFFFF"/>
                </a:solidFill>
              </a:rPr>
              <a:t>Do more males or females have confirmed Covid-19 cases?</a:t>
            </a:r>
          </a:p>
        </p:txBody>
      </p:sp>
      <p:pic>
        <p:nvPicPr>
          <p:cNvPr id="5" name="Content Placeholder 4" descr="A picture containing flower&#10;&#10;Description automatically generated">
            <a:extLst>
              <a:ext uri="{FF2B5EF4-FFF2-40B4-BE49-F238E27FC236}">
                <a16:creationId xmlns:a16="http://schemas.microsoft.com/office/drawing/2014/main" id="{D73A5335-5084-394C-BC3A-7A9DAB821D25}"/>
              </a:ext>
            </a:extLst>
          </p:cNvPr>
          <p:cNvPicPr>
            <a:picLocks noGrp="1" noChangeAspect="1"/>
          </p:cNvPicPr>
          <p:nvPr>
            <p:ph idx="1"/>
          </p:nvPr>
        </p:nvPicPr>
        <p:blipFill rotWithShape="1">
          <a:blip r:embed="rId2"/>
          <a:srcRect l="12529" r="22231" b="1"/>
          <a:stretch/>
        </p:blipFill>
        <p:spPr>
          <a:xfrm>
            <a:off x="5792229" y="147711"/>
            <a:ext cx="3369356" cy="3443012"/>
          </a:xfrm>
          <a:prstGeom prst="rect">
            <a:avLst/>
          </a:prstGeom>
        </p:spPr>
      </p:pic>
      <p:sp>
        <p:nvSpPr>
          <p:cNvPr id="6" name="TextBox 5">
            <a:extLst>
              <a:ext uri="{FF2B5EF4-FFF2-40B4-BE49-F238E27FC236}">
                <a16:creationId xmlns:a16="http://schemas.microsoft.com/office/drawing/2014/main" id="{C62DBDF9-34FC-104E-8CAC-594A33843FD0}"/>
              </a:ext>
            </a:extLst>
          </p:cNvPr>
          <p:cNvSpPr txBox="1"/>
          <p:nvPr/>
        </p:nvSpPr>
        <p:spPr>
          <a:xfrm>
            <a:off x="6090177" y="3590724"/>
            <a:ext cx="5058469"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t>It looks like both males and females are distributed evenly so no one gender is more likely to get infected</a:t>
            </a:r>
          </a:p>
          <a:p>
            <a:endParaRPr lang="en-US" sz="2400" dirty="0"/>
          </a:p>
          <a:p>
            <a:pPr marL="285750" indent="-285750">
              <a:buFont typeface="Arial" panose="020B0604020202020204" pitchFamily="34" charset="0"/>
              <a:buChar char="•"/>
            </a:pPr>
            <a:r>
              <a:rPr lang="en-US" sz="2400" b="1" u="sng" dirty="0"/>
              <a:t>Conclusion: </a:t>
            </a:r>
            <a:r>
              <a:rPr lang="en-US" sz="2400" dirty="0"/>
              <a:t>Be careful no matter what gender you are.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2813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4300" b="1" dirty="0">
                <a:solidFill>
                  <a:srgbClr val="FFFFFF"/>
                </a:solidFill>
              </a:rPr>
              <a:t>Is any one race more likely to catch Covid-19?</a:t>
            </a:r>
            <a:endParaRPr lang="en-US" sz="4300" dirty="0">
              <a:solidFill>
                <a:srgbClr val="FFFFFF"/>
              </a:solidFill>
            </a:endParaRP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Seeing if any one race is more likely to get Covid can influence the best to approach fighting the disease and we can isolate why that race is more likely to get Covid and any underlying issues. </a:t>
            </a:r>
          </a:p>
        </p:txBody>
      </p:sp>
    </p:spTree>
    <p:extLst>
      <p:ext uri="{BB962C8B-B14F-4D97-AF65-F5344CB8AC3E}">
        <p14:creationId xmlns:p14="http://schemas.microsoft.com/office/powerpoint/2010/main" val="15266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t>Is any one race more likely to catch Covid-19?</a:t>
            </a:r>
          </a:p>
        </p:txBody>
      </p:sp>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838200" y="1825625"/>
            <a:ext cx="3797807" cy="4351338"/>
          </a:xfrm>
        </p:spPr>
        <p:txBody>
          <a:bodyPr vert="horz" lIns="91440" tIns="45720" rIns="91440" bIns="45720" rtlCol="0">
            <a:normAutofit/>
          </a:bodyPr>
          <a:lstStyle/>
          <a:p>
            <a:pPr marL="285750"/>
            <a:r>
              <a:rPr lang="en-US" sz="2000" dirty="0"/>
              <a:t>If we compare our total against race demographics in Illinois, Black represent a higher proportion of confirmed cases than their population</a:t>
            </a:r>
          </a:p>
          <a:p>
            <a:endParaRPr lang="en-US" sz="2000" dirty="0"/>
          </a:p>
          <a:p>
            <a:pPr marL="285750"/>
            <a:r>
              <a:rPr lang="en-US" sz="2000" b="1" u="sng" dirty="0"/>
              <a:t>Conclusion: </a:t>
            </a:r>
            <a:r>
              <a:rPr lang="en-US" sz="2000" dirty="0"/>
              <a:t>As we move forward with fighting the disease, we need to address this and the underlying cause of why this is occurring.</a:t>
            </a:r>
          </a:p>
          <a:p>
            <a:pPr marL="57150" indent="0">
              <a:buNone/>
            </a:pPr>
            <a:endParaRPr lang="en-US" sz="2000" dirty="0"/>
          </a:p>
        </p:txBody>
      </p:sp>
      <p:pic>
        <p:nvPicPr>
          <p:cNvPr id="4" name="Picture 3" descr="A close up of a logo&#10;&#10;Description automatically generated">
            <a:extLst>
              <a:ext uri="{FF2B5EF4-FFF2-40B4-BE49-F238E27FC236}">
                <a16:creationId xmlns:a16="http://schemas.microsoft.com/office/drawing/2014/main" id="{34390845-F59B-9F4B-B4A0-97D94CF9F052}"/>
              </a:ext>
            </a:extLst>
          </p:cNvPr>
          <p:cNvPicPr>
            <a:picLocks noChangeAspect="1"/>
          </p:cNvPicPr>
          <p:nvPr/>
        </p:nvPicPr>
        <p:blipFill rotWithShape="1">
          <a:blip r:embed="rId2"/>
          <a:srcRect r="2746" b="2"/>
          <a:stretch/>
        </p:blipFill>
        <p:spPr>
          <a:xfrm>
            <a:off x="5120640" y="1904281"/>
            <a:ext cx="6233160" cy="4272681"/>
          </a:xfrm>
          <a:prstGeom prst="rect">
            <a:avLst/>
          </a:prstGeom>
        </p:spPr>
      </p:pic>
    </p:spTree>
    <p:extLst>
      <p:ext uri="{BB962C8B-B14F-4D97-AF65-F5344CB8AC3E}">
        <p14:creationId xmlns:p14="http://schemas.microsoft.com/office/powerpoint/2010/main" val="83599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838200" y="365125"/>
            <a:ext cx="10515600" cy="1325563"/>
          </a:xfrm>
        </p:spPr>
        <p:txBody>
          <a:bodyPr>
            <a:normAutofit/>
          </a:bodyPr>
          <a:lstStyle/>
          <a:p>
            <a:r>
              <a:rPr lang="en-US" sz="3200" b="1" dirty="0">
                <a:solidFill>
                  <a:srgbClr val="FFFFFF"/>
                </a:solidFill>
              </a:rPr>
              <a:t>We’ve all heard the the disease is particular deadly for the elderly, are they more statistically likely to be </a:t>
            </a:r>
            <a:r>
              <a:rPr lang="en-US" sz="3200" b="1" dirty="0" err="1">
                <a:solidFill>
                  <a:srgbClr val="FFFFFF"/>
                </a:solidFill>
              </a:rPr>
              <a:t>Covid</a:t>
            </a:r>
            <a:r>
              <a:rPr lang="en-US" sz="3200" b="1" dirty="0">
                <a:solidFill>
                  <a:srgbClr val="FFFFFF"/>
                </a:solidFill>
              </a:rPr>
              <a:t> positive?</a:t>
            </a:r>
            <a:endParaRPr lang="en-US" sz="3200" dirty="0">
              <a:solidFill>
                <a:srgbClr val="FFFFFF"/>
              </a:solidFill>
            </a:endParaRPr>
          </a:p>
        </p:txBody>
      </p:sp>
      <p:sp>
        <p:nvSpPr>
          <p:cNvPr id="3" name="Content Placeholder 2">
            <a:extLst>
              <a:ext uri="{FF2B5EF4-FFF2-40B4-BE49-F238E27FC236}">
                <a16:creationId xmlns:a16="http://schemas.microsoft.com/office/drawing/2014/main" id="{30D9D099-9757-1A44-84CB-0FF294AA2037}"/>
              </a:ext>
            </a:extLst>
          </p:cNvPr>
          <p:cNvSpPr>
            <a:spLocks noGrp="1"/>
          </p:cNvSpPr>
          <p:nvPr>
            <p:ph idx="1"/>
          </p:nvPr>
        </p:nvSpPr>
        <p:spPr>
          <a:xfrm>
            <a:off x="838200" y="2438400"/>
            <a:ext cx="10515600" cy="3738562"/>
          </a:xfrm>
        </p:spPr>
        <p:txBody>
          <a:bodyPr>
            <a:normAutofit/>
          </a:bodyPr>
          <a:lstStyle/>
          <a:p>
            <a:r>
              <a:rPr lang="en-US" sz="2600"/>
              <a:t>We’re all doing social distancing to a degree, if it is proven that only an age group is getting the disease. This can influence how society can move forward after the lockdown</a:t>
            </a:r>
          </a:p>
        </p:txBody>
      </p:sp>
    </p:spTree>
    <p:extLst>
      <p:ext uri="{BB962C8B-B14F-4D97-AF65-F5344CB8AC3E}">
        <p14:creationId xmlns:p14="http://schemas.microsoft.com/office/powerpoint/2010/main" val="235312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CADF-F0CD-DC42-8789-D52C508FF3A7}"/>
              </a:ext>
            </a:extLst>
          </p:cNvPr>
          <p:cNvSpPr>
            <a:spLocks noGrp="1"/>
          </p:cNvSpPr>
          <p:nvPr>
            <p:ph type="title"/>
          </p:nvPr>
        </p:nvSpPr>
        <p:spPr>
          <a:xfrm>
            <a:off x="429768" y="411480"/>
            <a:ext cx="11201400" cy="1106424"/>
          </a:xfrm>
        </p:spPr>
        <p:txBody>
          <a:bodyPr vert="horz" lIns="91440" tIns="45720" rIns="91440" bIns="45720" rtlCol="0">
            <a:normAutofit fontScale="90000"/>
          </a:bodyPr>
          <a:lstStyle/>
          <a:p>
            <a:r>
              <a:rPr lang="en-US" sz="3600" b="1"/>
              <a:t>We’ve all heard the the disease is particular deadly for the elderly, are they more statistically likely to be Covid positive?</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2E48ADB1-7DC7-7642-B8F1-89EC2B3904A5}"/>
              </a:ext>
            </a:extLst>
          </p:cNvPr>
          <p:cNvPicPr>
            <a:picLocks noChangeAspect="1"/>
          </p:cNvPicPr>
          <p:nvPr/>
        </p:nvPicPr>
        <p:blipFill rotWithShape="1">
          <a:blip r:embed="rId2"/>
          <a:srcRect l="1120" r="-2" b="-2"/>
          <a:stretch/>
        </p:blipFill>
        <p:spPr>
          <a:xfrm>
            <a:off x="429768" y="1721922"/>
            <a:ext cx="6704891" cy="4520559"/>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27BAADB3-00A2-0144-9CAC-FA699A89F9E5}"/>
              </a:ext>
            </a:extLst>
          </p:cNvPr>
          <p:cNvSpPr>
            <a:spLocks noGrp="1"/>
          </p:cNvSpPr>
          <p:nvPr>
            <p:ph idx="1"/>
          </p:nvPr>
        </p:nvSpPr>
        <p:spPr>
          <a:xfrm>
            <a:off x="7938752" y="2020824"/>
            <a:ext cx="3455097" cy="3959352"/>
          </a:xfrm>
        </p:spPr>
        <p:txBody>
          <a:bodyPr vert="horz" lIns="91440" tIns="45720" rIns="91440" bIns="45720" rtlCol="0" anchor="ctr">
            <a:normAutofit/>
          </a:bodyPr>
          <a:lstStyle/>
          <a:p>
            <a:pPr marL="285750"/>
            <a:r>
              <a:rPr lang="en-US" sz="1800" dirty="0"/>
              <a:t>It looks like the age breakdown is skewed older with the highest confirmed cases in their 40’s and 50’s. What’s surprising is that confirmed cases younger than 20 is so low.</a:t>
            </a:r>
          </a:p>
          <a:p>
            <a:endParaRPr lang="en-US" sz="1800" dirty="0"/>
          </a:p>
          <a:p>
            <a:pPr marL="285750"/>
            <a:r>
              <a:rPr lang="en-US" sz="1800" b="1" u="sng" dirty="0"/>
              <a:t>Conclusion: </a:t>
            </a:r>
            <a:r>
              <a:rPr lang="en-US" sz="1800" dirty="0"/>
              <a:t>Older people need to be more careful. There is also a  lot of news that there are a lot of asymptotic people. This could be the case why younger people have such a low number of confirmed cases. </a:t>
            </a:r>
          </a:p>
          <a:p>
            <a:pPr marL="57150" indent="0">
              <a:buNone/>
            </a:pPr>
            <a:endParaRPr lang="en-US" sz="1800" dirty="0"/>
          </a:p>
        </p:txBody>
      </p:sp>
    </p:spTree>
    <p:extLst>
      <p:ext uri="{BB962C8B-B14F-4D97-AF65-F5344CB8AC3E}">
        <p14:creationId xmlns:p14="http://schemas.microsoft.com/office/powerpoint/2010/main" val="4112406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374</Words>
  <Application>Microsoft Macintosh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Covid Data Analysis</vt:lpstr>
      <vt:lpstr>Questions we found interesting and what motivated us to answer them</vt:lpstr>
      <vt:lpstr>Do more males or females have confirmed Covid-19 cases?</vt:lpstr>
      <vt:lpstr>Do more males or females have confirmed Covid-19 cases?</vt:lpstr>
      <vt:lpstr>Is any one race more likely to catch Covid-19?</vt:lpstr>
      <vt:lpstr>Is any one race more likely to catch Covid-19?</vt:lpstr>
      <vt:lpstr>We’ve all heard the the disease is particular deadly for the elderly, are they more statistically likely to be Covid positive?</vt:lpstr>
      <vt:lpstr>We’ve all heard the the disease is particular deadly for the elderly, are they more statistically likely to be Covid positive?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Data Analysis</dc:title>
  <dc:creator>Rohan Doshi</dc:creator>
  <cp:lastModifiedBy>Rohan Doshi</cp:lastModifiedBy>
  <cp:revision>1</cp:revision>
  <dcterms:created xsi:type="dcterms:W3CDTF">2020-04-17T23:07:17Z</dcterms:created>
  <dcterms:modified xsi:type="dcterms:W3CDTF">2020-04-17T23:14:41Z</dcterms:modified>
</cp:coreProperties>
</file>