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8.xml.rels" ContentType="application/vnd.openxmlformats-package.relationships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45.xml" ContentType="application/vnd.openxmlformats-officedocument.presentationml.slide+xml"/>
  <Override PartName="/ppt/slides/slide20.xml" ContentType="application/vnd.openxmlformats-officedocument.presentationml.slide+xml"/>
  <Override PartName="/ppt/slides/slide46.xml" ContentType="application/vnd.openxmlformats-officedocument.presentationml.slide+xml"/>
  <Override PartName="/ppt/slides/slide21.xml" ContentType="application/vnd.openxmlformats-officedocument.presentationml.slide+xml"/>
  <Override PartName="/ppt/slides/slide47.xml" ContentType="application/vnd.openxmlformats-officedocument.presentationml.slide+xml"/>
  <Override PartName="/ppt/slides/slide22.xml" ContentType="application/vnd.openxmlformats-officedocument.presentationml.slide+xml"/>
  <Override PartName="/ppt/slides/slide48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48.xml.rels" ContentType="application/vnd.openxmlformats-package.relationships+xml"/>
  <Override PartName="/ppt/slides/_rels/slide44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5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46.xml.rels" ContentType="application/vnd.openxmlformats-package.relationships+xml"/>
  <Override PartName="/ppt/slides/_rels/slide18.xml.rels" ContentType="application/vnd.openxmlformats-package.relationships+xml"/>
  <Override PartName="/ppt/slides/_rels/slide47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move the slide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latin typeface="Arial"/>
              </a:rPr>
              <a:t>Click to edit the notes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C4EE2E5-350D-4C55-8510-7CE6A5DD74D6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480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478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10920" y="259920"/>
            <a:ext cx="7917840" cy="861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10920" y="1371240"/>
            <a:ext cx="7917840" cy="2127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10920" y="3701520"/>
            <a:ext cx="7917840" cy="2127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10920" y="259920"/>
            <a:ext cx="7917840" cy="861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10920" y="1371240"/>
            <a:ext cx="3863880" cy="2127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68480" y="1371240"/>
            <a:ext cx="3863880" cy="2127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10920" y="3701520"/>
            <a:ext cx="3863880" cy="2127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668480" y="3701520"/>
            <a:ext cx="3863880" cy="2127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10920" y="259920"/>
            <a:ext cx="7917840" cy="861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10920" y="1371240"/>
            <a:ext cx="2549160" cy="2127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287880" y="1371240"/>
            <a:ext cx="2549160" cy="2127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5964840" y="1371240"/>
            <a:ext cx="2549160" cy="2127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10920" y="3701520"/>
            <a:ext cx="2549160" cy="2127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3287880" y="3701520"/>
            <a:ext cx="2549160" cy="2127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5964840" y="3701520"/>
            <a:ext cx="2549160" cy="2127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10920" y="259920"/>
            <a:ext cx="7917840" cy="861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610920" y="1371240"/>
            <a:ext cx="7917840" cy="4460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10920" y="259920"/>
            <a:ext cx="7917840" cy="861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10920" y="1371240"/>
            <a:ext cx="7917840" cy="446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10920" y="259920"/>
            <a:ext cx="7917840" cy="861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10920" y="1371240"/>
            <a:ext cx="3863880" cy="446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68480" y="1371240"/>
            <a:ext cx="3863880" cy="446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10920" y="259920"/>
            <a:ext cx="7917840" cy="861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610920" y="259920"/>
            <a:ext cx="7917840" cy="3996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10920" y="259920"/>
            <a:ext cx="7917840" cy="861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10920" y="1371240"/>
            <a:ext cx="3863880" cy="2127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68480" y="1371240"/>
            <a:ext cx="3863880" cy="446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10920" y="3701520"/>
            <a:ext cx="3863880" cy="2127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10920" y="259920"/>
            <a:ext cx="7917840" cy="861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10920" y="1371240"/>
            <a:ext cx="7917840" cy="4460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10920" y="259920"/>
            <a:ext cx="7917840" cy="861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10920" y="1371240"/>
            <a:ext cx="3863880" cy="446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68480" y="1371240"/>
            <a:ext cx="3863880" cy="2127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68480" y="3701520"/>
            <a:ext cx="3863880" cy="2127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10920" y="259920"/>
            <a:ext cx="7917840" cy="861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10920" y="1371240"/>
            <a:ext cx="3863880" cy="2127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68480" y="1371240"/>
            <a:ext cx="3863880" cy="2127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10920" y="3701520"/>
            <a:ext cx="7917840" cy="2127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10920" y="259920"/>
            <a:ext cx="7917840" cy="861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10920" y="1371240"/>
            <a:ext cx="7917840" cy="2127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10920" y="3701520"/>
            <a:ext cx="7917840" cy="2127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10920" y="259920"/>
            <a:ext cx="7917840" cy="861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10920" y="1371240"/>
            <a:ext cx="3863880" cy="2127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68480" y="1371240"/>
            <a:ext cx="3863880" cy="2127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10920" y="3701520"/>
            <a:ext cx="3863880" cy="2127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668480" y="3701520"/>
            <a:ext cx="3863880" cy="2127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10920" y="259920"/>
            <a:ext cx="7917840" cy="861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10920" y="1371240"/>
            <a:ext cx="2549160" cy="2127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3287880" y="1371240"/>
            <a:ext cx="2549160" cy="2127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5964840" y="1371240"/>
            <a:ext cx="2549160" cy="2127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10920" y="3701520"/>
            <a:ext cx="2549160" cy="2127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3287880" y="3701520"/>
            <a:ext cx="2549160" cy="2127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5964840" y="3701520"/>
            <a:ext cx="2549160" cy="2127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10920" y="259920"/>
            <a:ext cx="7917840" cy="861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10920" y="1371240"/>
            <a:ext cx="7917840" cy="446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10920" y="259920"/>
            <a:ext cx="7917840" cy="861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10920" y="1371240"/>
            <a:ext cx="3863880" cy="446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68480" y="1371240"/>
            <a:ext cx="3863880" cy="446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10920" y="259920"/>
            <a:ext cx="7917840" cy="861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10920" y="259920"/>
            <a:ext cx="7917840" cy="3996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10920" y="259920"/>
            <a:ext cx="7917840" cy="861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10920" y="1371240"/>
            <a:ext cx="3863880" cy="2127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68480" y="1371240"/>
            <a:ext cx="3863880" cy="446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10920" y="3701520"/>
            <a:ext cx="3863880" cy="2127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10920" y="259920"/>
            <a:ext cx="7917840" cy="861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10920" y="1371240"/>
            <a:ext cx="3863880" cy="446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68480" y="1371240"/>
            <a:ext cx="3863880" cy="2127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68480" y="3701520"/>
            <a:ext cx="3863880" cy="2127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10920" y="259920"/>
            <a:ext cx="7917840" cy="861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10920" y="1371240"/>
            <a:ext cx="3863880" cy="2127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68480" y="1371240"/>
            <a:ext cx="3863880" cy="2127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10920" y="3701520"/>
            <a:ext cx="7917840" cy="2127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2438280"/>
            <a:ext cx="9005400" cy="1049040"/>
            <a:chOff x="0" y="2438280"/>
            <a:chExt cx="9005400" cy="1049040"/>
          </a:xfrm>
        </p:grpSpPr>
        <p:grpSp>
          <p:nvGrpSpPr>
            <p:cNvPr id="1" name="Group 2"/>
            <p:cNvGrpSpPr/>
            <p:nvPr/>
          </p:nvGrpSpPr>
          <p:grpSpPr>
            <a:xfrm>
              <a:off x="290520" y="2546280"/>
              <a:ext cx="707760" cy="471240"/>
              <a:chOff x="290520" y="2546280"/>
              <a:chExt cx="707760" cy="471240"/>
            </a:xfrm>
          </p:grpSpPr>
          <p:sp>
            <p:nvSpPr>
              <p:cNvPr id="2" name="CustomShape 3"/>
              <p:cNvSpPr/>
              <p:nvPr/>
            </p:nvSpPr>
            <p:spPr>
              <a:xfrm>
                <a:off x="290520" y="2546280"/>
                <a:ext cx="434520" cy="471240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" name="CustomShape 4"/>
              <p:cNvSpPr/>
              <p:nvPr/>
            </p:nvSpPr>
            <p:spPr>
              <a:xfrm>
                <a:off x="673200" y="2546280"/>
                <a:ext cx="325080" cy="471240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3333cc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" name="Group 5"/>
            <p:cNvGrpSpPr/>
            <p:nvPr/>
          </p:nvGrpSpPr>
          <p:grpSpPr>
            <a:xfrm>
              <a:off x="414360" y="2968560"/>
              <a:ext cx="734400" cy="471240"/>
              <a:chOff x="414360" y="2968560"/>
              <a:chExt cx="734400" cy="471240"/>
            </a:xfrm>
          </p:grpSpPr>
          <p:sp>
            <p:nvSpPr>
              <p:cNvPr id="5" name="CustomShape 6"/>
              <p:cNvSpPr/>
              <p:nvPr/>
            </p:nvSpPr>
            <p:spPr>
              <a:xfrm>
                <a:off x="414360" y="2968560"/>
                <a:ext cx="421200" cy="471240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" name="CustomShape 7"/>
              <p:cNvSpPr/>
              <p:nvPr/>
            </p:nvSpPr>
            <p:spPr>
              <a:xfrm>
                <a:off x="783360" y="2968560"/>
                <a:ext cx="365400" cy="471240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cf01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" name="CustomShape 8"/>
            <p:cNvSpPr/>
            <p:nvPr/>
          </p:nvSpPr>
          <p:spPr>
            <a:xfrm>
              <a:off x="0" y="2895480"/>
              <a:ext cx="556920" cy="419040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81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635040" y="2438280"/>
              <a:ext cx="28080" cy="104904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 flipV="1">
              <a:off x="316080" y="3156120"/>
              <a:ext cx="8689320" cy="5184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1c1c1c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610920" y="259920"/>
            <a:ext cx="7917840" cy="861840"/>
          </a:xfrm>
          <a:prstGeom prst="rect">
            <a:avLst/>
          </a:prstGeom>
        </p:spPr>
        <p:txBody>
          <a:bodyPr lIns="90000" rIns="90000" tIns="46800" bIns="46800" anchor="b"/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1"/>
          <p:cNvGrpSpPr/>
          <p:nvPr/>
        </p:nvGrpSpPr>
        <p:grpSpPr>
          <a:xfrm>
            <a:off x="189000" y="368280"/>
            <a:ext cx="8222760" cy="1049040"/>
            <a:chOff x="189000" y="368280"/>
            <a:chExt cx="8222760" cy="1049040"/>
          </a:xfrm>
        </p:grpSpPr>
        <p:sp>
          <p:nvSpPr>
            <p:cNvPr id="49" name="CustomShape 2"/>
            <p:cNvSpPr/>
            <p:nvPr/>
          </p:nvSpPr>
          <p:spPr>
            <a:xfrm>
              <a:off x="507960" y="368280"/>
              <a:ext cx="28080" cy="104904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3"/>
            <p:cNvSpPr/>
            <p:nvPr/>
          </p:nvSpPr>
          <p:spPr>
            <a:xfrm>
              <a:off x="189000" y="1158840"/>
              <a:ext cx="8222760" cy="2808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1c1c1c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1" name="PlaceHolder 4"/>
          <p:cNvSpPr>
            <a:spLocks noGrp="1"/>
          </p:cNvSpPr>
          <p:nvPr>
            <p:ph type="title"/>
          </p:nvPr>
        </p:nvSpPr>
        <p:spPr>
          <a:xfrm>
            <a:off x="610920" y="259920"/>
            <a:ext cx="7917840" cy="861840"/>
          </a:xfrm>
          <a:prstGeom prst="rect">
            <a:avLst/>
          </a:prstGeom>
        </p:spPr>
        <p:txBody>
          <a:bodyPr lIns="90000" rIns="90000" tIns="46800" bIns="46800" anchor="b"/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10920" y="1371240"/>
            <a:ext cx="7917840" cy="4460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990720" y="1676160"/>
            <a:ext cx="7314840" cy="14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333399"/>
                </a:solidFill>
                <a:latin typeface="Arial"/>
              </a:rPr>
              <a:t>Introduction to</a:t>
            </a:r>
            <a:br/>
            <a:r>
              <a:rPr b="0" lang="en-GB" sz="3600" spc="-1" strike="noStrike">
                <a:solidFill>
                  <a:srgbClr val="333399"/>
                </a:solidFill>
                <a:latin typeface="Arial"/>
              </a:rPr>
              <a:t>Object-Relational Mapping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998"/>
              </a:spcBef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A very brief introduction to using object-relational mapping to save (persist) objects to a database</a:t>
            </a:r>
            <a:endParaRPr b="0" lang="en-GB" sz="2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333399"/>
                </a:solidFill>
                <a:latin typeface="Arial"/>
              </a:rPr>
              <a:t>An Example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611280" y="1371240"/>
            <a:ext cx="7921080" cy="76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226800" indent="-223560">
              <a:lnSpc>
                <a:spcPct val="100000"/>
              </a:lnSpc>
              <a:spcBef>
                <a:spcPts val="1199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An Event Manager application with these classes: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585720" y="2362320"/>
            <a:ext cx="7972200" cy="3374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333399"/>
                </a:solidFill>
                <a:latin typeface="Arial"/>
              </a:rPr>
              <a:t>Identify the Database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411120" y="2249640"/>
            <a:ext cx="8516520" cy="39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String DB_URL = "</a:t>
            </a:r>
            <a:r>
              <a:rPr b="1" lang="en-GB" sz="2000" spc="-1" strike="noStrike">
                <a:solidFill>
                  <a:srgbClr val="a50021"/>
                </a:solidFill>
                <a:latin typeface="Courier New"/>
                <a:ea typeface="Courier New"/>
              </a:rPr>
              <a:t>jdbc:hsqldb://localhost:3306/tododb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";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562320" y="1484280"/>
            <a:ext cx="8005320" cy="45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The standard format for a </a:t>
            </a:r>
            <a:r>
              <a:rPr b="1" lang="en-GB" sz="2400" spc="-1" strike="noStrike">
                <a:solidFill>
                  <a:srgbClr val="ff0000"/>
                </a:solidFill>
                <a:latin typeface="Arial"/>
                <a:ea typeface="Arial"/>
              </a:rPr>
              <a:t>database URL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 is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1798560" y="3084480"/>
            <a:ext cx="6729120" cy="39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Protocol   Sub-protocol  Hostname   Port   DatabaseName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57" name="Line 5"/>
          <p:cNvSpPr/>
          <p:nvPr/>
        </p:nvSpPr>
        <p:spPr>
          <a:xfrm flipV="1">
            <a:off x="7315200" y="2553840"/>
            <a:ext cx="352440" cy="560520"/>
          </a:xfrm>
          <a:prstGeom prst="line">
            <a:avLst/>
          </a:prstGeom>
          <a:ln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Line 6"/>
          <p:cNvSpPr/>
          <p:nvPr/>
        </p:nvSpPr>
        <p:spPr>
          <a:xfrm flipV="1">
            <a:off x="6386400" y="2553840"/>
            <a:ext cx="352440" cy="560520"/>
          </a:xfrm>
          <a:prstGeom prst="line">
            <a:avLst/>
          </a:prstGeom>
          <a:ln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Line 7"/>
          <p:cNvSpPr/>
          <p:nvPr/>
        </p:nvSpPr>
        <p:spPr>
          <a:xfrm flipV="1">
            <a:off x="5205240" y="2581200"/>
            <a:ext cx="365400" cy="534960"/>
          </a:xfrm>
          <a:prstGeom prst="line">
            <a:avLst/>
          </a:prstGeom>
          <a:ln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Line 8"/>
          <p:cNvSpPr/>
          <p:nvPr/>
        </p:nvSpPr>
        <p:spPr>
          <a:xfrm flipV="1">
            <a:off x="3971880" y="2596680"/>
            <a:ext cx="290520" cy="544680"/>
          </a:xfrm>
          <a:prstGeom prst="line">
            <a:avLst/>
          </a:prstGeom>
          <a:ln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Line 9"/>
          <p:cNvSpPr/>
          <p:nvPr/>
        </p:nvSpPr>
        <p:spPr>
          <a:xfrm flipV="1">
            <a:off x="2841480" y="2583000"/>
            <a:ext cx="379440" cy="573120"/>
          </a:xfrm>
          <a:prstGeom prst="line">
            <a:avLst/>
          </a:prstGeom>
          <a:ln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10"/>
          <p:cNvSpPr/>
          <p:nvPr/>
        </p:nvSpPr>
        <p:spPr>
          <a:xfrm>
            <a:off x="542880" y="3790800"/>
            <a:ext cx="8005320" cy="193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GB" sz="2400" spc="-1" strike="noStrike">
                <a:solidFill>
                  <a:srgbClr val="333399"/>
                </a:solidFill>
                <a:latin typeface="Arial"/>
                <a:ea typeface="Arial"/>
              </a:rPr>
              <a:t>Port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 is the TCP port number where the database server is listening. </a:t>
            </a:r>
            <a:endParaRPr b="0" lang="en-GB" sz="24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spcBef>
                <a:spcPts val="1500"/>
              </a:spcBef>
              <a:buClr>
                <a:srgbClr val="333399"/>
              </a:buClr>
              <a:buSzPct val="80000"/>
              <a:buFont typeface="Wingdings" charset="2"/>
              <a:buChar char="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GB" sz="2400" spc="-1" strike="noStrike">
                <a:solidFill>
                  <a:srgbClr val="a50021"/>
                </a:solidFill>
                <a:latin typeface="Arial"/>
                <a:ea typeface="Arial"/>
              </a:rPr>
              <a:t>3306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 is the </a:t>
            </a:r>
            <a:r>
              <a:rPr b="1" lang="en-GB" sz="2400" spc="-1" strike="noStrike">
                <a:solidFill>
                  <a:srgbClr val="333399"/>
                </a:solidFill>
                <a:latin typeface="Arial"/>
                <a:ea typeface="Arial"/>
              </a:rPr>
              <a:t>default port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 for MySQL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Use hostname or </a:t>
            </a:r>
            <a:r>
              <a:rPr b="1" lang="en-GB" sz="2400" spc="-1" strike="noStrike">
                <a:solidFill>
                  <a:srgbClr val="000000"/>
                </a:solidFill>
                <a:latin typeface="Courier New"/>
                <a:ea typeface="Arial"/>
              </a:rPr>
              <a:t>"localhost"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 for the local machine.</a:t>
            </a:r>
            <a:endParaRPr b="0" lang="en-GB" sz="24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333399"/>
                </a:solidFill>
                <a:latin typeface="Arial"/>
              </a:rPr>
              <a:t>Object-Relational Mapping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612360" y="1442520"/>
            <a:ext cx="7921440" cy="62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226800" indent="-223560">
              <a:lnSpc>
                <a:spcPct val="100000"/>
              </a:lnSpc>
              <a:spcBef>
                <a:spcPts val="1199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Map between an object and a row in a database table.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890640" y="5038560"/>
            <a:ext cx="4393800" cy="150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499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LOCATIONS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PK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id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INTEGER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name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VARCHAR(80)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address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VARCHAR(160)</a:t>
            </a:r>
            <a:endParaRPr b="0" lang="en-GB" sz="2000" spc="-1" strike="noStrike">
              <a:latin typeface="Arial"/>
            </a:endParaRPr>
          </a:p>
        </p:txBody>
      </p:sp>
      <p:grpSp>
        <p:nvGrpSpPr>
          <p:cNvPr id="166" name="Group 4"/>
          <p:cNvGrpSpPr/>
          <p:nvPr/>
        </p:nvGrpSpPr>
        <p:grpSpPr>
          <a:xfrm>
            <a:off x="1504800" y="2060640"/>
            <a:ext cx="3114720" cy="1503360"/>
            <a:chOff x="1504800" y="2060640"/>
            <a:chExt cx="3114720" cy="1503360"/>
          </a:xfrm>
        </p:grpSpPr>
        <p:sp>
          <p:nvSpPr>
            <p:cNvPr id="167" name="CustomShape 5"/>
            <p:cNvSpPr/>
            <p:nvPr/>
          </p:nvSpPr>
          <p:spPr>
            <a:xfrm>
              <a:off x="1507680" y="2060640"/>
              <a:ext cx="3107880" cy="1503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600">
              <a:solidFill>
                <a:srgbClr val="3333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 algn="ctr">
                <a:lnSpc>
                  <a:spcPct val="100000"/>
                </a:lnSpc>
                <a:spcBef>
                  <a:spcPts val="1247"/>
                </a:spcBef>
              </a:pPr>
              <a:r>
                <a:rPr b="1" lang="en-GB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Location</a:t>
              </a:r>
              <a:endParaRPr b="0" lang="en-GB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499"/>
                </a:spcBef>
              </a:pPr>
              <a:r>
                <a:rPr b="1" lang="en-GB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id: int</a:t>
              </a:r>
              <a:endParaRPr b="0" lang="en-GB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499"/>
                </a:spcBef>
              </a:pPr>
              <a:r>
                <a:rPr b="1" lang="en-GB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name: String</a:t>
              </a:r>
              <a:endParaRPr b="0" lang="en-GB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499"/>
                </a:spcBef>
              </a:pPr>
              <a:r>
                <a:rPr b="1" lang="en-GB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address: String</a:t>
              </a:r>
              <a:endParaRPr b="0" lang="en-GB" sz="2000" spc="-1" strike="noStrike">
                <a:latin typeface="Arial"/>
              </a:endParaRPr>
            </a:p>
          </p:txBody>
        </p:sp>
        <p:sp>
          <p:nvSpPr>
            <p:cNvPr id="168" name="Line 6"/>
            <p:cNvSpPr/>
            <p:nvPr/>
          </p:nvSpPr>
          <p:spPr>
            <a:xfrm flipH="1">
              <a:off x="1504800" y="2460600"/>
              <a:ext cx="3114720" cy="360"/>
            </a:xfrm>
            <a:prstGeom prst="line">
              <a:avLst/>
            </a:prstGeom>
            <a:ln w="9360">
              <a:solidFill>
                <a:srgbClr val="3333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9" name="Line 7"/>
          <p:cNvSpPr/>
          <p:nvPr/>
        </p:nvSpPr>
        <p:spPr>
          <a:xfrm flipH="1">
            <a:off x="899640" y="5440320"/>
            <a:ext cx="4359240" cy="1800"/>
          </a:xfrm>
          <a:prstGeom prst="line">
            <a:avLst/>
          </a:prstGeom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8"/>
          <p:cNvSpPr/>
          <p:nvPr/>
        </p:nvSpPr>
        <p:spPr>
          <a:xfrm>
            <a:off x="5965920" y="2138400"/>
            <a:ext cx="2452320" cy="107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247"/>
              </a:spcBef>
            </a:pPr>
            <a:r>
              <a:rPr b="0" lang="en-GB" sz="2000" spc="-1" strike="noStrike">
                <a:solidFill>
                  <a:srgbClr val="333399"/>
                </a:solidFill>
                <a:latin typeface="Arial"/>
                <a:ea typeface="Arial"/>
              </a:rPr>
              <a:t>Class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i="1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should have an </a:t>
            </a:r>
            <a:r>
              <a:rPr b="0" i="1" lang="en-GB" sz="2000" spc="-1" strike="noStrike">
                <a:solidFill>
                  <a:srgbClr val="333399"/>
                </a:solidFill>
                <a:latin typeface="Arial"/>
                <a:ea typeface="Arial"/>
              </a:rPr>
              <a:t>identifier</a:t>
            </a:r>
            <a:r>
              <a:rPr b="0" i="1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 attribute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71" name="CustomShape 9"/>
          <p:cNvSpPr/>
          <p:nvPr/>
        </p:nvSpPr>
        <p:spPr>
          <a:xfrm>
            <a:off x="6000840" y="5024520"/>
            <a:ext cx="2452320" cy="1376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GB" sz="2000" spc="-1" strike="noStrike">
                <a:solidFill>
                  <a:srgbClr val="333399"/>
                </a:solidFill>
                <a:latin typeface="Arial"/>
                <a:ea typeface="Arial"/>
              </a:rPr>
              <a:t>Database Table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i="1" lang="en-GB" sz="2000" spc="-1" strike="noStrike">
                <a:solidFill>
                  <a:srgbClr val="333399"/>
                </a:solidFill>
                <a:latin typeface="Arial"/>
                <a:ea typeface="Arial"/>
              </a:rPr>
              <a:t>identifier</a:t>
            </a:r>
            <a:r>
              <a:rPr b="0" i="1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 is usually the primary key of table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72" name="Line 10"/>
          <p:cNvSpPr/>
          <p:nvPr/>
        </p:nvSpPr>
        <p:spPr>
          <a:xfrm>
            <a:off x="3002040" y="3595680"/>
            <a:ext cx="1440" cy="484200"/>
          </a:xfrm>
          <a:prstGeom prst="line">
            <a:avLst/>
          </a:prstGeom>
          <a:ln w="12600">
            <a:solidFill>
              <a:srgbClr val="333399"/>
            </a:solidFill>
            <a:miter/>
            <a:tailEnd len="med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11"/>
          <p:cNvSpPr/>
          <p:nvPr/>
        </p:nvSpPr>
        <p:spPr>
          <a:xfrm>
            <a:off x="2730600" y="4071960"/>
            <a:ext cx="737640" cy="537840"/>
          </a:xfrm>
          <a:custGeom>
            <a:avLst/>
            <a:gdLst/>
            <a:ahLst/>
            <a:rect l="l" t="t" r="r" b="b"/>
            <a:pathLst>
              <a:path w="2052" h="1497">
                <a:moveTo>
                  <a:pt x="512" y="0"/>
                </a:moveTo>
                <a:lnTo>
                  <a:pt x="1538" y="0"/>
                </a:lnTo>
                <a:lnTo>
                  <a:pt x="2051" y="748"/>
                </a:lnTo>
                <a:lnTo>
                  <a:pt x="1538" y="1496"/>
                </a:lnTo>
                <a:lnTo>
                  <a:pt x="512" y="1496"/>
                </a:lnTo>
                <a:lnTo>
                  <a:pt x="0" y="748"/>
                </a:lnTo>
                <a:lnTo>
                  <a:pt x="512" y="0"/>
                </a:lnTo>
              </a:path>
            </a:pathLst>
          </a:custGeom>
          <a:solidFill>
            <a:srgbClr val="00e4a8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Line 12"/>
          <p:cNvSpPr/>
          <p:nvPr/>
        </p:nvSpPr>
        <p:spPr>
          <a:xfrm>
            <a:off x="3016080" y="4599000"/>
            <a:ext cx="1800" cy="446040"/>
          </a:xfrm>
          <a:prstGeom prst="line">
            <a:avLst/>
          </a:prstGeom>
          <a:ln w="12600">
            <a:solidFill>
              <a:srgbClr val="333399"/>
            </a:solidFill>
            <a:miter/>
            <a:tailEnd len="med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13"/>
          <p:cNvSpPr/>
          <p:nvPr/>
        </p:nvSpPr>
        <p:spPr>
          <a:xfrm>
            <a:off x="590400" y="4159080"/>
            <a:ext cx="209196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  <a:spcBef>
                <a:spcPts val="1123"/>
              </a:spcBef>
            </a:pPr>
            <a:r>
              <a:rPr b="0" i="1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Object Mapper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76" name="CustomShape 14"/>
          <p:cNvSpPr/>
          <p:nvPr/>
        </p:nvSpPr>
        <p:spPr>
          <a:xfrm>
            <a:off x="5931000" y="3332160"/>
            <a:ext cx="2452320" cy="1681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247"/>
              </a:spcBef>
            </a:pPr>
            <a:r>
              <a:rPr b="0" lang="en-GB" sz="2000" spc="-1" strike="noStrike">
                <a:solidFill>
                  <a:srgbClr val="333399"/>
                </a:solidFill>
                <a:latin typeface="Arial"/>
                <a:ea typeface="Arial"/>
              </a:rPr>
              <a:t>Object Mapper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i="1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convert object to table row data, </a:t>
            </a:r>
            <a:br/>
            <a:r>
              <a:rPr b="0" i="1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convert data types, instantiates objects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77" name="Line 15"/>
          <p:cNvSpPr/>
          <p:nvPr/>
        </p:nvSpPr>
        <p:spPr>
          <a:xfrm>
            <a:off x="1539720" y="5435640"/>
            <a:ext cx="1800" cy="1103400"/>
          </a:xfrm>
          <a:prstGeom prst="line">
            <a:avLst/>
          </a:prstGeom>
          <a:ln w="9360">
            <a:solidFill>
              <a:srgbClr val="3333cc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Line 16"/>
          <p:cNvSpPr/>
          <p:nvPr/>
        </p:nvSpPr>
        <p:spPr>
          <a:xfrm>
            <a:off x="3205080" y="3586320"/>
            <a:ext cx="1800" cy="484200"/>
          </a:xfrm>
          <a:prstGeom prst="line">
            <a:avLst/>
          </a:prstGeom>
          <a:ln w="12600">
            <a:solidFill>
              <a:srgbClr val="333399"/>
            </a:solidFill>
            <a:miter/>
            <a:headEnd len="med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Line 17"/>
          <p:cNvSpPr/>
          <p:nvPr/>
        </p:nvSpPr>
        <p:spPr>
          <a:xfrm>
            <a:off x="3219480" y="4589640"/>
            <a:ext cx="1440" cy="446040"/>
          </a:xfrm>
          <a:prstGeom prst="line">
            <a:avLst/>
          </a:prstGeom>
          <a:ln w="12600">
            <a:solidFill>
              <a:srgbClr val="333399"/>
            </a:solidFill>
            <a:miter/>
            <a:headEnd len="med" type="triangle" w="lg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333399"/>
                </a:solidFill>
                <a:latin typeface="Arial"/>
              </a:rPr>
              <a:t>O-R Mapping Code for Location (1)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390600" y="1430280"/>
            <a:ext cx="8337240" cy="1650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Location </a:t>
            </a:r>
            <a:r>
              <a:rPr b="1" lang="en-GB" sz="2000" spc="-1" strike="noStrike">
                <a:solidFill>
                  <a:srgbClr val="ff0000"/>
                </a:solidFill>
                <a:latin typeface="Courier New"/>
                <a:ea typeface="Courier New"/>
              </a:rPr>
              <a:t>ku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= new Location( "Kasetsart University" );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GB" sz="2000" spc="-1" strike="noStrike">
                <a:solidFill>
                  <a:srgbClr val="ff0000"/>
                </a:solidFill>
                <a:latin typeface="Courier New"/>
                <a:ea typeface="Courier New"/>
              </a:rPr>
              <a:t>ku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.setAddress( "90 Pahonyotin Road; Bangkok" );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r>
              <a:rPr b="1" lang="en-GB" sz="2400" spc="-1" strike="noStrike">
                <a:solidFill>
                  <a:srgbClr val="00cc00"/>
                </a:solidFill>
                <a:latin typeface="Courier New"/>
                <a:ea typeface="Courier New"/>
              </a:rPr>
              <a:t>// save the location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r>
              <a:rPr b="1" lang="en-GB" sz="2400" spc="-1" strike="noStrike">
                <a:solidFill>
                  <a:srgbClr val="333399"/>
                </a:solidFill>
                <a:latin typeface="Courier New"/>
                <a:ea typeface="Courier New"/>
              </a:rPr>
              <a:t>objectMapper.</a:t>
            </a:r>
            <a:r>
              <a:rPr b="1" lang="en-GB" sz="2400" spc="-1" strike="noStrike">
                <a:solidFill>
                  <a:srgbClr val="ff0000"/>
                </a:solidFill>
                <a:latin typeface="Courier New"/>
                <a:ea typeface="Courier New"/>
              </a:rPr>
              <a:t>save</a:t>
            </a:r>
            <a:r>
              <a:rPr b="1" lang="en-GB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( </a:t>
            </a:r>
            <a:r>
              <a:rPr b="1" lang="en-GB" sz="2400" spc="-1" strike="noStrike">
                <a:solidFill>
                  <a:srgbClr val="ff0000"/>
                </a:solidFill>
                <a:latin typeface="Courier New"/>
                <a:ea typeface="Courier New"/>
              </a:rPr>
              <a:t>ku</a:t>
            </a:r>
            <a:r>
              <a:rPr b="1" lang="en-GB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 );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412920" y="3414600"/>
            <a:ext cx="8317800" cy="157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GB" sz="2400" spc="-1" strike="noStrike">
                <a:solidFill>
                  <a:srgbClr val="ff0000"/>
                </a:solidFill>
                <a:latin typeface="Arial"/>
                <a:ea typeface="Arial"/>
              </a:rPr>
              <a:t>Issues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 b="0" lang="en-GB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mapper should choose a unique ID for saved objects</a:t>
            </a:r>
            <a:endParaRPr b="0" lang="en-GB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what happens if same data is already in the table?</a:t>
            </a:r>
            <a:endParaRPr b="0" lang="en-GB" sz="24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333399"/>
                </a:solidFill>
                <a:latin typeface="Arial"/>
              </a:rPr>
              <a:t>Finding an object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404640" y="1430280"/>
            <a:ext cx="8337240" cy="109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448"/>
              </a:spcBef>
            </a:pPr>
            <a:r>
              <a:rPr b="1" lang="en-GB" sz="1800" spc="-1" strike="noStrike">
                <a:solidFill>
                  <a:srgbClr val="00cc00"/>
                </a:solidFill>
                <a:latin typeface="Courier New"/>
                <a:ea typeface="Courier New"/>
              </a:rPr>
              <a:t>// retrieve the location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Location ku1 = </a:t>
            </a:r>
            <a:r>
              <a:rPr b="1" lang="en-GB" sz="2000" spc="-1" strike="noStrike">
                <a:solidFill>
                  <a:srgbClr val="333399"/>
                </a:solidFill>
                <a:latin typeface="Courier New"/>
                <a:ea typeface="Courier New"/>
              </a:rPr>
              <a:t>objectMapper.find</a:t>
            </a: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("Kasetsart University");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Location ku2 = </a:t>
            </a:r>
            <a:r>
              <a:rPr b="1" lang="en-GB" sz="2000" spc="-1" strike="noStrike">
                <a:solidFill>
                  <a:srgbClr val="333399"/>
                </a:solidFill>
                <a:latin typeface="Courier New"/>
                <a:ea typeface="Courier New"/>
              </a:rPr>
              <a:t>objectMapper.find</a:t>
            </a: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("Kasetsart University");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412920" y="3414600"/>
            <a:ext cx="8317800" cy="157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marL="216000" indent="-21600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what </a:t>
            </a:r>
            <a:r>
              <a:rPr b="0" lang="en-GB" sz="2400" spc="-1" strike="noStrike">
                <a:solidFill>
                  <a:srgbClr val="ff0000"/>
                </a:solidFill>
                <a:latin typeface="Arial"/>
                <a:ea typeface="Arial"/>
              </a:rPr>
              <a:t>field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 does </a:t>
            </a:r>
            <a:r>
              <a:rPr b="0" lang="en-GB" sz="2400" spc="-1" strike="noStrike">
                <a:solidFill>
                  <a:srgbClr val="333399"/>
                </a:solidFill>
                <a:latin typeface="Arial"/>
                <a:ea typeface="Arial"/>
              </a:rPr>
              <a:t>find( )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 search for? </a:t>
            </a:r>
            <a:r>
              <a:rPr b="0" lang="en-GB" sz="2400" spc="-1" strike="noStrike">
                <a:solidFill>
                  <a:srgbClr val="ff0000"/>
                </a:solidFill>
                <a:latin typeface="Arial"/>
                <a:ea typeface="Arial"/>
              </a:rPr>
              <a:t> i</a:t>
            </a:r>
            <a:r>
              <a:rPr b="0" lang="en-GB" sz="2400" spc="-1" strike="noStrike">
                <a:solidFill>
                  <a:srgbClr val="333399"/>
                </a:solidFill>
                <a:latin typeface="Arial"/>
                <a:ea typeface="Arial"/>
              </a:rPr>
              <a:t>d field?  name field?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GB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does mapper </a:t>
            </a:r>
            <a:r>
              <a:rPr b="0" lang="en-GB" sz="2400" spc="-1" strike="noStrike">
                <a:solidFill>
                  <a:srgbClr val="ff0000"/>
                </a:solidFill>
                <a:latin typeface="Arial"/>
                <a:ea typeface="Arial"/>
              </a:rPr>
              <a:t>always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 return the </a:t>
            </a:r>
            <a:r>
              <a:rPr b="0" lang="en-GB" sz="2400" spc="-1" strike="noStrike">
                <a:solidFill>
                  <a:srgbClr val="ff0000"/>
                </a:solidFill>
                <a:latin typeface="Arial"/>
                <a:ea typeface="Arial"/>
              </a:rPr>
              <a:t>same object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1" lang="en-GB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( ku1 == ku2 ) 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 =&gt; true or false?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86" name="Line 4"/>
          <p:cNvSpPr/>
          <p:nvPr/>
        </p:nvSpPr>
        <p:spPr>
          <a:xfrm flipV="1">
            <a:off x="3886200" y="2587320"/>
            <a:ext cx="2209680" cy="920520"/>
          </a:xfrm>
          <a:prstGeom prst="line">
            <a:avLst/>
          </a:prstGeom>
          <a:ln cap="rnd" w="12600">
            <a:solidFill>
              <a:srgbClr val="ff0000"/>
            </a:solidFill>
            <a:custDash>
              <a:ds d="800000" sp="300000"/>
            </a:custDash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333399"/>
                </a:solidFill>
                <a:latin typeface="Arial"/>
              </a:rPr>
              <a:t>Finding an object: Solution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403200" y="4191120"/>
            <a:ext cx="8337240" cy="1784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598"/>
              </a:spcBef>
            </a:pPr>
            <a:r>
              <a:rPr b="1" lang="en-GB" sz="2400" spc="-1" strike="noStrike">
                <a:solidFill>
                  <a:srgbClr val="00cc00"/>
                </a:solidFill>
                <a:latin typeface="Courier New"/>
                <a:ea typeface="Courier New"/>
              </a:rPr>
              <a:t>// retrieve the location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r>
              <a:rPr b="1" lang="en-GB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Location ku1 = </a:t>
            </a:r>
            <a:r>
              <a:rPr b="1" lang="en-GB" sz="2400" spc="-1" strike="noStrike">
                <a:solidFill>
                  <a:srgbClr val="333399"/>
                </a:solidFill>
                <a:latin typeface="Courier New"/>
                <a:ea typeface="Courier New"/>
              </a:rPr>
              <a:t>objectMapper.find</a:t>
            </a:r>
            <a:r>
              <a:rPr b="1" lang="en-GB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( 111 );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r>
              <a:rPr b="1" lang="en-GB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List ku_list = </a:t>
            </a:r>
            <a:r>
              <a:rPr b="1" lang="en-GB" sz="2400" spc="-1" strike="noStrike">
                <a:solidFill>
                  <a:srgbClr val="333399"/>
                </a:solidFill>
                <a:latin typeface="Courier New"/>
                <a:ea typeface="Courier New"/>
              </a:rPr>
              <a:t>objectMapper.query</a:t>
            </a:r>
            <a:r>
              <a:rPr b="1" lang="en-GB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( 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r>
              <a:rPr b="1" lang="en-GB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GB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"'</a:t>
            </a:r>
            <a:r>
              <a:rPr b="1" lang="en-GB" sz="2400" spc="-1" strike="noStrike">
                <a:solidFill>
                  <a:srgbClr val="6600cc"/>
                </a:solidFill>
                <a:latin typeface="Courier New"/>
                <a:ea typeface="Courier New"/>
              </a:rPr>
              <a:t>SELECT WHERE name LIKE 'Kasetsart U%'</a:t>
            </a:r>
            <a:r>
              <a:rPr b="1" lang="en-GB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"); 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412920" y="1523880"/>
            <a:ext cx="8317800" cy="193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marL="720720" indent="-717480">
              <a:lnSpc>
                <a:spcPct val="100000"/>
              </a:lnSpc>
              <a:spcBef>
                <a:spcPts val="1500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Provide </a:t>
            </a:r>
            <a:r>
              <a:rPr b="0" lang="en-GB" sz="2400" spc="-1" strike="noStrike">
                <a:solidFill>
                  <a:srgbClr val="ff0000"/>
                </a:solidFill>
                <a:latin typeface="Arial"/>
                <a:ea typeface="Arial"/>
              </a:rPr>
              <a:t>two kinds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 of "find".</a:t>
            </a:r>
            <a:endParaRPr b="0" lang="en-GB" sz="2400" spc="-1" strike="noStrike">
              <a:latin typeface="Arial"/>
            </a:endParaRPr>
          </a:p>
          <a:p>
            <a:pPr marL="720720" indent="-717480">
              <a:lnSpc>
                <a:spcPct val="100000"/>
              </a:lnSpc>
              <a:spcBef>
                <a:spcPts val="1500"/>
              </a:spcBef>
            </a:pPr>
            <a:r>
              <a:rPr b="1" lang="en-GB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find( key )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 - find object by primary key</a:t>
            </a:r>
            <a:endParaRPr b="0" lang="en-GB" sz="2400" spc="-1" strike="noStrike">
              <a:latin typeface="Arial"/>
            </a:endParaRPr>
          </a:p>
          <a:p>
            <a:pPr marL="720720" indent="-717480">
              <a:lnSpc>
                <a:spcPct val="100000"/>
              </a:lnSpc>
              <a:spcBef>
                <a:spcPts val="1500"/>
              </a:spcBef>
            </a:pPr>
            <a:r>
              <a:rPr b="1" lang="en-GB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query( string )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 - find objects using a flexible query language.  May return many matches.</a:t>
            </a:r>
            <a:endParaRPr b="0" lang="en-GB" sz="24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333399"/>
                </a:solidFill>
                <a:latin typeface="Arial"/>
              </a:rPr>
              <a:t>Transparent Persistence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304920" y="2362320"/>
            <a:ext cx="8337240" cy="2239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Location ku = new Location( "Kasetsart University" );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ku.setAddress( "90 Pahonyotin Road; Bangkok" );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GB" sz="2000" spc="-1" strike="noStrike">
                <a:solidFill>
                  <a:srgbClr val="00cc00"/>
                </a:solidFill>
                <a:latin typeface="Courier New"/>
                <a:ea typeface="Courier New"/>
              </a:rPr>
              <a:t>// save the location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GB" sz="2000" spc="-1" strike="noStrike">
                <a:solidFill>
                  <a:srgbClr val="333399"/>
                </a:solidFill>
                <a:latin typeface="Courier New"/>
                <a:ea typeface="Courier New"/>
              </a:rPr>
              <a:t>objectMapper.save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( ku );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GB" sz="2000" spc="-1" strike="noStrike">
                <a:solidFill>
                  <a:srgbClr val="00cc00"/>
                </a:solidFill>
                <a:latin typeface="Courier New"/>
                <a:ea typeface="Courier New"/>
              </a:rPr>
              <a:t>// change the address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ku.setAddress( "</a:t>
            </a:r>
            <a:r>
              <a:rPr b="1" lang="en-GB" sz="2000" spc="-1" strike="noStrike">
                <a:solidFill>
                  <a:srgbClr val="cc0000"/>
                </a:solidFill>
                <a:latin typeface="Courier New"/>
                <a:ea typeface="Courier New"/>
              </a:rPr>
              <a:t>Kampaengsaen, Nakorn Pathom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" );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457200" y="1371600"/>
            <a:ext cx="8318160" cy="82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With </a:t>
            </a:r>
            <a:r>
              <a:rPr b="0" i="1" lang="en-GB" sz="2400" spc="-1" strike="noStrike">
                <a:solidFill>
                  <a:srgbClr val="333399"/>
                </a:solidFill>
                <a:latin typeface="Arial"/>
                <a:ea typeface="Arial"/>
              </a:rPr>
              <a:t>transparent persistence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, changes to a "managed" object are automatically propagated to the database.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93" name="CustomShape 4"/>
          <p:cNvSpPr/>
          <p:nvPr/>
        </p:nvSpPr>
        <p:spPr>
          <a:xfrm>
            <a:off x="838080" y="4952880"/>
            <a:ext cx="6957720" cy="150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499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LOCATIONS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id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name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address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101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Kasetsart University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GB" sz="2000" spc="-1" strike="noStrike">
                <a:solidFill>
                  <a:srgbClr val="cc0000"/>
                </a:solidFill>
                <a:latin typeface="Courier New"/>
                <a:ea typeface="Courier New"/>
              </a:rPr>
              <a:t>Kampaengsaen ...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102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Seacon Square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120 Srinakarin ...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94" name="Line 5"/>
          <p:cNvSpPr/>
          <p:nvPr/>
        </p:nvSpPr>
        <p:spPr>
          <a:xfrm flipH="1">
            <a:off x="858600" y="5324400"/>
            <a:ext cx="6940440" cy="1800"/>
          </a:xfrm>
          <a:prstGeom prst="line">
            <a:avLst/>
          </a:prstGeom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Line 6"/>
          <p:cNvSpPr/>
          <p:nvPr/>
        </p:nvSpPr>
        <p:spPr>
          <a:xfrm>
            <a:off x="1487520" y="5349960"/>
            <a:ext cx="1440" cy="1103400"/>
          </a:xfrm>
          <a:prstGeom prst="line">
            <a:avLst/>
          </a:prstGeom>
          <a:ln w="9360">
            <a:solidFill>
              <a:srgbClr val="3333cc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Line 7"/>
          <p:cNvSpPr/>
          <p:nvPr/>
        </p:nvSpPr>
        <p:spPr>
          <a:xfrm>
            <a:off x="4824360" y="5324400"/>
            <a:ext cx="1800" cy="1103400"/>
          </a:xfrm>
          <a:prstGeom prst="line">
            <a:avLst/>
          </a:prstGeom>
          <a:ln w="9360">
            <a:solidFill>
              <a:srgbClr val="3333cc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Line 8"/>
          <p:cNvSpPr/>
          <p:nvPr/>
        </p:nvSpPr>
        <p:spPr>
          <a:xfrm flipH="1">
            <a:off x="858600" y="5705640"/>
            <a:ext cx="6940440" cy="1440"/>
          </a:xfrm>
          <a:prstGeom prst="line">
            <a:avLst/>
          </a:prstGeom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9"/>
          <p:cNvSpPr/>
          <p:nvPr/>
        </p:nvSpPr>
        <p:spPr>
          <a:xfrm>
            <a:off x="2438280" y="4343400"/>
            <a:ext cx="3962160" cy="2895120"/>
          </a:xfrm>
          <a:custGeom>
            <a:avLst/>
            <a:gdLst/>
            <a:ahLst/>
            <a:rect l="l" t="t" r="r" b="b"/>
            <a:pathLst>
              <a:path w="5506" h="4023">
                <a:moveTo>
                  <a:pt x="0" y="0"/>
                </a:moveTo>
                <a:lnTo>
                  <a:pt x="137" y="1"/>
                </a:lnTo>
                <a:lnTo>
                  <a:pt x="274" y="5"/>
                </a:lnTo>
                <a:lnTo>
                  <a:pt x="411" y="11"/>
                </a:lnTo>
                <a:lnTo>
                  <a:pt x="548" y="20"/>
                </a:lnTo>
                <a:lnTo>
                  <a:pt x="684" y="31"/>
                </a:lnTo>
                <a:lnTo>
                  <a:pt x="820" y="45"/>
                </a:lnTo>
                <a:lnTo>
                  <a:pt x="956" y="61"/>
                </a:lnTo>
                <a:lnTo>
                  <a:pt x="1091" y="80"/>
                </a:lnTo>
                <a:lnTo>
                  <a:pt x="1225" y="101"/>
                </a:lnTo>
                <a:lnTo>
                  <a:pt x="1358" y="124"/>
                </a:lnTo>
                <a:lnTo>
                  <a:pt x="1491" y="150"/>
                </a:lnTo>
                <a:lnTo>
                  <a:pt x="1623" y="179"/>
                </a:lnTo>
                <a:lnTo>
                  <a:pt x="1753" y="209"/>
                </a:lnTo>
                <a:lnTo>
                  <a:pt x="1883" y="242"/>
                </a:lnTo>
                <a:lnTo>
                  <a:pt x="2011" y="278"/>
                </a:lnTo>
                <a:lnTo>
                  <a:pt x="2138" y="316"/>
                </a:lnTo>
                <a:lnTo>
                  <a:pt x="2264" y="356"/>
                </a:lnTo>
                <a:lnTo>
                  <a:pt x="2388" y="398"/>
                </a:lnTo>
                <a:lnTo>
                  <a:pt x="2511" y="443"/>
                </a:lnTo>
                <a:lnTo>
                  <a:pt x="2633" y="490"/>
                </a:lnTo>
                <a:lnTo>
                  <a:pt x="2752" y="539"/>
                </a:lnTo>
                <a:lnTo>
                  <a:pt x="2870" y="590"/>
                </a:lnTo>
                <a:lnTo>
                  <a:pt x="2987" y="643"/>
                </a:lnTo>
                <a:lnTo>
                  <a:pt x="3101" y="699"/>
                </a:lnTo>
                <a:lnTo>
                  <a:pt x="3213" y="756"/>
                </a:lnTo>
                <a:lnTo>
                  <a:pt x="3324" y="816"/>
                </a:lnTo>
                <a:lnTo>
                  <a:pt x="3432" y="877"/>
                </a:lnTo>
                <a:lnTo>
                  <a:pt x="3538" y="941"/>
                </a:lnTo>
                <a:lnTo>
                  <a:pt x="3643" y="1006"/>
                </a:lnTo>
                <a:lnTo>
                  <a:pt x="3744" y="1073"/>
                </a:lnTo>
                <a:lnTo>
                  <a:pt x="3844" y="1143"/>
                </a:lnTo>
                <a:lnTo>
                  <a:pt x="3941" y="1213"/>
                </a:lnTo>
                <a:lnTo>
                  <a:pt x="4035" y="1286"/>
                </a:lnTo>
                <a:lnTo>
                  <a:pt x="4127" y="1360"/>
                </a:lnTo>
                <a:lnTo>
                  <a:pt x="4217" y="1436"/>
                </a:lnTo>
                <a:lnTo>
                  <a:pt x="4304" y="1514"/>
                </a:lnTo>
                <a:lnTo>
                  <a:pt x="4388" y="1593"/>
                </a:lnTo>
                <a:lnTo>
                  <a:pt x="4470" y="1674"/>
                </a:lnTo>
                <a:lnTo>
                  <a:pt x="4548" y="1756"/>
                </a:lnTo>
                <a:lnTo>
                  <a:pt x="4624" y="1840"/>
                </a:lnTo>
                <a:lnTo>
                  <a:pt x="4697" y="1925"/>
                </a:lnTo>
                <a:lnTo>
                  <a:pt x="4767" y="2011"/>
                </a:lnTo>
                <a:lnTo>
                  <a:pt x="4835" y="2098"/>
                </a:lnTo>
                <a:lnTo>
                  <a:pt x="4899" y="2187"/>
                </a:lnTo>
                <a:lnTo>
                  <a:pt x="4960" y="2277"/>
                </a:lnTo>
                <a:lnTo>
                  <a:pt x="5018" y="2368"/>
                </a:lnTo>
                <a:lnTo>
                  <a:pt x="5073" y="2460"/>
                </a:lnTo>
                <a:lnTo>
                  <a:pt x="5124" y="2552"/>
                </a:lnTo>
                <a:lnTo>
                  <a:pt x="5173" y="2646"/>
                </a:lnTo>
                <a:lnTo>
                  <a:pt x="5218" y="2741"/>
                </a:lnTo>
                <a:lnTo>
                  <a:pt x="5260" y="2836"/>
                </a:lnTo>
                <a:lnTo>
                  <a:pt x="5299" y="2933"/>
                </a:lnTo>
                <a:lnTo>
                  <a:pt x="5335" y="3029"/>
                </a:lnTo>
                <a:lnTo>
                  <a:pt x="5367" y="3127"/>
                </a:lnTo>
                <a:lnTo>
                  <a:pt x="5396" y="3225"/>
                </a:lnTo>
                <a:lnTo>
                  <a:pt x="5421" y="3324"/>
                </a:lnTo>
                <a:lnTo>
                  <a:pt x="5444" y="3422"/>
                </a:lnTo>
                <a:lnTo>
                  <a:pt x="5462" y="3522"/>
                </a:lnTo>
                <a:lnTo>
                  <a:pt x="5478" y="3621"/>
                </a:lnTo>
                <a:lnTo>
                  <a:pt x="5490" y="3721"/>
                </a:lnTo>
                <a:lnTo>
                  <a:pt x="5498" y="3821"/>
                </a:lnTo>
                <a:lnTo>
                  <a:pt x="5503" y="3922"/>
                </a:lnTo>
                <a:lnTo>
                  <a:pt x="5505" y="4022"/>
                </a:lnTo>
                <a:lnTo>
                  <a:pt x="1" y="4022"/>
                </a:lnTo>
                <a:lnTo>
                  <a:pt x="0" y="0"/>
                </a:lnTo>
                <a:moveTo>
                  <a:pt x="0" y="0"/>
                </a:moveTo>
                <a:lnTo>
                  <a:pt x="137" y="1"/>
                </a:lnTo>
                <a:lnTo>
                  <a:pt x="274" y="5"/>
                </a:lnTo>
                <a:lnTo>
                  <a:pt x="411" y="11"/>
                </a:lnTo>
                <a:lnTo>
                  <a:pt x="548" y="20"/>
                </a:lnTo>
                <a:lnTo>
                  <a:pt x="684" y="31"/>
                </a:lnTo>
                <a:lnTo>
                  <a:pt x="820" y="45"/>
                </a:lnTo>
                <a:lnTo>
                  <a:pt x="956" y="61"/>
                </a:lnTo>
                <a:lnTo>
                  <a:pt x="1091" y="80"/>
                </a:lnTo>
                <a:lnTo>
                  <a:pt x="1225" y="101"/>
                </a:lnTo>
                <a:lnTo>
                  <a:pt x="1358" y="124"/>
                </a:lnTo>
                <a:lnTo>
                  <a:pt x="1491" y="150"/>
                </a:lnTo>
                <a:lnTo>
                  <a:pt x="1623" y="179"/>
                </a:lnTo>
                <a:lnTo>
                  <a:pt x="1753" y="209"/>
                </a:lnTo>
                <a:lnTo>
                  <a:pt x="1883" y="242"/>
                </a:lnTo>
                <a:lnTo>
                  <a:pt x="2011" y="278"/>
                </a:lnTo>
                <a:lnTo>
                  <a:pt x="2138" y="316"/>
                </a:lnTo>
                <a:lnTo>
                  <a:pt x="2264" y="356"/>
                </a:lnTo>
                <a:lnTo>
                  <a:pt x="2388" y="398"/>
                </a:lnTo>
                <a:lnTo>
                  <a:pt x="2511" y="443"/>
                </a:lnTo>
                <a:lnTo>
                  <a:pt x="2633" y="490"/>
                </a:lnTo>
                <a:lnTo>
                  <a:pt x="2752" y="539"/>
                </a:lnTo>
                <a:lnTo>
                  <a:pt x="2870" y="590"/>
                </a:lnTo>
                <a:lnTo>
                  <a:pt x="2987" y="643"/>
                </a:lnTo>
                <a:lnTo>
                  <a:pt x="3101" y="699"/>
                </a:lnTo>
                <a:lnTo>
                  <a:pt x="3213" y="756"/>
                </a:lnTo>
                <a:lnTo>
                  <a:pt x="3324" y="816"/>
                </a:lnTo>
                <a:lnTo>
                  <a:pt x="3432" y="877"/>
                </a:lnTo>
                <a:lnTo>
                  <a:pt x="3538" y="941"/>
                </a:lnTo>
                <a:lnTo>
                  <a:pt x="3643" y="1006"/>
                </a:lnTo>
                <a:lnTo>
                  <a:pt x="3744" y="1073"/>
                </a:lnTo>
                <a:lnTo>
                  <a:pt x="3844" y="1143"/>
                </a:lnTo>
                <a:lnTo>
                  <a:pt x="3941" y="1213"/>
                </a:lnTo>
                <a:lnTo>
                  <a:pt x="4035" y="1286"/>
                </a:lnTo>
                <a:lnTo>
                  <a:pt x="4127" y="1360"/>
                </a:lnTo>
                <a:lnTo>
                  <a:pt x="4217" y="1436"/>
                </a:lnTo>
                <a:lnTo>
                  <a:pt x="4304" y="1514"/>
                </a:lnTo>
                <a:lnTo>
                  <a:pt x="4388" y="1593"/>
                </a:lnTo>
                <a:lnTo>
                  <a:pt x="4470" y="1674"/>
                </a:lnTo>
                <a:lnTo>
                  <a:pt x="4548" y="1756"/>
                </a:lnTo>
                <a:lnTo>
                  <a:pt x="4624" y="1840"/>
                </a:lnTo>
                <a:lnTo>
                  <a:pt x="4697" y="1925"/>
                </a:lnTo>
                <a:lnTo>
                  <a:pt x="4767" y="2011"/>
                </a:lnTo>
                <a:lnTo>
                  <a:pt x="4835" y="2098"/>
                </a:lnTo>
                <a:lnTo>
                  <a:pt x="4899" y="2187"/>
                </a:lnTo>
                <a:lnTo>
                  <a:pt x="4960" y="2277"/>
                </a:lnTo>
                <a:lnTo>
                  <a:pt x="5018" y="2368"/>
                </a:lnTo>
                <a:lnTo>
                  <a:pt x="5073" y="2460"/>
                </a:lnTo>
                <a:lnTo>
                  <a:pt x="5124" y="2552"/>
                </a:lnTo>
                <a:lnTo>
                  <a:pt x="5173" y="2646"/>
                </a:lnTo>
                <a:lnTo>
                  <a:pt x="5218" y="2741"/>
                </a:lnTo>
                <a:lnTo>
                  <a:pt x="5260" y="2836"/>
                </a:lnTo>
                <a:lnTo>
                  <a:pt x="5299" y="2933"/>
                </a:lnTo>
                <a:lnTo>
                  <a:pt x="5335" y="3029"/>
                </a:lnTo>
                <a:lnTo>
                  <a:pt x="5367" y="3127"/>
                </a:lnTo>
                <a:lnTo>
                  <a:pt x="5396" y="3225"/>
                </a:lnTo>
                <a:lnTo>
                  <a:pt x="5421" y="3324"/>
                </a:lnTo>
                <a:lnTo>
                  <a:pt x="5444" y="3422"/>
                </a:lnTo>
                <a:lnTo>
                  <a:pt x="5462" y="3522"/>
                </a:lnTo>
                <a:lnTo>
                  <a:pt x="5478" y="3621"/>
                </a:lnTo>
                <a:lnTo>
                  <a:pt x="5490" y="3721"/>
                </a:lnTo>
                <a:lnTo>
                  <a:pt x="5498" y="3821"/>
                </a:lnTo>
                <a:lnTo>
                  <a:pt x="5503" y="3922"/>
                </a:lnTo>
                <a:lnTo>
                  <a:pt x="5505" y="4022"/>
                </a:lnTo>
              </a:path>
            </a:pathLst>
          </a:custGeom>
          <a:noFill/>
          <a:ln cap="rnd" w="12600">
            <a:solidFill>
              <a:srgbClr val="ff0000"/>
            </a:solidFill>
            <a:custDash>
              <a:ds d="800000" sp="300000"/>
            </a:custDash>
            <a:miter/>
            <a:tailEnd len="med" type="triangle" w="lg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333399"/>
                </a:solidFill>
                <a:latin typeface="Arial"/>
              </a:rPr>
              <a:t>O-R Mapping of n-to-1 Associations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415800" y="1630440"/>
            <a:ext cx="3105000" cy="187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1247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Event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id: int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name: String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startDate: Date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location: Location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01" name="Line 3"/>
          <p:cNvSpPr/>
          <p:nvPr/>
        </p:nvSpPr>
        <p:spPr>
          <a:xfrm flipH="1">
            <a:off x="412560" y="2043000"/>
            <a:ext cx="3111480" cy="1800"/>
          </a:xfrm>
          <a:prstGeom prst="line">
            <a:avLst/>
          </a:prstGeom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02" name="Group 4"/>
          <p:cNvGrpSpPr/>
          <p:nvPr/>
        </p:nvGrpSpPr>
        <p:grpSpPr>
          <a:xfrm>
            <a:off x="5362560" y="1631880"/>
            <a:ext cx="3114720" cy="1503360"/>
            <a:chOff x="5362560" y="1631880"/>
            <a:chExt cx="3114720" cy="1503360"/>
          </a:xfrm>
        </p:grpSpPr>
        <p:sp>
          <p:nvSpPr>
            <p:cNvPr id="203" name="CustomShape 5"/>
            <p:cNvSpPr/>
            <p:nvPr/>
          </p:nvSpPr>
          <p:spPr>
            <a:xfrm>
              <a:off x="5365080" y="1631880"/>
              <a:ext cx="3108600" cy="1503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600">
              <a:solidFill>
                <a:srgbClr val="3333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 algn="ctr">
                <a:lnSpc>
                  <a:spcPct val="100000"/>
                </a:lnSpc>
                <a:spcBef>
                  <a:spcPts val="1247"/>
                </a:spcBef>
              </a:pPr>
              <a:r>
                <a:rPr b="1" lang="en-GB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Location</a:t>
              </a:r>
              <a:endParaRPr b="0" lang="en-GB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499"/>
                </a:spcBef>
              </a:pPr>
              <a:r>
                <a:rPr b="1" lang="en-GB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id: int</a:t>
              </a:r>
              <a:endParaRPr b="0" lang="en-GB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499"/>
                </a:spcBef>
              </a:pPr>
              <a:r>
                <a:rPr b="1" lang="en-GB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name: String</a:t>
              </a:r>
              <a:endParaRPr b="0" lang="en-GB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499"/>
                </a:spcBef>
              </a:pPr>
              <a:r>
                <a:rPr b="1" lang="en-GB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address: String</a:t>
              </a:r>
              <a:endParaRPr b="0" lang="en-GB" sz="2000" spc="-1" strike="noStrike">
                <a:latin typeface="Arial"/>
              </a:endParaRPr>
            </a:p>
          </p:txBody>
        </p:sp>
        <p:sp>
          <p:nvSpPr>
            <p:cNvPr id="204" name="Line 6"/>
            <p:cNvSpPr/>
            <p:nvPr/>
          </p:nvSpPr>
          <p:spPr>
            <a:xfrm flipH="1">
              <a:off x="5362560" y="2031840"/>
              <a:ext cx="3114720" cy="360"/>
            </a:xfrm>
            <a:prstGeom prst="line">
              <a:avLst/>
            </a:prstGeom>
            <a:ln w="9360">
              <a:solidFill>
                <a:srgbClr val="3333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5" name="Line 7"/>
          <p:cNvSpPr/>
          <p:nvPr/>
        </p:nvSpPr>
        <p:spPr>
          <a:xfrm>
            <a:off x="3521160" y="2592360"/>
            <a:ext cx="1865160" cy="1440"/>
          </a:xfrm>
          <a:prstGeom prst="line">
            <a:avLst/>
          </a:prstGeom>
          <a:ln w="9360">
            <a:solidFill>
              <a:srgbClr val="3333cc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8"/>
          <p:cNvSpPr/>
          <p:nvPr/>
        </p:nvSpPr>
        <p:spPr>
          <a:xfrm>
            <a:off x="4910040" y="2154240"/>
            <a:ext cx="40140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  <a:spcBef>
                <a:spcPts val="1123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07" name="CustomShape 9"/>
          <p:cNvSpPr/>
          <p:nvPr/>
        </p:nvSpPr>
        <p:spPr>
          <a:xfrm>
            <a:off x="3521160" y="2193840"/>
            <a:ext cx="401040" cy="39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247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*</a:t>
            </a:r>
            <a:endParaRPr b="0" lang="en-GB" sz="20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333399"/>
                </a:solidFill>
                <a:latin typeface="Arial"/>
              </a:rPr>
              <a:t>O-R Mapping of n-to-1 Associations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415800" y="1630440"/>
            <a:ext cx="3105000" cy="187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1247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Event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id: int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name: String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startDate: Date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location: Location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4824360" y="4913280"/>
            <a:ext cx="3992400" cy="144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499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LOCATIONS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PK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GB" sz="2000" spc="-1" strike="noStrike">
                <a:solidFill>
                  <a:srgbClr val="cc0000"/>
                </a:solidFill>
                <a:latin typeface="Courier New"/>
                <a:ea typeface="Courier New"/>
              </a:rPr>
              <a:t>id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INTEGER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name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VARCHAR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address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VARCHAR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11" name="Line 4"/>
          <p:cNvSpPr/>
          <p:nvPr/>
        </p:nvSpPr>
        <p:spPr>
          <a:xfrm flipH="1">
            <a:off x="412560" y="2043000"/>
            <a:ext cx="3111480" cy="1800"/>
          </a:xfrm>
          <a:prstGeom prst="line">
            <a:avLst/>
          </a:prstGeom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Line 5"/>
          <p:cNvSpPr/>
          <p:nvPr/>
        </p:nvSpPr>
        <p:spPr>
          <a:xfrm flipH="1">
            <a:off x="4834080" y="5315040"/>
            <a:ext cx="3970080" cy="1440"/>
          </a:xfrm>
          <a:prstGeom prst="line">
            <a:avLst/>
          </a:prstGeom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Line 6"/>
          <p:cNvSpPr/>
          <p:nvPr/>
        </p:nvSpPr>
        <p:spPr>
          <a:xfrm>
            <a:off x="2173320" y="3508200"/>
            <a:ext cx="1440" cy="322560"/>
          </a:xfrm>
          <a:prstGeom prst="line">
            <a:avLst/>
          </a:prstGeom>
          <a:ln w="12600">
            <a:solidFill>
              <a:srgbClr val="333399"/>
            </a:solidFill>
            <a:miter/>
            <a:tailEnd len="med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7"/>
          <p:cNvSpPr/>
          <p:nvPr/>
        </p:nvSpPr>
        <p:spPr>
          <a:xfrm>
            <a:off x="1816200" y="3821040"/>
            <a:ext cx="737640" cy="537840"/>
          </a:xfrm>
          <a:custGeom>
            <a:avLst/>
            <a:gdLst/>
            <a:ahLst/>
            <a:rect l="l" t="t" r="r" b="b"/>
            <a:pathLst>
              <a:path w="2052" h="1497">
                <a:moveTo>
                  <a:pt x="512" y="0"/>
                </a:moveTo>
                <a:lnTo>
                  <a:pt x="1538" y="0"/>
                </a:lnTo>
                <a:lnTo>
                  <a:pt x="2051" y="748"/>
                </a:lnTo>
                <a:lnTo>
                  <a:pt x="1538" y="1496"/>
                </a:lnTo>
                <a:lnTo>
                  <a:pt x="512" y="1496"/>
                </a:lnTo>
                <a:lnTo>
                  <a:pt x="0" y="748"/>
                </a:lnTo>
                <a:lnTo>
                  <a:pt x="512" y="0"/>
                </a:lnTo>
              </a:path>
            </a:pathLst>
          </a:custGeom>
          <a:solidFill>
            <a:srgbClr val="00e4a8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Line 8"/>
          <p:cNvSpPr/>
          <p:nvPr/>
        </p:nvSpPr>
        <p:spPr>
          <a:xfrm>
            <a:off x="2174760" y="4373640"/>
            <a:ext cx="1800" cy="558720"/>
          </a:xfrm>
          <a:prstGeom prst="line">
            <a:avLst/>
          </a:prstGeom>
          <a:ln w="12600">
            <a:solidFill>
              <a:srgbClr val="333399"/>
            </a:solidFill>
            <a:miter/>
            <a:tailEnd len="med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Line 9"/>
          <p:cNvSpPr/>
          <p:nvPr/>
        </p:nvSpPr>
        <p:spPr>
          <a:xfrm>
            <a:off x="5335560" y="5310360"/>
            <a:ext cx="1440" cy="1027080"/>
          </a:xfrm>
          <a:prstGeom prst="line">
            <a:avLst/>
          </a:prstGeom>
          <a:ln w="9360">
            <a:solidFill>
              <a:srgbClr val="3333cc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17" name="Group 10"/>
          <p:cNvGrpSpPr/>
          <p:nvPr/>
        </p:nvGrpSpPr>
        <p:grpSpPr>
          <a:xfrm>
            <a:off x="5362560" y="1631880"/>
            <a:ext cx="3114720" cy="1503360"/>
            <a:chOff x="5362560" y="1631880"/>
            <a:chExt cx="3114720" cy="1503360"/>
          </a:xfrm>
        </p:grpSpPr>
        <p:sp>
          <p:nvSpPr>
            <p:cNvPr id="218" name="CustomShape 11"/>
            <p:cNvSpPr/>
            <p:nvPr/>
          </p:nvSpPr>
          <p:spPr>
            <a:xfrm>
              <a:off x="5365080" y="1631880"/>
              <a:ext cx="3108600" cy="1503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600">
              <a:solidFill>
                <a:srgbClr val="3333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 algn="ctr">
                <a:lnSpc>
                  <a:spcPct val="100000"/>
                </a:lnSpc>
                <a:spcBef>
                  <a:spcPts val="1247"/>
                </a:spcBef>
              </a:pPr>
              <a:r>
                <a:rPr b="1" lang="en-GB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Location</a:t>
              </a:r>
              <a:endParaRPr b="0" lang="en-GB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499"/>
                </a:spcBef>
              </a:pPr>
              <a:r>
                <a:rPr b="1" lang="en-GB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id: int</a:t>
              </a:r>
              <a:endParaRPr b="0" lang="en-GB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499"/>
                </a:spcBef>
              </a:pPr>
              <a:r>
                <a:rPr b="1" lang="en-GB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name: String</a:t>
              </a:r>
              <a:endParaRPr b="0" lang="en-GB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499"/>
                </a:spcBef>
              </a:pPr>
              <a:r>
                <a:rPr b="1" lang="en-GB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address: String</a:t>
              </a:r>
              <a:endParaRPr b="0" lang="en-GB" sz="2000" spc="-1" strike="noStrike">
                <a:latin typeface="Arial"/>
              </a:endParaRPr>
            </a:p>
          </p:txBody>
        </p:sp>
        <p:sp>
          <p:nvSpPr>
            <p:cNvPr id="219" name="Line 12"/>
            <p:cNvSpPr/>
            <p:nvPr/>
          </p:nvSpPr>
          <p:spPr>
            <a:xfrm flipH="1">
              <a:off x="5362560" y="2031840"/>
              <a:ext cx="3114720" cy="360"/>
            </a:xfrm>
            <a:prstGeom prst="line">
              <a:avLst/>
            </a:prstGeom>
            <a:ln w="9360">
              <a:solidFill>
                <a:srgbClr val="3333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0" name="Line 13"/>
          <p:cNvSpPr/>
          <p:nvPr/>
        </p:nvSpPr>
        <p:spPr>
          <a:xfrm>
            <a:off x="3521160" y="2592360"/>
            <a:ext cx="1865160" cy="1440"/>
          </a:xfrm>
          <a:prstGeom prst="line">
            <a:avLst/>
          </a:prstGeom>
          <a:ln w="12600">
            <a:solidFill>
              <a:srgbClr val="3333cc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14"/>
          <p:cNvSpPr/>
          <p:nvPr/>
        </p:nvSpPr>
        <p:spPr>
          <a:xfrm>
            <a:off x="279360" y="4940280"/>
            <a:ext cx="3804840" cy="177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499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EVENTS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PK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id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INTEGER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name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VARCHAR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start_date TIMESTAMP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FK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GB" sz="2000" spc="-1" strike="noStrike">
                <a:solidFill>
                  <a:srgbClr val="cc0000"/>
                </a:solidFill>
                <a:latin typeface="Courier New"/>
                <a:ea typeface="Courier New"/>
              </a:rPr>
              <a:t>location_id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INTEGER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22" name="Line 15"/>
          <p:cNvSpPr/>
          <p:nvPr/>
        </p:nvSpPr>
        <p:spPr>
          <a:xfrm flipH="1">
            <a:off x="288720" y="5342040"/>
            <a:ext cx="3832200" cy="1440"/>
          </a:xfrm>
          <a:prstGeom prst="line">
            <a:avLst/>
          </a:prstGeom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Line 16"/>
          <p:cNvSpPr/>
          <p:nvPr/>
        </p:nvSpPr>
        <p:spPr>
          <a:xfrm>
            <a:off x="790560" y="5337000"/>
            <a:ext cx="1440" cy="1363680"/>
          </a:xfrm>
          <a:prstGeom prst="line">
            <a:avLst/>
          </a:prstGeom>
          <a:ln w="9360">
            <a:solidFill>
              <a:srgbClr val="3333cc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17"/>
          <p:cNvSpPr/>
          <p:nvPr/>
        </p:nvSpPr>
        <p:spPr>
          <a:xfrm flipV="1">
            <a:off x="4084560" y="5469840"/>
            <a:ext cx="613080" cy="358200"/>
          </a:xfrm>
          <a:prstGeom prst="bentConnector3">
            <a:avLst>
              <a:gd name="adj1" fmla="val 50000"/>
            </a:avLst>
          </a:prstGeom>
          <a:noFill/>
          <a:ln w="15840">
            <a:solidFill>
              <a:srgbClr val="3333cc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25" name="Group 18"/>
          <p:cNvGrpSpPr/>
          <p:nvPr/>
        </p:nvGrpSpPr>
        <p:grpSpPr>
          <a:xfrm>
            <a:off x="2179800" y="4572000"/>
            <a:ext cx="4443480" cy="347760"/>
            <a:chOff x="2179800" y="4572000"/>
            <a:chExt cx="4443480" cy="347760"/>
          </a:xfrm>
        </p:grpSpPr>
        <p:sp>
          <p:nvSpPr>
            <p:cNvPr id="226" name="Line 19"/>
            <p:cNvSpPr/>
            <p:nvPr/>
          </p:nvSpPr>
          <p:spPr>
            <a:xfrm>
              <a:off x="2179800" y="4572000"/>
              <a:ext cx="4439880" cy="360"/>
            </a:xfrm>
            <a:prstGeom prst="line">
              <a:avLst/>
            </a:prstGeom>
            <a:ln w="9360">
              <a:solidFill>
                <a:srgbClr val="3333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Line 20"/>
            <p:cNvSpPr/>
            <p:nvPr/>
          </p:nvSpPr>
          <p:spPr>
            <a:xfrm>
              <a:off x="6622920" y="4572000"/>
              <a:ext cx="360" cy="347760"/>
            </a:xfrm>
            <a:prstGeom prst="line">
              <a:avLst/>
            </a:prstGeom>
            <a:ln w="9360">
              <a:solidFill>
                <a:srgbClr val="3333cc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8" name="CustomShape 21"/>
          <p:cNvSpPr/>
          <p:nvPr/>
        </p:nvSpPr>
        <p:spPr>
          <a:xfrm>
            <a:off x="4114800" y="3200400"/>
            <a:ext cx="4595400" cy="131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247"/>
              </a:spcBef>
            </a:pPr>
            <a:r>
              <a:rPr b="0" i="1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The ORM converts a n-to-1 association to a </a:t>
            </a:r>
            <a:r>
              <a:rPr b="0" i="1" lang="en-GB" sz="2000" spc="-1" strike="noStrike">
                <a:solidFill>
                  <a:srgbClr val="333399"/>
                </a:solidFill>
                <a:latin typeface="Arial"/>
                <a:ea typeface="Arial"/>
              </a:rPr>
              <a:t>foreign key relation</a:t>
            </a:r>
            <a:r>
              <a:rPr b="0" i="1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 (persist) or foreign key to object (retrieve).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29" name="CustomShape 22"/>
          <p:cNvSpPr/>
          <p:nvPr/>
        </p:nvSpPr>
        <p:spPr>
          <a:xfrm>
            <a:off x="4910040" y="2154240"/>
            <a:ext cx="40140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  <a:spcBef>
                <a:spcPts val="1123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30" name="CustomShape 23"/>
          <p:cNvSpPr/>
          <p:nvPr/>
        </p:nvSpPr>
        <p:spPr>
          <a:xfrm>
            <a:off x="3521160" y="2193840"/>
            <a:ext cx="401040" cy="39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247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*</a:t>
            </a:r>
            <a:endParaRPr b="0" lang="en-GB" sz="20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i="1" lang="en-GB" sz="3600" spc="-1" strike="noStrike">
                <a:solidFill>
                  <a:srgbClr val="333399"/>
                </a:solidFill>
                <a:latin typeface="Arial"/>
              </a:rPr>
              <a:t>Cascaded Save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403200" y="2133720"/>
            <a:ext cx="8337240" cy="2608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GB" sz="2000" spc="-1" strike="noStrike">
                <a:solidFill>
                  <a:srgbClr val="333399"/>
                </a:solidFill>
                <a:latin typeface="Courier New"/>
                <a:ea typeface="Courier New"/>
              </a:rPr>
              <a:t>Event event = new Event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( "Java Days" );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Location ku = </a:t>
            </a:r>
            <a:r>
              <a:rPr b="1" lang="en-GB" sz="2000" spc="-1" strike="noStrike">
                <a:solidFill>
                  <a:srgbClr val="333399"/>
                </a:solidFill>
                <a:latin typeface="Courier New"/>
                <a:ea typeface="Courier New"/>
              </a:rPr>
              <a:t>new Location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( "Kasetsart University" );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ku.setAddress( "90 Pahonyotin Road; Bangkok" );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GB" sz="2000" spc="-1" strike="noStrike">
                <a:solidFill>
                  <a:srgbClr val="333399"/>
                </a:solidFill>
                <a:latin typeface="Courier New"/>
                <a:ea typeface="Courier New"/>
              </a:rPr>
              <a:t>event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.setLocation( ku );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GB" sz="2000" spc="-1" strike="noStrike">
                <a:solidFill>
                  <a:srgbClr val="333399"/>
                </a:solidFill>
                <a:latin typeface="Courier New"/>
                <a:ea typeface="Courier New"/>
              </a:rPr>
              <a:t>event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.setStartDate( new Date(108,Calendar.JULY, 1) );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GB" sz="2000" spc="-1" strike="noStrike">
                <a:solidFill>
                  <a:srgbClr val="00cc00"/>
                </a:solidFill>
                <a:latin typeface="Courier New"/>
                <a:ea typeface="Courier New"/>
              </a:rPr>
              <a:t>// save the event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GB" sz="2000" spc="-1" strike="noStrike">
                <a:solidFill>
                  <a:srgbClr val="333399"/>
                </a:solidFill>
                <a:latin typeface="Courier New"/>
                <a:ea typeface="Courier New"/>
              </a:rPr>
              <a:t>objectMapper.save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( </a:t>
            </a:r>
            <a:r>
              <a:rPr b="1" lang="en-GB" sz="2000" spc="-1" strike="noStrike">
                <a:solidFill>
                  <a:srgbClr val="333399"/>
                </a:solidFill>
                <a:latin typeface="Courier New"/>
                <a:ea typeface="Courier New"/>
              </a:rPr>
              <a:t>event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);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412920" y="4876920"/>
            <a:ext cx="8317800" cy="159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749"/>
              </a:spcBef>
            </a:pPr>
            <a:r>
              <a:rPr b="0" i="1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When we </a:t>
            </a:r>
            <a:r>
              <a:rPr b="0" i="1" lang="en-GB" sz="2800" spc="-1" strike="noStrike">
                <a:solidFill>
                  <a:srgbClr val="333399"/>
                </a:solidFill>
                <a:latin typeface="Arial"/>
                <a:ea typeface="Arial"/>
              </a:rPr>
              <a:t>save the event</a:t>
            </a:r>
            <a:r>
              <a:rPr b="0" i="1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, does it </a:t>
            </a:r>
            <a:r>
              <a:rPr b="0" i="1" lang="en-GB" sz="2800" spc="-1" strike="noStrike">
                <a:solidFill>
                  <a:srgbClr val="ff0000"/>
                </a:solidFill>
                <a:latin typeface="Arial"/>
                <a:ea typeface="Arial"/>
              </a:rPr>
              <a:t>save the location</a:t>
            </a:r>
            <a:r>
              <a:rPr b="0" i="1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, too?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49"/>
              </a:spcBef>
            </a:pPr>
            <a:r>
              <a:rPr b="0" i="1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Is this done </a:t>
            </a:r>
            <a:r>
              <a:rPr b="0" i="1" lang="en-GB" sz="2800" spc="-1" strike="noStrike">
                <a:solidFill>
                  <a:srgbClr val="ff0000"/>
                </a:solidFill>
                <a:latin typeface="Arial"/>
                <a:ea typeface="Arial"/>
              </a:rPr>
              <a:t>automatically</a:t>
            </a:r>
            <a:r>
              <a:rPr b="0" i="1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34" name="CustomShape 4"/>
          <p:cNvSpPr/>
          <p:nvPr/>
        </p:nvSpPr>
        <p:spPr>
          <a:xfrm>
            <a:off x="533520" y="1447920"/>
            <a:ext cx="6171840" cy="45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Save an Event...</a:t>
            </a:r>
            <a:endParaRPr b="0" lang="en-GB" sz="24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333399"/>
                </a:solidFill>
                <a:latin typeface="Arial"/>
              </a:rPr>
              <a:t>Goal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574200" y="1368000"/>
            <a:ext cx="7921440" cy="172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223560" indent="-223200">
              <a:lnSpc>
                <a:spcPct val="100000"/>
              </a:lnSpc>
              <a:spcBef>
                <a:spcPts val="1199"/>
              </a:spcBef>
              <a:buClr>
                <a:srgbClr val="333399"/>
              </a:buClr>
              <a:buSzPct val="60000"/>
              <a:buFont typeface="Wingdings" charset="2"/>
              <a:buChar char="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Applications want to save objects to </a:t>
            </a:r>
            <a:r>
              <a:rPr b="0" i="1" lang="en-GB" sz="2400" spc="-1" strike="noStrike">
                <a:solidFill>
                  <a:srgbClr val="333399"/>
                </a:solidFill>
                <a:latin typeface="Arial"/>
              </a:rPr>
              <a:t>persistent storage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GB" sz="2400" spc="-1" strike="noStrike">
              <a:latin typeface="Arial"/>
            </a:endParaRPr>
          </a:p>
          <a:p>
            <a:pPr marL="223560" indent="-223200">
              <a:lnSpc>
                <a:spcPct val="100000"/>
              </a:lnSpc>
              <a:spcBef>
                <a:spcPts val="1500"/>
              </a:spcBef>
              <a:buClr>
                <a:srgbClr val="333399"/>
              </a:buClr>
              <a:buSzPct val="60000"/>
              <a:buFont typeface="Wingdings" charset="2"/>
              <a:buChar char="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We want a portable, object-oriented approach, not low-level use of JDBC.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2743200" y="3022200"/>
            <a:ext cx="2895120" cy="45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1247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Objects (Entities)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3048120" y="4241520"/>
            <a:ext cx="761400" cy="98532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333399"/>
              </a:gs>
              <a:gs pos="50000">
                <a:srgbClr val="b5b5d9"/>
              </a:gs>
              <a:gs pos="100000">
                <a:srgbClr val="333399"/>
              </a:gs>
            </a:gsLst>
            <a:lin ang="10800000"/>
          </a:gra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5"/>
          <p:cNvSpPr/>
          <p:nvPr/>
        </p:nvSpPr>
        <p:spPr>
          <a:xfrm>
            <a:off x="4191120" y="4165200"/>
            <a:ext cx="761400" cy="98532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333399"/>
              </a:gs>
              <a:gs pos="50000">
                <a:srgbClr val="b5b5d9"/>
              </a:gs>
              <a:gs pos="100000">
                <a:srgbClr val="333399"/>
              </a:gs>
            </a:gsLst>
            <a:lin ang="10800000"/>
          </a:gra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6"/>
          <p:cNvSpPr/>
          <p:nvPr/>
        </p:nvSpPr>
        <p:spPr>
          <a:xfrm>
            <a:off x="3581280" y="4470120"/>
            <a:ext cx="761760" cy="98532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333399"/>
              </a:gs>
              <a:gs pos="50000">
                <a:srgbClr val="b5b5d9"/>
              </a:gs>
              <a:gs pos="100000">
                <a:srgbClr val="333399"/>
              </a:gs>
            </a:gsLst>
            <a:lin ang="10800000"/>
          </a:gra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Line 7"/>
          <p:cNvSpPr/>
          <p:nvPr/>
        </p:nvSpPr>
        <p:spPr>
          <a:xfrm>
            <a:off x="3962520" y="3479400"/>
            <a:ext cx="1440" cy="762120"/>
          </a:xfrm>
          <a:prstGeom prst="line">
            <a:avLst/>
          </a:prstGeom>
          <a:ln w="12600">
            <a:solidFill>
              <a:srgbClr val="333399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8"/>
          <p:cNvSpPr/>
          <p:nvPr/>
        </p:nvSpPr>
        <p:spPr>
          <a:xfrm>
            <a:off x="3924360" y="3631680"/>
            <a:ext cx="183528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123"/>
              </a:spcBef>
            </a:pPr>
            <a:r>
              <a:rPr b="0" i="1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i="1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ORM service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05" name="CustomShape 9"/>
          <p:cNvSpPr/>
          <p:nvPr/>
        </p:nvSpPr>
        <p:spPr>
          <a:xfrm>
            <a:off x="5029200" y="4774680"/>
            <a:ext cx="3106440" cy="45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247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Persistent Storage</a:t>
            </a:r>
            <a:endParaRPr b="0" lang="en-GB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i="1" lang="en-GB" sz="3600" spc="-1" strike="noStrike">
                <a:solidFill>
                  <a:srgbClr val="333399"/>
                </a:solidFill>
                <a:latin typeface="Arial"/>
              </a:rPr>
              <a:t>Deleting</a:t>
            </a:r>
            <a:r>
              <a:rPr b="0" lang="en-GB" sz="3600" spc="-1" strike="noStrike">
                <a:solidFill>
                  <a:srgbClr val="333399"/>
                </a:solidFill>
                <a:latin typeface="Arial"/>
              </a:rPr>
              <a:t> an Event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403200" y="1523880"/>
            <a:ext cx="8337240" cy="113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GB" sz="2000" spc="-1" strike="noStrike">
                <a:solidFill>
                  <a:srgbClr val="00cc00"/>
                </a:solidFill>
                <a:latin typeface="Courier New"/>
                <a:ea typeface="Courier New"/>
              </a:rPr>
              <a:t>// delete the event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Event evt = </a:t>
            </a:r>
            <a:r>
              <a:rPr b="1" lang="en-GB" sz="2000" spc="-1" strike="noStrike">
                <a:solidFill>
                  <a:srgbClr val="333399"/>
                </a:solidFill>
                <a:latin typeface="Courier New"/>
                <a:ea typeface="Courier New"/>
              </a:rPr>
              <a:t>objectMapper.find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( "Java Days" );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GB" sz="2000" spc="-1" strike="noStrike">
                <a:solidFill>
                  <a:srgbClr val="333399"/>
                </a:solidFill>
                <a:latin typeface="Courier New"/>
                <a:ea typeface="Courier New"/>
              </a:rPr>
              <a:t>objectMapper.delete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( evt );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412920" y="3336840"/>
            <a:ext cx="8317800" cy="159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749"/>
              </a:spcBef>
            </a:pPr>
            <a:r>
              <a:rPr b="0" i="1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Does the dataMapper </a:t>
            </a:r>
            <a:r>
              <a:rPr b="0" i="1" lang="en-GB" sz="2800" spc="-1" strike="noStrike">
                <a:solidFill>
                  <a:srgbClr val="333399"/>
                </a:solidFill>
                <a:latin typeface="Arial"/>
                <a:ea typeface="Arial"/>
              </a:rPr>
              <a:t>delete the Location</a:t>
            </a:r>
            <a:r>
              <a:rPr b="0" i="1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, too?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49"/>
              </a:spcBef>
            </a:pPr>
            <a:r>
              <a:rPr b="0" i="1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What if </a:t>
            </a:r>
            <a:r>
              <a:rPr b="0" i="1" lang="en-GB" sz="2800" spc="-1" strike="noStrike">
                <a:solidFill>
                  <a:srgbClr val="ff0000"/>
                </a:solidFill>
                <a:latin typeface="Arial"/>
                <a:ea typeface="Arial"/>
              </a:rPr>
              <a:t>other</a:t>
            </a:r>
            <a:r>
              <a:rPr b="0" i="1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 Events (in database) </a:t>
            </a:r>
            <a:r>
              <a:rPr b="0" i="1" lang="en-GB" sz="2800" spc="-1" strike="noStrike">
                <a:solidFill>
                  <a:srgbClr val="ff0000"/>
                </a:solidFill>
                <a:latin typeface="Arial"/>
                <a:ea typeface="Arial"/>
              </a:rPr>
              <a:t>still refer</a:t>
            </a:r>
            <a:r>
              <a:rPr b="0" i="1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 to this </a:t>
            </a:r>
            <a:r>
              <a:rPr b="0" i="1" lang="en-GB" sz="2800" spc="-1" strike="noStrike">
                <a:solidFill>
                  <a:srgbClr val="333399"/>
                </a:solidFill>
                <a:latin typeface="Arial"/>
                <a:ea typeface="Arial"/>
              </a:rPr>
              <a:t>Location</a:t>
            </a:r>
            <a:r>
              <a:rPr b="0" i="1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GB" sz="28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i="1" lang="en-GB" sz="3600" spc="-1" strike="noStrike">
                <a:solidFill>
                  <a:srgbClr val="333399"/>
                </a:solidFill>
                <a:latin typeface="Arial"/>
              </a:rPr>
              <a:t>Fetching</a:t>
            </a:r>
            <a:r>
              <a:rPr b="0" lang="en-GB" sz="3600" spc="-1" strike="noStrike">
                <a:solidFill>
                  <a:srgbClr val="333399"/>
                </a:solidFill>
                <a:latin typeface="Arial"/>
              </a:rPr>
              <a:t> an Event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403200" y="1523880"/>
            <a:ext cx="8337240" cy="113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GB" sz="2000" spc="-1" strike="noStrike">
                <a:solidFill>
                  <a:srgbClr val="00cc00"/>
                </a:solidFill>
                <a:latin typeface="Courier New"/>
                <a:ea typeface="Courier New"/>
              </a:rPr>
              <a:t>// retrieve the event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Event evt = </a:t>
            </a:r>
            <a:r>
              <a:rPr b="1" lang="en-GB" sz="2000" spc="-1" strike="noStrike">
                <a:solidFill>
                  <a:srgbClr val="333399"/>
                </a:solidFill>
                <a:latin typeface="Courier New"/>
                <a:ea typeface="Courier New"/>
              </a:rPr>
              <a:t>objectMapper.find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( "Java Days" );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Location location = </a:t>
            </a:r>
            <a:r>
              <a:rPr b="1" lang="en-GB" sz="2000" spc="-1" strike="noStrike">
                <a:solidFill>
                  <a:srgbClr val="333399"/>
                </a:solidFill>
                <a:latin typeface="Courier New"/>
                <a:ea typeface="Courier New"/>
              </a:rPr>
              <a:t>evt.getLocation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( ); // </a:t>
            </a:r>
            <a:r>
              <a:rPr b="1" lang="en-GB" sz="2000" spc="-1" strike="noStrike">
                <a:solidFill>
                  <a:srgbClr val="cc0000"/>
                </a:solidFill>
                <a:latin typeface="Courier New"/>
                <a:ea typeface="Courier New"/>
              </a:rPr>
              <a:t>null?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412920" y="2895480"/>
            <a:ext cx="8317800" cy="94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749"/>
              </a:spcBef>
            </a:pPr>
            <a:r>
              <a:rPr b="0" i="1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When we </a:t>
            </a:r>
            <a:r>
              <a:rPr b="0" i="1" lang="en-GB" sz="2800" spc="-1" strike="noStrike">
                <a:solidFill>
                  <a:srgbClr val="ff0000"/>
                </a:solidFill>
                <a:latin typeface="Arial"/>
                <a:ea typeface="Arial"/>
              </a:rPr>
              <a:t>get the event</a:t>
            </a:r>
            <a:r>
              <a:rPr b="0" i="1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, does the ORM </a:t>
            </a:r>
            <a:r>
              <a:rPr b="0" i="1" lang="en-GB" sz="2800" spc="-1" strike="noStrike">
                <a:solidFill>
                  <a:srgbClr val="333399"/>
                </a:solidFill>
                <a:latin typeface="Arial"/>
                <a:ea typeface="Arial"/>
              </a:rPr>
              <a:t>fetch the</a:t>
            </a:r>
            <a:r>
              <a:rPr b="0" i="1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i="1" lang="en-GB" sz="2800" spc="-1" strike="noStrike">
                <a:solidFill>
                  <a:srgbClr val="333399"/>
                </a:solidFill>
                <a:latin typeface="Arial"/>
                <a:ea typeface="Arial"/>
              </a:rPr>
              <a:t>location</a:t>
            </a:r>
            <a:r>
              <a:rPr b="0" i="1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, too?</a:t>
            </a:r>
            <a:endParaRPr b="0" lang="en-GB" sz="28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333399"/>
                </a:solidFill>
                <a:latin typeface="Arial"/>
              </a:rPr>
              <a:t>O-R Mapping of 1-to-n Associations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415800" y="1630440"/>
            <a:ext cx="3105000" cy="150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1247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Event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id: int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name: String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startDate: Date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43" name="Line 3"/>
          <p:cNvSpPr/>
          <p:nvPr/>
        </p:nvSpPr>
        <p:spPr>
          <a:xfrm flipH="1">
            <a:off x="412560" y="2043000"/>
            <a:ext cx="3111480" cy="1800"/>
          </a:xfrm>
          <a:prstGeom prst="line">
            <a:avLst/>
          </a:prstGeom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44" name="Group 4"/>
          <p:cNvGrpSpPr/>
          <p:nvPr/>
        </p:nvGrpSpPr>
        <p:grpSpPr>
          <a:xfrm>
            <a:off x="5362560" y="1631880"/>
            <a:ext cx="3114720" cy="1503360"/>
            <a:chOff x="5362560" y="1631880"/>
            <a:chExt cx="3114720" cy="1503360"/>
          </a:xfrm>
        </p:grpSpPr>
        <p:sp>
          <p:nvSpPr>
            <p:cNvPr id="245" name="CustomShape 5"/>
            <p:cNvSpPr/>
            <p:nvPr/>
          </p:nvSpPr>
          <p:spPr>
            <a:xfrm>
              <a:off x="5365080" y="1631880"/>
              <a:ext cx="3108600" cy="1503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600">
              <a:solidFill>
                <a:srgbClr val="3333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 algn="ctr">
                <a:lnSpc>
                  <a:spcPct val="100000"/>
                </a:lnSpc>
                <a:spcBef>
                  <a:spcPts val="1247"/>
                </a:spcBef>
              </a:pPr>
              <a:r>
                <a:rPr b="1" lang="en-GB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Speaker</a:t>
              </a:r>
              <a:endParaRPr b="0" lang="en-GB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499"/>
                </a:spcBef>
              </a:pPr>
              <a:r>
                <a:rPr b="1" lang="en-GB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id: int</a:t>
              </a:r>
              <a:endParaRPr b="0" lang="en-GB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499"/>
                </a:spcBef>
              </a:pPr>
              <a:r>
                <a:rPr b="1" lang="en-GB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name: String</a:t>
              </a:r>
              <a:endParaRPr b="0" lang="en-GB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499"/>
                </a:spcBef>
              </a:pPr>
              <a:r>
                <a:rPr b="1" lang="en-GB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telephone: String</a:t>
              </a:r>
              <a:endParaRPr b="0" lang="en-GB" sz="2000" spc="-1" strike="noStrike">
                <a:latin typeface="Arial"/>
              </a:endParaRPr>
            </a:p>
          </p:txBody>
        </p:sp>
        <p:sp>
          <p:nvSpPr>
            <p:cNvPr id="246" name="Line 6"/>
            <p:cNvSpPr/>
            <p:nvPr/>
          </p:nvSpPr>
          <p:spPr>
            <a:xfrm flipH="1">
              <a:off x="5362560" y="2031840"/>
              <a:ext cx="3114720" cy="360"/>
            </a:xfrm>
            <a:prstGeom prst="line">
              <a:avLst/>
            </a:prstGeom>
            <a:ln w="9360">
              <a:solidFill>
                <a:srgbClr val="3333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7" name="Line 7"/>
          <p:cNvSpPr/>
          <p:nvPr/>
        </p:nvSpPr>
        <p:spPr>
          <a:xfrm>
            <a:off x="3521160" y="2467080"/>
            <a:ext cx="1865160" cy="1440"/>
          </a:xfrm>
          <a:prstGeom prst="line">
            <a:avLst/>
          </a:prstGeom>
          <a:ln w="9360">
            <a:solidFill>
              <a:srgbClr val="3333cc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8"/>
          <p:cNvSpPr/>
          <p:nvPr/>
        </p:nvSpPr>
        <p:spPr>
          <a:xfrm>
            <a:off x="4114800" y="2057400"/>
            <a:ext cx="1226880" cy="861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</a:pPr>
            <a:r>
              <a:rPr b="0" i="1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speakers</a:t>
            </a:r>
            <a:endParaRPr b="0" lang="en-GB" sz="20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247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*</a:t>
            </a:r>
            <a:endParaRPr b="0" lang="en-GB" sz="20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333399"/>
                </a:solidFill>
                <a:latin typeface="Arial"/>
              </a:rPr>
              <a:t>O-R Mapping of 1-to-n Associations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415800" y="1630440"/>
            <a:ext cx="3105000" cy="150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1247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Event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id: int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name: String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startDate: Date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4824360" y="4913280"/>
            <a:ext cx="3992400" cy="177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499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SPEAKERS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PK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id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INTEGER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name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VARCHAR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telephone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VARCHAR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FK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GB" sz="2000" spc="-1" strike="noStrike">
                <a:solidFill>
                  <a:srgbClr val="cc0000"/>
                </a:solidFill>
                <a:latin typeface="Courier New"/>
                <a:ea typeface="Courier New"/>
              </a:rPr>
              <a:t>event_id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INTEGER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52" name="Line 4"/>
          <p:cNvSpPr/>
          <p:nvPr/>
        </p:nvSpPr>
        <p:spPr>
          <a:xfrm flipH="1">
            <a:off x="412560" y="2043000"/>
            <a:ext cx="3111480" cy="1800"/>
          </a:xfrm>
          <a:prstGeom prst="line">
            <a:avLst/>
          </a:prstGeom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Line 5"/>
          <p:cNvSpPr/>
          <p:nvPr/>
        </p:nvSpPr>
        <p:spPr>
          <a:xfrm flipH="1">
            <a:off x="4834080" y="5315040"/>
            <a:ext cx="3970080" cy="1440"/>
          </a:xfrm>
          <a:prstGeom prst="line">
            <a:avLst/>
          </a:prstGeom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Line 6"/>
          <p:cNvSpPr/>
          <p:nvPr/>
        </p:nvSpPr>
        <p:spPr>
          <a:xfrm>
            <a:off x="2173320" y="3157560"/>
            <a:ext cx="1440" cy="673200"/>
          </a:xfrm>
          <a:prstGeom prst="line">
            <a:avLst/>
          </a:prstGeom>
          <a:ln w="12600">
            <a:solidFill>
              <a:srgbClr val="333399"/>
            </a:solidFill>
            <a:miter/>
            <a:tailEnd len="med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7"/>
          <p:cNvSpPr/>
          <p:nvPr/>
        </p:nvSpPr>
        <p:spPr>
          <a:xfrm>
            <a:off x="1816200" y="3821040"/>
            <a:ext cx="737640" cy="537840"/>
          </a:xfrm>
          <a:custGeom>
            <a:avLst/>
            <a:gdLst/>
            <a:ahLst/>
            <a:rect l="l" t="t" r="r" b="b"/>
            <a:pathLst>
              <a:path w="2052" h="1497">
                <a:moveTo>
                  <a:pt x="512" y="0"/>
                </a:moveTo>
                <a:lnTo>
                  <a:pt x="1538" y="0"/>
                </a:lnTo>
                <a:lnTo>
                  <a:pt x="2051" y="748"/>
                </a:lnTo>
                <a:lnTo>
                  <a:pt x="1538" y="1496"/>
                </a:lnTo>
                <a:lnTo>
                  <a:pt x="512" y="1496"/>
                </a:lnTo>
                <a:lnTo>
                  <a:pt x="0" y="748"/>
                </a:lnTo>
                <a:lnTo>
                  <a:pt x="512" y="0"/>
                </a:lnTo>
              </a:path>
            </a:pathLst>
          </a:custGeom>
          <a:solidFill>
            <a:srgbClr val="00e4a8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Line 8"/>
          <p:cNvSpPr/>
          <p:nvPr/>
        </p:nvSpPr>
        <p:spPr>
          <a:xfrm>
            <a:off x="2174760" y="4373640"/>
            <a:ext cx="1800" cy="558720"/>
          </a:xfrm>
          <a:prstGeom prst="line">
            <a:avLst/>
          </a:prstGeom>
          <a:ln w="12600">
            <a:solidFill>
              <a:srgbClr val="333399"/>
            </a:solidFill>
            <a:miter/>
            <a:tailEnd len="med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Line 9"/>
          <p:cNvSpPr/>
          <p:nvPr/>
        </p:nvSpPr>
        <p:spPr>
          <a:xfrm flipH="1">
            <a:off x="5330880" y="5310360"/>
            <a:ext cx="7920" cy="1353960"/>
          </a:xfrm>
          <a:prstGeom prst="line">
            <a:avLst/>
          </a:prstGeom>
          <a:ln w="9360">
            <a:solidFill>
              <a:srgbClr val="3333cc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58" name="Group 10"/>
          <p:cNvGrpSpPr/>
          <p:nvPr/>
        </p:nvGrpSpPr>
        <p:grpSpPr>
          <a:xfrm>
            <a:off x="5362560" y="1631880"/>
            <a:ext cx="3114720" cy="1503360"/>
            <a:chOff x="5362560" y="1631880"/>
            <a:chExt cx="3114720" cy="1503360"/>
          </a:xfrm>
        </p:grpSpPr>
        <p:sp>
          <p:nvSpPr>
            <p:cNvPr id="259" name="CustomShape 11"/>
            <p:cNvSpPr/>
            <p:nvPr/>
          </p:nvSpPr>
          <p:spPr>
            <a:xfrm>
              <a:off x="5365080" y="1631880"/>
              <a:ext cx="3108600" cy="1503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600">
              <a:solidFill>
                <a:srgbClr val="3333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 algn="ctr">
                <a:lnSpc>
                  <a:spcPct val="100000"/>
                </a:lnSpc>
                <a:spcBef>
                  <a:spcPts val="1247"/>
                </a:spcBef>
              </a:pPr>
              <a:r>
                <a:rPr b="1" lang="en-GB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Speaker</a:t>
              </a:r>
              <a:endParaRPr b="0" lang="en-GB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499"/>
                </a:spcBef>
              </a:pPr>
              <a:r>
                <a:rPr b="1" lang="en-GB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id: int</a:t>
              </a:r>
              <a:endParaRPr b="0" lang="en-GB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499"/>
                </a:spcBef>
              </a:pPr>
              <a:r>
                <a:rPr b="1" lang="en-GB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name: String</a:t>
              </a:r>
              <a:endParaRPr b="0" lang="en-GB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499"/>
                </a:spcBef>
              </a:pPr>
              <a:r>
                <a:rPr b="1" lang="en-GB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telephone: String</a:t>
              </a:r>
              <a:endParaRPr b="0" lang="en-GB" sz="2000" spc="-1" strike="noStrike">
                <a:latin typeface="Arial"/>
              </a:endParaRPr>
            </a:p>
          </p:txBody>
        </p:sp>
        <p:sp>
          <p:nvSpPr>
            <p:cNvPr id="260" name="Line 12"/>
            <p:cNvSpPr/>
            <p:nvPr/>
          </p:nvSpPr>
          <p:spPr>
            <a:xfrm flipH="1">
              <a:off x="5362560" y="2031840"/>
              <a:ext cx="3114720" cy="360"/>
            </a:xfrm>
            <a:prstGeom prst="line">
              <a:avLst/>
            </a:prstGeom>
            <a:ln w="9360">
              <a:solidFill>
                <a:srgbClr val="3333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1" name="Line 13"/>
          <p:cNvSpPr/>
          <p:nvPr/>
        </p:nvSpPr>
        <p:spPr>
          <a:xfrm>
            <a:off x="3521160" y="2467080"/>
            <a:ext cx="1865160" cy="1440"/>
          </a:xfrm>
          <a:prstGeom prst="line">
            <a:avLst/>
          </a:prstGeom>
          <a:ln w="9360">
            <a:solidFill>
              <a:srgbClr val="3333cc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14"/>
          <p:cNvSpPr/>
          <p:nvPr/>
        </p:nvSpPr>
        <p:spPr>
          <a:xfrm>
            <a:off x="279360" y="4940280"/>
            <a:ext cx="3804840" cy="177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499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EVENTS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PK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GB" sz="2000" spc="-1" strike="noStrike">
                <a:solidFill>
                  <a:srgbClr val="cc0000"/>
                </a:solidFill>
                <a:latin typeface="Courier New"/>
                <a:ea typeface="Courier New"/>
              </a:rPr>
              <a:t>id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INTEGER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name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VARCHAR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start_date TIMESTAMP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FK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location_id INT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63" name="Line 15"/>
          <p:cNvSpPr/>
          <p:nvPr/>
        </p:nvSpPr>
        <p:spPr>
          <a:xfrm flipH="1">
            <a:off x="288720" y="5342040"/>
            <a:ext cx="3832200" cy="1440"/>
          </a:xfrm>
          <a:prstGeom prst="line">
            <a:avLst/>
          </a:prstGeom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Line 16"/>
          <p:cNvSpPr/>
          <p:nvPr/>
        </p:nvSpPr>
        <p:spPr>
          <a:xfrm>
            <a:off x="790560" y="5337000"/>
            <a:ext cx="1440" cy="1363680"/>
          </a:xfrm>
          <a:prstGeom prst="line">
            <a:avLst/>
          </a:prstGeom>
          <a:ln w="9360">
            <a:solidFill>
              <a:srgbClr val="3333cc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65" name="Group 17"/>
          <p:cNvGrpSpPr/>
          <p:nvPr/>
        </p:nvGrpSpPr>
        <p:grpSpPr>
          <a:xfrm>
            <a:off x="2179800" y="4572000"/>
            <a:ext cx="4443480" cy="347760"/>
            <a:chOff x="2179800" y="4572000"/>
            <a:chExt cx="4443480" cy="347760"/>
          </a:xfrm>
        </p:grpSpPr>
        <p:sp>
          <p:nvSpPr>
            <p:cNvPr id="266" name="Line 18"/>
            <p:cNvSpPr/>
            <p:nvPr/>
          </p:nvSpPr>
          <p:spPr>
            <a:xfrm>
              <a:off x="2179800" y="4572000"/>
              <a:ext cx="4439880" cy="360"/>
            </a:xfrm>
            <a:prstGeom prst="line">
              <a:avLst/>
            </a:prstGeom>
            <a:ln w="9360">
              <a:solidFill>
                <a:srgbClr val="3333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" name="Line 19"/>
            <p:cNvSpPr/>
            <p:nvPr/>
          </p:nvSpPr>
          <p:spPr>
            <a:xfrm>
              <a:off x="6622920" y="4572000"/>
              <a:ext cx="360" cy="347760"/>
            </a:xfrm>
            <a:prstGeom prst="line">
              <a:avLst/>
            </a:prstGeom>
            <a:ln w="9360">
              <a:solidFill>
                <a:srgbClr val="3333cc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8" name="CustomShape 20"/>
          <p:cNvSpPr/>
          <p:nvPr/>
        </p:nvSpPr>
        <p:spPr>
          <a:xfrm>
            <a:off x="3505320" y="3336840"/>
            <a:ext cx="4720680" cy="131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247"/>
              </a:spcBef>
            </a:pPr>
            <a:r>
              <a:rPr b="0" i="1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Event has a </a:t>
            </a:r>
            <a:r>
              <a:rPr b="0" i="1" lang="en-GB" sz="2000" spc="-1" strike="noStrike">
                <a:solidFill>
                  <a:srgbClr val="333399"/>
                </a:solidFill>
                <a:latin typeface="Arial"/>
                <a:ea typeface="Arial"/>
              </a:rPr>
              <a:t>collection</a:t>
            </a:r>
            <a:r>
              <a:rPr b="0" i="1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 of </a:t>
            </a:r>
            <a:r>
              <a:rPr b="0" i="1" lang="en-GB" sz="2000" spc="-1" strike="noStrike">
                <a:solidFill>
                  <a:srgbClr val="333399"/>
                </a:solidFill>
                <a:latin typeface="Arial"/>
                <a:ea typeface="Arial"/>
              </a:rPr>
              <a:t>Speakers</a:t>
            </a:r>
            <a:r>
              <a:rPr b="0" i="1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. </a:t>
            </a:r>
            <a:br/>
            <a:r>
              <a:rPr b="0" i="1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The ORM</a:t>
            </a:r>
            <a:r>
              <a:rPr b="0" i="1" lang="en-GB" sz="2000" spc="-1" strike="noStrike">
                <a:solidFill>
                  <a:srgbClr val="333399"/>
                </a:solidFill>
                <a:latin typeface="Arial"/>
                <a:ea typeface="Arial"/>
              </a:rPr>
              <a:t> </a:t>
            </a:r>
            <a:r>
              <a:rPr b="0" i="1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saves a collection as Speaker entries with </a:t>
            </a:r>
            <a:r>
              <a:rPr b="0" i="1" lang="en-GB" sz="2000" spc="-1" strike="noStrike">
                <a:solidFill>
                  <a:srgbClr val="333399"/>
                </a:solidFill>
                <a:latin typeface="Arial"/>
                <a:ea typeface="Arial"/>
              </a:rPr>
              <a:t>FK reference</a:t>
            </a:r>
            <a:r>
              <a:rPr b="0" i="1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 to Event.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69" name="CustomShape 21"/>
          <p:cNvSpPr/>
          <p:nvPr/>
        </p:nvSpPr>
        <p:spPr>
          <a:xfrm>
            <a:off x="4114800" y="2057400"/>
            <a:ext cx="1226880" cy="861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</a:pPr>
            <a:r>
              <a:rPr b="0" i="1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speakers</a:t>
            </a:r>
            <a:endParaRPr b="0" lang="en-GB" sz="20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247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*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70" name="CustomShape 22"/>
          <p:cNvSpPr/>
          <p:nvPr/>
        </p:nvSpPr>
        <p:spPr>
          <a:xfrm>
            <a:off x="4859280" y="6362640"/>
            <a:ext cx="439560" cy="26316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23"/>
          <p:cNvSpPr/>
          <p:nvPr/>
        </p:nvSpPr>
        <p:spPr>
          <a:xfrm flipH="1" flipV="1">
            <a:off x="4084560" y="5828040"/>
            <a:ext cx="774720" cy="66564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3333cc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333399"/>
                </a:solidFill>
                <a:latin typeface="Arial"/>
              </a:rPr>
              <a:t>O-R Mapping for Collections (1)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390600" y="1430280"/>
            <a:ext cx="8337240" cy="3344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GB" sz="2000" spc="-1" strike="noStrike">
                <a:solidFill>
                  <a:srgbClr val="333399"/>
                </a:solidFill>
                <a:latin typeface="Courier New"/>
                <a:ea typeface="Courier New"/>
              </a:rPr>
              <a:t>Event event = new Event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( "Java Days" );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GB" sz="2000" spc="-1" strike="noStrike">
                <a:solidFill>
                  <a:srgbClr val="333399"/>
                </a:solidFill>
                <a:latin typeface="Courier New"/>
                <a:ea typeface="Courier New"/>
              </a:rPr>
              <a:t>event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.setLocation( ku );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GB" sz="2000" spc="-1" strike="noStrike">
                <a:solidFill>
                  <a:srgbClr val="006600"/>
                </a:solidFill>
                <a:latin typeface="Courier New"/>
                <a:ea typeface="Courier New"/>
              </a:rPr>
              <a:t>// add event speakers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Speaker gosling = new Speaker( "James Gosling" );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Speaker yuen = new Speaker( "Prof. Yuen" );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GB" sz="2000" spc="-1" strike="noStrike">
                <a:solidFill>
                  <a:srgbClr val="333399"/>
                </a:solidFill>
                <a:latin typeface="Courier New"/>
                <a:ea typeface="Courier New"/>
              </a:rPr>
              <a:t>event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.</a:t>
            </a:r>
            <a:r>
              <a:rPr b="1" lang="en-GB" sz="2000" spc="-1" strike="noStrike">
                <a:solidFill>
                  <a:srgbClr val="333399"/>
                </a:solidFill>
                <a:latin typeface="Courier New"/>
                <a:ea typeface="Courier New"/>
              </a:rPr>
              <a:t>getSpeakers().add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( gosling );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GB" sz="2000" spc="-1" strike="noStrike">
                <a:solidFill>
                  <a:srgbClr val="333399"/>
                </a:solidFill>
                <a:latin typeface="Courier New"/>
                <a:ea typeface="Courier New"/>
              </a:rPr>
              <a:t>event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.</a:t>
            </a:r>
            <a:r>
              <a:rPr b="1" lang="en-GB" sz="2000" spc="-1" strike="noStrike">
                <a:solidFill>
                  <a:srgbClr val="333399"/>
                </a:solidFill>
                <a:latin typeface="Courier New"/>
                <a:ea typeface="Courier New"/>
              </a:rPr>
              <a:t>getSpeakers().add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( yuen );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GB" sz="2000" spc="-1" strike="noStrike">
                <a:solidFill>
                  <a:srgbClr val="006600"/>
                </a:solidFill>
                <a:latin typeface="Courier New"/>
                <a:ea typeface="Courier New"/>
              </a:rPr>
              <a:t>// save the event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GB" sz="2000" spc="-1" strike="noStrike">
                <a:solidFill>
                  <a:srgbClr val="333399"/>
                </a:solidFill>
                <a:latin typeface="Courier New"/>
                <a:ea typeface="Courier New"/>
              </a:rPr>
              <a:t>objectMapper.save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( </a:t>
            </a:r>
            <a:r>
              <a:rPr b="1" lang="en-GB" sz="2000" spc="-1" strike="noStrike">
                <a:solidFill>
                  <a:srgbClr val="333399"/>
                </a:solidFill>
                <a:latin typeface="Courier New"/>
                <a:ea typeface="Courier New"/>
              </a:rPr>
              <a:t>event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);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412920" y="4952880"/>
            <a:ext cx="8317800" cy="116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749"/>
              </a:spcBef>
            </a:pPr>
            <a:r>
              <a:rPr b="0" i="1" lang="en-GB" sz="2800" spc="-1" strike="noStrike">
                <a:solidFill>
                  <a:srgbClr val="ff0000"/>
                </a:solidFill>
                <a:latin typeface="Arial"/>
                <a:ea typeface="Arial"/>
              </a:rPr>
              <a:t>Issues</a:t>
            </a:r>
            <a:r>
              <a:rPr b="0" lang="en-GB" sz="2800" spc="-1" strike="noStrike">
                <a:solidFill>
                  <a:srgbClr val="ff0000"/>
                </a:solidFill>
                <a:latin typeface="Arial"/>
                <a:ea typeface="Arial"/>
              </a:rPr>
              <a:t>:</a:t>
            </a: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GB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74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GB" sz="2800" spc="-1" strike="noStrike">
                <a:solidFill>
                  <a:srgbClr val="333399"/>
                </a:solidFill>
                <a:latin typeface="Arial"/>
                <a:ea typeface="Arial"/>
              </a:rPr>
              <a:t>same issues as many-to-1 association</a:t>
            </a:r>
            <a:endParaRPr b="0" lang="en-GB" sz="28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333399"/>
                </a:solidFill>
                <a:latin typeface="Arial"/>
              </a:rPr>
              <a:t>How to Map Collections?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404640" y="1430280"/>
            <a:ext cx="8337240" cy="1784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598"/>
              </a:spcBef>
            </a:pPr>
            <a:r>
              <a:rPr b="1" lang="en-GB" sz="2400" spc="-1" strike="noStrike">
                <a:solidFill>
                  <a:srgbClr val="006600"/>
                </a:solidFill>
                <a:latin typeface="Courier New"/>
                <a:ea typeface="Courier New"/>
              </a:rPr>
              <a:t>// retrieve the event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r>
              <a:rPr b="1" lang="en-GB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Event evt = </a:t>
            </a:r>
            <a:r>
              <a:rPr b="1" lang="en-GB" sz="2400" spc="-1" strike="noStrike">
                <a:solidFill>
                  <a:srgbClr val="333399"/>
                </a:solidFill>
                <a:latin typeface="Courier New"/>
                <a:ea typeface="Courier New"/>
              </a:rPr>
              <a:t>objectMapper.find</a:t>
            </a:r>
            <a:r>
              <a:rPr b="1" lang="en-GB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("Java Days");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r>
              <a:rPr b="1" lang="en-GB" sz="2400" spc="-1" strike="noStrike">
                <a:solidFill>
                  <a:srgbClr val="ff0000"/>
                </a:solidFill>
                <a:latin typeface="Courier New"/>
                <a:ea typeface="Courier New"/>
              </a:rPr>
              <a:t>Collection</a:t>
            </a:r>
            <a:r>
              <a:rPr b="1" lang="en-GB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 speakers = evt.</a:t>
            </a:r>
            <a:r>
              <a:rPr b="1" lang="en-GB" sz="2400" spc="-1" strike="noStrike">
                <a:solidFill>
                  <a:srgbClr val="ff0000"/>
                </a:solidFill>
                <a:latin typeface="Courier New"/>
                <a:ea typeface="Courier New"/>
              </a:rPr>
              <a:t>getSpeakers</a:t>
            </a:r>
            <a:r>
              <a:rPr b="1" lang="en-GB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( );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endParaRPr b="0" lang="en-GB" sz="2400" spc="-1" strike="noStrike">
              <a:latin typeface="Arial"/>
            </a:endParaRPr>
          </a:p>
        </p:txBody>
      </p:sp>
      <p:sp>
        <p:nvSpPr>
          <p:cNvPr id="277" name="CustomShape 3"/>
          <p:cNvSpPr/>
          <p:nvPr/>
        </p:nvSpPr>
        <p:spPr>
          <a:xfrm>
            <a:off x="412920" y="3886200"/>
            <a:ext cx="8317800" cy="246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749"/>
              </a:spcBef>
            </a:pPr>
            <a:r>
              <a:rPr b="0" i="1" lang="en-GB" sz="2800" spc="-1" strike="noStrike">
                <a:solidFill>
                  <a:srgbClr val="ff0000"/>
                </a:solidFill>
                <a:latin typeface="Arial"/>
                <a:ea typeface="Arial"/>
              </a:rPr>
              <a:t>What kind of collection</a:t>
            </a:r>
            <a:r>
              <a:rPr b="0" i="1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 does </a:t>
            </a:r>
            <a:r>
              <a:rPr b="0" i="1" lang="en-GB" sz="2800" spc="-1" strike="noStrike">
                <a:solidFill>
                  <a:srgbClr val="333399"/>
                </a:solidFill>
                <a:latin typeface="Arial"/>
                <a:ea typeface="Arial"/>
              </a:rPr>
              <a:t>ORM</a:t>
            </a:r>
            <a:r>
              <a:rPr b="0" i="1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 return?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49"/>
              </a:spcBef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Can we use </a:t>
            </a:r>
            <a:r>
              <a:rPr b="0" i="1" lang="en-GB" sz="28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any</a:t>
            </a: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 collection we want?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49"/>
              </a:spcBef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List?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49"/>
              </a:spcBef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ArrayList?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78" name="Line 4"/>
          <p:cNvSpPr/>
          <p:nvPr/>
        </p:nvSpPr>
        <p:spPr>
          <a:xfrm flipH="1" flipV="1">
            <a:off x="1368360" y="2739600"/>
            <a:ext cx="768240" cy="1454040"/>
          </a:xfrm>
          <a:prstGeom prst="line">
            <a:avLst/>
          </a:prstGeom>
          <a:ln cap="rnd" w="19080">
            <a:solidFill>
              <a:srgbClr val="ff0000"/>
            </a:solidFill>
            <a:custDash>
              <a:ds d="800000" sp="300000"/>
            </a:custDash>
            <a:miter/>
            <a:tailEnd len="med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Line 5"/>
          <p:cNvSpPr/>
          <p:nvPr/>
        </p:nvSpPr>
        <p:spPr>
          <a:xfrm flipV="1">
            <a:off x="3809880" y="2739960"/>
            <a:ext cx="2210040" cy="1301760"/>
          </a:xfrm>
          <a:prstGeom prst="line">
            <a:avLst/>
          </a:prstGeom>
          <a:ln cap="rnd" w="19080">
            <a:solidFill>
              <a:srgbClr val="ff0000"/>
            </a:solidFill>
            <a:custDash>
              <a:ds d="800000" sp="300000"/>
            </a:custDash>
            <a:miter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333399"/>
                </a:solidFill>
                <a:latin typeface="Arial"/>
              </a:rPr>
              <a:t>O-R Mapping of Ordered Collections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415800" y="1630440"/>
            <a:ext cx="3103200" cy="150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1247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Event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id: int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name: String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startDate: Date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82" name="Line 3"/>
          <p:cNvSpPr/>
          <p:nvPr/>
        </p:nvSpPr>
        <p:spPr>
          <a:xfrm flipH="1">
            <a:off x="412560" y="2043000"/>
            <a:ext cx="3097080" cy="1800"/>
          </a:xfrm>
          <a:prstGeom prst="line">
            <a:avLst/>
          </a:prstGeom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83" name="Group 4"/>
          <p:cNvGrpSpPr/>
          <p:nvPr/>
        </p:nvGrpSpPr>
        <p:grpSpPr>
          <a:xfrm>
            <a:off x="5362560" y="1631880"/>
            <a:ext cx="3114720" cy="1503360"/>
            <a:chOff x="5362560" y="1631880"/>
            <a:chExt cx="3114720" cy="1503360"/>
          </a:xfrm>
        </p:grpSpPr>
        <p:sp>
          <p:nvSpPr>
            <p:cNvPr id="284" name="CustomShape 5"/>
            <p:cNvSpPr/>
            <p:nvPr/>
          </p:nvSpPr>
          <p:spPr>
            <a:xfrm>
              <a:off x="5365080" y="1631880"/>
              <a:ext cx="3108600" cy="1503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600">
              <a:solidFill>
                <a:srgbClr val="3333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 algn="ctr">
                <a:lnSpc>
                  <a:spcPct val="100000"/>
                </a:lnSpc>
                <a:spcBef>
                  <a:spcPts val="1247"/>
                </a:spcBef>
              </a:pPr>
              <a:r>
                <a:rPr b="1" lang="en-GB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Speaker</a:t>
              </a:r>
              <a:endParaRPr b="0" lang="en-GB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499"/>
                </a:spcBef>
              </a:pPr>
              <a:r>
                <a:rPr b="1" lang="en-GB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id: int</a:t>
              </a:r>
              <a:endParaRPr b="0" lang="en-GB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499"/>
                </a:spcBef>
              </a:pPr>
              <a:r>
                <a:rPr b="1" lang="en-GB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name: String</a:t>
              </a:r>
              <a:endParaRPr b="0" lang="en-GB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499"/>
                </a:spcBef>
              </a:pPr>
              <a:r>
                <a:rPr b="1" lang="en-GB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telephone: String</a:t>
              </a:r>
              <a:endParaRPr b="0" lang="en-GB" sz="2000" spc="-1" strike="noStrike">
                <a:latin typeface="Arial"/>
              </a:endParaRPr>
            </a:p>
          </p:txBody>
        </p:sp>
        <p:sp>
          <p:nvSpPr>
            <p:cNvPr id="285" name="Line 6"/>
            <p:cNvSpPr/>
            <p:nvPr/>
          </p:nvSpPr>
          <p:spPr>
            <a:xfrm flipH="1">
              <a:off x="5362560" y="2031840"/>
              <a:ext cx="3114720" cy="360"/>
            </a:xfrm>
            <a:prstGeom prst="line">
              <a:avLst/>
            </a:prstGeom>
            <a:ln w="9360">
              <a:solidFill>
                <a:srgbClr val="3333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86" name="Line 7"/>
          <p:cNvSpPr/>
          <p:nvPr/>
        </p:nvSpPr>
        <p:spPr>
          <a:xfrm>
            <a:off x="3521160" y="2467080"/>
            <a:ext cx="1865160" cy="1440"/>
          </a:xfrm>
          <a:prstGeom prst="line">
            <a:avLst/>
          </a:prstGeom>
          <a:ln w="9360">
            <a:solidFill>
              <a:srgbClr val="3333cc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8"/>
          <p:cNvSpPr/>
          <p:nvPr/>
        </p:nvSpPr>
        <p:spPr>
          <a:xfrm>
            <a:off x="3505320" y="2057400"/>
            <a:ext cx="1790280" cy="76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  <a:spcBef>
                <a:spcPts val="499"/>
              </a:spcBef>
            </a:pPr>
            <a:r>
              <a:rPr b="0" i="1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speakers</a:t>
            </a:r>
            <a:endParaRPr b="0" lang="en-GB" sz="20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99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{ordered}*</a:t>
            </a:r>
            <a:endParaRPr b="0" lang="en-GB" sz="20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333399"/>
                </a:solidFill>
                <a:latin typeface="Arial"/>
              </a:rPr>
              <a:t>O-R Mapping of Ordered Collections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415800" y="1630440"/>
            <a:ext cx="3103200" cy="150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1247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Event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id: int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name: String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startDate: Date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4824360" y="4743360"/>
            <a:ext cx="3992400" cy="177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499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SPEAKERS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PK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id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INTEGER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name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VARCHAR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FK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GB" sz="2000" spc="-1" strike="noStrike">
                <a:solidFill>
                  <a:srgbClr val="cc0000"/>
                </a:solidFill>
                <a:latin typeface="Courier New"/>
                <a:ea typeface="Courier New"/>
              </a:rPr>
              <a:t>event_id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INTEGER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GB" sz="2000" spc="-1" strike="noStrike">
                <a:solidFill>
                  <a:srgbClr val="cc0000"/>
                </a:solidFill>
                <a:latin typeface="Courier New"/>
                <a:ea typeface="Courier New"/>
              </a:rPr>
              <a:t>speaker_idx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INT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91" name="Line 4"/>
          <p:cNvSpPr/>
          <p:nvPr/>
        </p:nvSpPr>
        <p:spPr>
          <a:xfrm flipH="1">
            <a:off x="412560" y="2043000"/>
            <a:ext cx="3097080" cy="1800"/>
          </a:xfrm>
          <a:prstGeom prst="line">
            <a:avLst/>
          </a:prstGeom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Line 5"/>
          <p:cNvSpPr/>
          <p:nvPr/>
        </p:nvSpPr>
        <p:spPr>
          <a:xfrm flipH="1">
            <a:off x="4834080" y="5126040"/>
            <a:ext cx="3970080" cy="1440"/>
          </a:xfrm>
          <a:prstGeom prst="line">
            <a:avLst/>
          </a:prstGeom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Line 6"/>
          <p:cNvSpPr/>
          <p:nvPr/>
        </p:nvSpPr>
        <p:spPr>
          <a:xfrm>
            <a:off x="2173320" y="3157560"/>
            <a:ext cx="1440" cy="673200"/>
          </a:xfrm>
          <a:prstGeom prst="line">
            <a:avLst/>
          </a:prstGeom>
          <a:ln w="12600">
            <a:solidFill>
              <a:srgbClr val="333399"/>
            </a:solidFill>
            <a:miter/>
            <a:tailEnd len="med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7"/>
          <p:cNvSpPr/>
          <p:nvPr/>
        </p:nvSpPr>
        <p:spPr>
          <a:xfrm>
            <a:off x="1816200" y="3821040"/>
            <a:ext cx="737640" cy="537840"/>
          </a:xfrm>
          <a:custGeom>
            <a:avLst/>
            <a:gdLst/>
            <a:ahLst/>
            <a:rect l="l" t="t" r="r" b="b"/>
            <a:pathLst>
              <a:path w="2052" h="1497">
                <a:moveTo>
                  <a:pt x="512" y="0"/>
                </a:moveTo>
                <a:lnTo>
                  <a:pt x="1538" y="0"/>
                </a:lnTo>
                <a:lnTo>
                  <a:pt x="2051" y="748"/>
                </a:lnTo>
                <a:lnTo>
                  <a:pt x="1538" y="1496"/>
                </a:lnTo>
                <a:lnTo>
                  <a:pt x="512" y="1496"/>
                </a:lnTo>
                <a:lnTo>
                  <a:pt x="0" y="748"/>
                </a:lnTo>
                <a:lnTo>
                  <a:pt x="512" y="0"/>
                </a:lnTo>
              </a:path>
            </a:pathLst>
          </a:custGeom>
          <a:solidFill>
            <a:srgbClr val="00e4a8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Line 8"/>
          <p:cNvSpPr/>
          <p:nvPr/>
        </p:nvSpPr>
        <p:spPr>
          <a:xfrm>
            <a:off x="2174760" y="4373640"/>
            <a:ext cx="1800" cy="558720"/>
          </a:xfrm>
          <a:prstGeom prst="line">
            <a:avLst/>
          </a:prstGeom>
          <a:ln w="12600">
            <a:solidFill>
              <a:srgbClr val="333399"/>
            </a:solidFill>
            <a:miter/>
            <a:tailEnd len="med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Line 9"/>
          <p:cNvSpPr/>
          <p:nvPr/>
        </p:nvSpPr>
        <p:spPr>
          <a:xfrm flipH="1">
            <a:off x="5328720" y="5135400"/>
            <a:ext cx="9720" cy="1722600"/>
          </a:xfrm>
          <a:prstGeom prst="line">
            <a:avLst/>
          </a:prstGeom>
          <a:ln w="9360">
            <a:solidFill>
              <a:srgbClr val="3333cc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97" name="Group 10"/>
          <p:cNvGrpSpPr/>
          <p:nvPr/>
        </p:nvGrpSpPr>
        <p:grpSpPr>
          <a:xfrm>
            <a:off x="5362560" y="1631880"/>
            <a:ext cx="3114720" cy="1135080"/>
            <a:chOff x="5362560" y="1631880"/>
            <a:chExt cx="3114720" cy="1135080"/>
          </a:xfrm>
        </p:grpSpPr>
        <p:sp>
          <p:nvSpPr>
            <p:cNvPr id="298" name="CustomShape 11"/>
            <p:cNvSpPr/>
            <p:nvPr/>
          </p:nvSpPr>
          <p:spPr>
            <a:xfrm>
              <a:off x="5365080" y="1631880"/>
              <a:ext cx="3108600" cy="1135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600">
              <a:solidFill>
                <a:srgbClr val="3333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 algn="ctr">
                <a:lnSpc>
                  <a:spcPct val="100000"/>
                </a:lnSpc>
                <a:spcBef>
                  <a:spcPts val="1247"/>
                </a:spcBef>
              </a:pPr>
              <a:r>
                <a:rPr b="1" lang="en-GB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Speaker</a:t>
              </a:r>
              <a:endParaRPr b="0" lang="en-GB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499"/>
                </a:spcBef>
              </a:pPr>
              <a:r>
                <a:rPr b="1" lang="en-GB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id: int</a:t>
              </a:r>
              <a:endParaRPr b="0" lang="en-GB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499"/>
                </a:spcBef>
              </a:pPr>
              <a:r>
                <a:rPr b="1" lang="en-GB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name: String</a:t>
              </a:r>
              <a:endParaRPr b="0" lang="en-GB" sz="2000" spc="-1" strike="noStrike">
                <a:latin typeface="Arial"/>
              </a:endParaRPr>
            </a:p>
          </p:txBody>
        </p:sp>
        <p:sp>
          <p:nvSpPr>
            <p:cNvPr id="299" name="Line 12"/>
            <p:cNvSpPr/>
            <p:nvPr/>
          </p:nvSpPr>
          <p:spPr>
            <a:xfrm flipH="1">
              <a:off x="5362560" y="2031840"/>
              <a:ext cx="3114720" cy="360"/>
            </a:xfrm>
            <a:prstGeom prst="line">
              <a:avLst/>
            </a:prstGeom>
            <a:ln w="9360">
              <a:solidFill>
                <a:srgbClr val="3333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00" name="Line 13"/>
          <p:cNvSpPr/>
          <p:nvPr/>
        </p:nvSpPr>
        <p:spPr>
          <a:xfrm>
            <a:off x="3521160" y="2467080"/>
            <a:ext cx="1865160" cy="1440"/>
          </a:xfrm>
          <a:prstGeom prst="line">
            <a:avLst/>
          </a:prstGeom>
          <a:ln w="9360">
            <a:solidFill>
              <a:srgbClr val="3333cc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14"/>
          <p:cNvSpPr/>
          <p:nvPr/>
        </p:nvSpPr>
        <p:spPr>
          <a:xfrm>
            <a:off x="279360" y="4940280"/>
            <a:ext cx="3804840" cy="177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499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EVENTS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PK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id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INTEGER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name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VARCHAR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start_date TIMESTAMP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FK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location_id INT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302" name="Line 15"/>
          <p:cNvSpPr/>
          <p:nvPr/>
        </p:nvSpPr>
        <p:spPr>
          <a:xfrm flipH="1">
            <a:off x="288720" y="5342040"/>
            <a:ext cx="3832200" cy="1440"/>
          </a:xfrm>
          <a:prstGeom prst="line">
            <a:avLst/>
          </a:prstGeom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Line 16"/>
          <p:cNvSpPr/>
          <p:nvPr/>
        </p:nvSpPr>
        <p:spPr>
          <a:xfrm>
            <a:off x="790560" y="5337000"/>
            <a:ext cx="1440" cy="1363680"/>
          </a:xfrm>
          <a:prstGeom prst="line">
            <a:avLst/>
          </a:prstGeom>
          <a:ln w="9360">
            <a:solidFill>
              <a:srgbClr val="3333cc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04" name="Group 17"/>
          <p:cNvGrpSpPr/>
          <p:nvPr/>
        </p:nvGrpSpPr>
        <p:grpSpPr>
          <a:xfrm>
            <a:off x="2179800" y="4459320"/>
            <a:ext cx="4443480" cy="309600"/>
            <a:chOff x="2179800" y="4459320"/>
            <a:chExt cx="4443480" cy="309600"/>
          </a:xfrm>
        </p:grpSpPr>
        <p:sp>
          <p:nvSpPr>
            <p:cNvPr id="305" name="Line 18"/>
            <p:cNvSpPr/>
            <p:nvPr/>
          </p:nvSpPr>
          <p:spPr>
            <a:xfrm>
              <a:off x="2179800" y="4459320"/>
              <a:ext cx="4439880" cy="360"/>
            </a:xfrm>
            <a:prstGeom prst="line">
              <a:avLst/>
            </a:prstGeom>
            <a:ln w="9360">
              <a:solidFill>
                <a:srgbClr val="3333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" name="Line 19"/>
            <p:cNvSpPr/>
            <p:nvPr/>
          </p:nvSpPr>
          <p:spPr>
            <a:xfrm>
              <a:off x="6622920" y="4459320"/>
              <a:ext cx="360" cy="309600"/>
            </a:xfrm>
            <a:prstGeom prst="line">
              <a:avLst/>
            </a:prstGeom>
            <a:ln w="9360">
              <a:solidFill>
                <a:srgbClr val="3333cc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07" name="CustomShape 20"/>
          <p:cNvSpPr/>
          <p:nvPr/>
        </p:nvSpPr>
        <p:spPr>
          <a:xfrm>
            <a:off x="3657600" y="3184560"/>
            <a:ext cx="4721040" cy="1008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247"/>
              </a:spcBef>
            </a:pPr>
            <a:r>
              <a:rPr b="0" i="1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Event has a </a:t>
            </a:r>
            <a:r>
              <a:rPr b="0" i="1" lang="en-GB" sz="2000" spc="-1" strike="noStrike">
                <a:solidFill>
                  <a:srgbClr val="333399"/>
                </a:solidFill>
                <a:latin typeface="Arial"/>
                <a:ea typeface="Arial"/>
              </a:rPr>
              <a:t>list</a:t>
            </a:r>
            <a:r>
              <a:rPr b="0" i="1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 or </a:t>
            </a:r>
            <a:r>
              <a:rPr b="0" i="1" lang="en-GB" sz="2000" spc="-1" strike="noStrike">
                <a:solidFill>
                  <a:srgbClr val="333399"/>
                </a:solidFill>
                <a:latin typeface="Arial"/>
                <a:ea typeface="Arial"/>
              </a:rPr>
              <a:t>array</a:t>
            </a:r>
            <a:r>
              <a:rPr b="0" i="1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 of Speakers.</a:t>
            </a:r>
            <a:br/>
            <a:r>
              <a:rPr b="0" i="1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The ORM must store a </a:t>
            </a:r>
            <a:r>
              <a:rPr b="0" i="1" lang="en-GB" sz="2000" spc="-1" strike="noStrike">
                <a:solidFill>
                  <a:srgbClr val="ff0000"/>
                </a:solidFill>
                <a:latin typeface="Arial"/>
                <a:ea typeface="Arial"/>
              </a:rPr>
              <a:t>foreign key</a:t>
            </a:r>
            <a:r>
              <a:rPr b="0" i="1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i="1" lang="en-GB" sz="20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and</a:t>
            </a:r>
            <a:r>
              <a:rPr b="0" i="1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 a </a:t>
            </a:r>
            <a:r>
              <a:rPr b="0" i="1" lang="en-GB" sz="2000" spc="-1" strike="noStrike">
                <a:solidFill>
                  <a:srgbClr val="ff0000"/>
                </a:solidFill>
                <a:latin typeface="Arial"/>
                <a:ea typeface="Arial"/>
              </a:rPr>
              <a:t>list index</a:t>
            </a:r>
            <a:r>
              <a:rPr b="0" i="1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 in the Speaker table.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308" name="CustomShape 21"/>
          <p:cNvSpPr/>
          <p:nvPr/>
        </p:nvSpPr>
        <p:spPr>
          <a:xfrm>
            <a:off x="3505320" y="2057400"/>
            <a:ext cx="1790280" cy="76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  <a:spcBef>
                <a:spcPts val="499"/>
              </a:spcBef>
            </a:pPr>
            <a:r>
              <a:rPr b="0" i="1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sessions</a:t>
            </a:r>
            <a:endParaRPr b="0" lang="en-GB" sz="20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99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{ordered}*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309" name="CustomShape 22"/>
          <p:cNvSpPr/>
          <p:nvPr/>
        </p:nvSpPr>
        <p:spPr>
          <a:xfrm>
            <a:off x="4846680" y="5873760"/>
            <a:ext cx="439200" cy="26316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23"/>
          <p:cNvSpPr/>
          <p:nvPr/>
        </p:nvSpPr>
        <p:spPr>
          <a:xfrm flipH="1" flipV="1">
            <a:off x="4083840" y="5828040"/>
            <a:ext cx="762120" cy="17676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3333cc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333399"/>
                </a:solidFill>
                <a:latin typeface="Arial"/>
              </a:rPr>
              <a:t>O-R Mapping of m-to-n Associations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312" name="CustomShape 2"/>
          <p:cNvSpPr/>
          <p:nvPr/>
        </p:nvSpPr>
        <p:spPr>
          <a:xfrm>
            <a:off x="415800" y="1630440"/>
            <a:ext cx="3103200" cy="150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1247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Event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id: int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name: String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startDate: Date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313" name="Line 3"/>
          <p:cNvSpPr/>
          <p:nvPr/>
        </p:nvSpPr>
        <p:spPr>
          <a:xfrm flipH="1">
            <a:off x="412560" y="2043000"/>
            <a:ext cx="3097080" cy="1800"/>
          </a:xfrm>
          <a:prstGeom prst="line">
            <a:avLst/>
          </a:prstGeom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14" name="Group 4"/>
          <p:cNvGrpSpPr/>
          <p:nvPr/>
        </p:nvGrpSpPr>
        <p:grpSpPr>
          <a:xfrm>
            <a:off x="5876640" y="1631880"/>
            <a:ext cx="2863800" cy="1503360"/>
            <a:chOff x="5876640" y="1631880"/>
            <a:chExt cx="2863800" cy="1503360"/>
          </a:xfrm>
        </p:grpSpPr>
        <p:sp>
          <p:nvSpPr>
            <p:cNvPr id="315" name="CustomShape 5"/>
            <p:cNvSpPr/>
            <p:nvPr/>
          </p:nvSpPr>
          <p:spPr>
            <a:xfrm>
              <a:off x="5879880" y="1631880"/>
              <a:ext cx="2857320" cy="1503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600">
              <a:solidFill>
                <a:srgbClr val="3333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 algn="ctr">
                <a:lnSpc>
                  <a:spcPct val="100000"/>
                </a:lnSpc>
                <a:spcBef>
                  <a:spcPts val="1247"/>
                </a:spcBef>
              </a:pPr>
              <a:r>
                <a:rPr b="1" lang="en-GB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Attendee</a:t>
              </a:r>
              <a:endParaRPr b="0" lang="en-GB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499"/>
                </a:spcBef>
              </a:pPr>
              <a:r>
                <a:rPr b="1" lang="en-GB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id: int</a:t>
              </a:r>
              <a:endParaRPr b="0" lang="en-GB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499"/>
                </a:spcBef>
              </a:pPr>
              <a:r>
                <a:rPr b="1" lang="en-GB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name: String</a:t>
              </a:r>
              <a:endParaRPr b="0" lang="en-GB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499"/>
                </a:spcBef>
              </a:pPr>
              <a:r>
                <a:rPr b="1" lang="en-GB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telephone: String</a:t>
              </a:r>
              <a:endParaRPr b="0" lang="en-GB" sz="2000" spc="-1" strike="noStrike">
                <a:latin typeface="Arial"/>
              </a:endParaRPr>
            </a:p>
          </p:txBody>
        </p:sp>
        <p:sp>
          <p:nvSpPr>
            <p:cNvPr id="316" name="Line 6"/>
            <p:cNvSpPr/>
            <p:nvPr/>
          </p:nvSpPr>
          <p:spPr>
            <a:xfrm flipH="1">
              <a:off x="5876640" y="2031840"/>
              <a:ext cx="2863800" cy="360"/>
            </a:xfrm>
            <a:prstGeom prst="line">
              <a:avLst/>
            </a:prstGeom>
            <a:ln w="9360">
              <a:solidFill>
                <a:srgbClr val="3333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17" name="Line 7"/>
          <p:cNvSpPr/>
          <p:nvPr/>
        </p:nvSpPr>
        <p:spPr>
          <a:xfrm>
            <a:off x="3521160" y="2467080"/>
            <a:ext cx="2379600" cy="1440"/>
          </a:xfrm>
          <a:prstGeom prst="line">
            <a:avLst/>
          </a:prstGeom>
          <a:ln w="9360">
            <a:solidFill>
              <a:srgbClr val="3333cc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8"/>
          <p:cNvSpPr/>
          <p:nvPr/>
        </p:nvSpPr>
        <p:spPr>
          <a:xfrm>
            <a:off x="4572000" y="2117880"/>
            <a:ext cx="1302840" cy="703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</a:pPr>
            <a:r>
              <a:rPr b="0" i="1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attendees</a:t>
            </a:r>
            <a:endParaRPr b="0" lang="en-GB" sz="20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*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319" name="CustomShape 9"/>
          <p:cNvSpPr/>
          <p:nvPr/>
        </p:nvSpPr>
        <p:spPr>
          <a:xfrm>
            <a:off x="3571920" y="2130480"/>
            <a:ext cx="1299600" cy="703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i="1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events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*</a:t>
            </a:r>
            <a:endParaRPr b="0" lang="en-GB" sz="20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333399"/>
                </a:solidFill>
                <a:latin typeface="Arial"/>
              </a:rPr>
              <a:t>O-R Mapping of m-to-n Associations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321" name="CustomShape 2"/>
          <p:cNvSpPr/>
          <p:nvPr/>
        </p:nvSpPr>
        <p:spPr>
          <a:xfrm>
            <a:off x="415800" y="1630440"/>
            <a:ext cx="3103200" cy="150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1247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Event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id: int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name: String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startDate: Date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322" name="CustomShape 3"/>
          <p:cNvSpPr/>
          <p:nvPr/>
        </p:nvSpPr>
        <p:spPr>
          <a:xfrm>
            <a:off x="5526000" y="5019840"/>
            <a:ext cx="3152520" cy="133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499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ATTENDEES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PK</a:t>
            </a: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id</a:t>
            </a: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INTEGER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name</a:t>
            </a: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VARCHAR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telephone</a:t>
            </a: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VARCHAR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23" name="Line 4"/>
          <p:cNvSpPr/>
          <p:nvPr/>
        </p:nvSpPr>
        <p:spPr>
          <a:xfrm flipH="1">
            <a:off x="412560" y="2043000"/>
            <a:ext cx="3097080" cy="1800"/>
          </a:xfrm>
          <a:prstGeom prst="line">
            <a:avLst/>
          </a:prstGeom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Line 5"/>
          <p:cNvSpPr/>
          <p:nvPr/>
        </p:nvSpPr>
        <p:spPr>
          <a:xfrm flipH="1">
            <a:off x="5559480" y="5402160"/>
            <a:ext cx="3132000" cy="1800"/>
          </a:xfrm>
          <a:prstGeom prst="line">
            <a:avLst/>
          </a:prstGeom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Line 6"/>
          <p:cNvSpPr/>
          <p:nvPr/>
        </p:nvSpPr>
        <p:spPr>
          <a:xfrm>
            <a:off x="2173320" y="3157560"/>
            <a:ext cx="1440" cy="673200"/>
          </a:xfrm>
          <a:prstGeom prst="line">
            <a:avLst/>
          </a:prstGeom>
          <a:ln w="12600">
            <a:solidFill>
              <a:srgbClr val="333399"/>
            </a:solidFill>
            <a:miter/>
            <a:tailEnd len="med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7"/>
          <p:cNvSpPr/>
          <p:nvPr/>
        </p:nvSpPr>
        <p:spPr>
          <a:xfrm>
            <a:off x="1816200" y="3821040"/>
            <a:ext cx="737640" cy="537840"/>
          </a:xfrm>
          <a:custGeom>
            <a:avLst/>
            <a:gdLst/>
            <a:ahLst/>
            <a:rect l="l" t="t" r="r" b="b"/>
            <a:pathLst>
              <a:path w="2052" h="1497">
                <a:moveTo>
                  <a:pt x="512" y="0"/>
                </a:moveTo>
                <a:lnTo>
                  <a:pt x="1538" y="0"/>
                </a:lnTo>
                <a:lnTo>
                  <a:pt x="2051" y="748"/>
                </a:lnTo>
                <a:lnTo>
                  <a:pt x="1538" y="1496"/>
                </a:lnTo>
                <a:lnTo>
                  <a:pt x="512" y="1496"/>
                </a:lnTo>
                <a:lnTo>
                  <a:pt x="0" y="748"/>
                </a:lnTo>
                <a:lnTo>
                  <a:pt x="512" y="0"/>
                </a:lnTo>
              </a:path>
            </a:pathLst>
          </a:custGeom>
          <a:solidFill>
            <a:srgbClr val="00e4a8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Line 8"/>
          <p:cNvSpPr/>
          <p:nvPr/>
        </p:nvSpPr>
        <p:spPr>
          <a:xfrm>
            <a:off x="2174760" y="4373640"/>
            <a:ext cx="1800" cy="558720"/>
          </a:xfrm>
          <a:prstGeom prst="line">
            <a:avLst/>
          </a:prstGeom>
          <a:ln w="12600">
            <a:solidFill>
              <a:srgbClr val="333399"/>
            </a:solidFill>
            <a:miter/>
            <a:tailEnd len="med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Line 9"/>
          <p:cNvSpPr/>
          <p:nvPr/>
        </p:nvSpPr>
        <p:spPr>
          <a:xfrm flipH="1">
            <a:off x="5994000" y="5411880"/>
            <a:ext cx="9720" cy="952560"/>
          </a:xfrm>
          <a:prstGeom prst="line">
            <a:avLst/>
          </a:prstGeom>
          <a:ln w="9360">
            <a:solidFill>
              <a:srgbClr val="3333cc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29" name="Group 10"/>
          <p:cNvGrpSpPr/>
          <p:nvPr/>
        </p:nvGrpSpPr>
        <p:grpSpPr>
          <a:xfrm>
            <a:off x="5876640" y="1631880"/>
            <a:ext cx="2863800" cy="1503360"/>
            <a:chOff x="5876640" y="1631880"/>
            <a:chExt cx="2863800" cy="1503360"/>
          </a:xfrm>
        </p:grpSpPr>
        <p:sp>
          <p:nvSpPr>
            <p:cNvPr id="330" name="CustomShape 11"/>
            <p:cNvSpPr/>
            <p:nvPr/>
          </p:nvSpPr>
          <p:spPr>
            <a:xfrm>
              <a:off x="5879880" y="1631880"/>
              <a:ext cx="2857320" cy="1503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600">
              <a:solidFill>
                <a:srgbClr val="3333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 algn="ctr">
                <a:lnSpc>
                  <a:spcPct val="100000"/>
                </a:lnSpc>
                <a:spcBef>
                  <a:spcPts val="1247"/>
                </a:spcBef>
              </a:pPr>
              <a:r>
                <a:rPr b="1" lang="en-GB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Attendee</a:t>
              </a:r>
              <a:endParaRPr b="0" lang="en-GB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499"/>
                </a:spcBef>
              </a:pPr>
              <a:r>
                <a:rPr b="1" lang="en-GB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id: int</a:t>
              </a:r>
              <a:endParaRPr b="0" lang="en-GB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499"/>
                </a:spcBef>
              </a:pPr>
              <a:r>
                <a:rPr b="1" lang="en-GB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name: String</a:t>
              </a:r>
              <a:endParaRPr b="0" lang="en-GB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499"/>
                </a:spcBef>
              </a:pPr>
              <a:r>
                <a:rPr b="1" lang="en-GB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telephone: String</a:t>
              </a:r>
              <a:endParaRPr b="0" lang="en-GB" sz="2000" spc="-1" strike="noStrike">
                <a:latin typeface="Arial"/>
              </a:endParaRPr>
            </a:p>
          </p:txBody>
        </p:sp>
        <p:sp>
          <p:nvSpPr>
            <p:cNvPr id="331" name="Line 12"/>
            <p:cNvSpPr/>
            <p:nvPr/>
          </p:nvSpPr>
          <p:spPr>
            <a:xfrm flipH="1">
              <a:off x="5876640" y="2031840"/>
              <a:ext cx="2863800" cy="360"/>
            </a:xfrm>
            <a:prstGeom prst="line">
              <a:avLst/>
            </a:prstGeom>
            <a:ln w="9360">
              <a:solidFill>
                <a:srgbClr val="3333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32" name="Line 13"/>
          <p:cNvSpPr/>
          <p:nvPr/>
        </p:nvSpPr>
        <p:spPr>
          <a:xfrm>
            <a:off x="3521160" y="2467080"/>
            <a:ext cx="2379600" cy="1440"/>
          </a:xfrm>
          <a:prstGeom prst="line">
            <a:avLst/>
          </a:prstGeom>
          <a:ln w="9360">
            <a:solidFill>
              <a:srgbClr val="3333cc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14"/>
          <p:cNvSpPr/>
          <p:nvPr/>
        </p:nvSpPr>
        <p:spPr>
          <a:xfrm>
            <a:off x="279360" y="5002200"/>
            <a:ext cx="3628800" cy="163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499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EVENTS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PK</a:t>
            </a: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id</a:t>
            </a: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INTEGER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name</a:t>
            </a: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VARCHAR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start_date </a:t>
            </a: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TIMESTAMP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FK</a:t>
            </a: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location_id INT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34" name="Line 15"/>
          <p:cNvSpPr/>
          <p:nvPr/>
        </p:nvSpPr>
        <p:spPr>
          <a:xfrm flipH="1">
            <a:off x="258840" y="5418000"/>
            <a:ext cx="3657600" cy="1800"/>
          </a:xfrm>
          <a:prstGeom prst="line">
            <a:avLst/>
          </a:prstGeom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Line 16"/>
          <p:cNvSpPr/>
          <p:nvPr/>
        </p:nvSpPr>
        <p:spPr>
          <a:xfrm>
            <a:off x="752400" y="5424480"/>
            <a:ext cx="1800" cy="1263600"/>
          </a:xfrm>
          <a:prstGeom prst="line">
            <a:avLst/>
          </a:prstGeom>
          <a:ln w="9360">
            <a:solidFill>
              <a:srgbClr val="3333cc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17"/>
          <p:cNvSpPr/>
          <p:nvPr/>
        </p:nvSpPr>
        <p:spPr>
          <a:xfrm>
            <a:off x="4573440" y="2117880"/>
            <a:ext cx="1303200" cy="703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</a:pPr>
            <a:r>
              <a:rPr b="0" i="1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attendees</a:t>
            </a:r>
            <a:endParaRPr b="0" lang="en-GB" sz="20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*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337" name="CustomShape 18"/>
          <p:cNvSpPr/>
          <p:nvPr/>
        </p:nvSpPr>
        <p:spPr>
          <a:xfrm>
            <a:off x="3571920" y="2117880"/>
            <a:ext cx="1299600" cy="703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247"/>
              </a:spcBef>
            </a:pPr>
            <a:r>
              <a:rPr b="0" i="1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events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*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338" name="CustomShape 19"/>
          <p:cNvSpPr/>
          <p:nvPr/>
        </p:nvSpPr>
        <p:spPr>
          <a:xfrm>
            <a:off x="3160800" y="3456000"/>
            <a:ext cx="3315960" cy="133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499"/>
              </a:spcBef>
            </a:pPr>
            <a:r>
              <a:rPr b="1" lang="en-GB" sz="2000" spc="-1" strike="noStrike">
                <a:solidFill>
                  <a:srgbClr val="cc0000"/>
                </a:solidFill>
                <a:latin typeface="Courier New"/>
                <a:ea typeface="Courier New"/>
              </a:rPr>
              <a:t>EVENT_ATTENDEE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PK</a:t>
            </a: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id</a:t>
            </a: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INTEGER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FK</a:t>
            </a: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event_id</a:t>
            </a: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INTEGER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FK</a:t>
            </a: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attendee_id</a:t>
            </a: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INTEGER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39" name="Line 20"/>
          <p:cNvSpPr/>
          <p:nvPr/>
        </p:nvSpPr>
        <p:spPr>
          <a:xfrm flipH="1">
            <a:off x="3193560" y="3838680"/>
            <a:ext cx="3256200" cy="1440"/>
          </a:xfrm>
          <a:prstGeom prst="line">
            <a:avLst/>
          </a:prstGeom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Line 21"/>
          <p:cNvSpPr/>
          <p:nvPr/>
        </p:nvSpPr>
        <p:spPr>
          <a:xfrm flipH="1">
            <a:off x="3629160" y="3848040"/>
            <a:ext cx="9360" cy="952560"/>
          </a:xfrm>
          <a:prstGeom prst="line">
            <a:avLst/>
          </a:prstGeom>
          <a:ln w="9360">
            <a:solidFill>
              <a:srgbClr val="3333cc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Line 22"/>
          <p:cNvSpPr/>
          <p:nvPr/>
        </p:nvSpPr>
        <p:spPr>
          <a:xfrm flipH="1">
            <a:off x="2576520" y="4359240"/>
            <a:ext cx="582480" cy="638280"/>
          </a:xfrm>
          <a:prstGeom prst="line">
            <a:avLst/>
          </a:prstGeom>
          <a:ln w="9360">
            <a:solidFill>
              <a:srgbClr val="333399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Line 23"/>
          <p:cNvSpPr/>
          <p:nvPr/>
        </p:nvSpPr>
        <p:spPr>
          <a:xfrm>
            <a:off x="6488280" y="4622760"/>
            <a:ext cx="338040" cy="399960"/>
          </a:xfrm>
          <a:prstGeom prst="line">
            <a:avLst/>
          </a:prstGeom>
          <a:ln w="9360">
            <a:solidFill>
              <a:srgbClr val="333399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333399"/>
                </a:solidFill>
                <a:latin typeface="Arial"/>
              </a:rPr>
              <a:t>Map an Object to a Row in a Table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914400" y="4572000"/>
            <a:ext cx="7509600" cy="150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499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LOCATIONS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id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name                  address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GB" sz="2000" spc="-1" strike="noStrike">
                <a:solidFill>
                  <a:srgbClr val="3333cc"/>
                </a:solidFill>
                <a:latin typeface="Courier New"/>
                <a:ea typeface="Courier New"/>
              </a:rPr>
              <a:t>101  Kasetsart University</a:t>
            </a:r>
            <a:r>
              <a:rPr b="1" lang="en-GB" sz="2000" spc="-1" strike="noStrike">
                <a:solidFill>
                  <a:srgbClr val="3333cc"/>
                </a:solidFill>
                <a:latin typeface="Courier New"/>
                <a:ea typeface="Courier New"/>
              </a:rPr>
              <a:t>	</a:t>
            </a:r>
            <a:r>
              <a:rPr b="1" lang="en-GB" sz="2000" spc="-1" strike="noStrike">
                <a:solidFill>
                  <a:srgbClr val="3333cc"/>
                </a:solidFill>
                <a:latin typeface="Courier New"/>
                <a:ea typeface="Courier New"/>
              </a:rPr>
              <a:t>50 Pahonyotin ...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102  Seacon Square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120 Srinakarin ...</a:t>
            </a:r>
            <a:endParaRPr b="0" lang="en-GB" sz="2000" spc="-1" strike="noStrike">
              <a:latin typeface="Arial"/>
            </a:endParaRPr>
          </a:p>
        </p:txBody>
      </p:sp>
      <p:grpSp>
        <p:nvGrpSpPr>
          <p:cNvPr id="108" name="Group 3"/>
          <p:cNvGrpSpPr/>
          <p:nvPr/>
        </p:nvGrpSpPr>
        <p:grpSpPr>
          <a:xfrm>
            <a:off x="914040" y="2060640"/>
            <a:ext cx="4645080" cy="1503360"/>
            <a:chOff x="914040" y="2060640"/>
            <a:chExt cx="4645080" cy="1503360"/>
          </a:xfrm>
        </p:grpSpPr>
        <p:sp>
          <p:nvSpPr>
            <p:cNvPr id="109" name="CustomShape 4"/>
            <p:cNvSpPr/>
            <p:nvPr/>
          </p:nvSpPr>
          <p:spPr>
            <a:xfrm>
              <a:off x="916920" y="2060640"/>
              <a:ext cx="4638600" cy="1503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600">
              <a:solidFill>
                <a:srgbClr val="3333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 algn="ctr">
                <a:lnSpc>
                  <a:spcPct val="100000"/>
                </a:lnSpc>
                <a:spcBef>
                  <a:spcPts val="1247"/>
                </a:spcBef>
              </a:pPr>
              <a:r>
                <a:rPr b="1" lang="en-GB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ku: Location</a:t>
              </a:r>
              <a:endParaRPr b="0" lang="en-GB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499"/>
                </a:spcBef>
              </a:pPr>
              <a:r>
                <a:rPr b="1" lang="en-GB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id = </a:t>
              </a:r>
              <a:r>
                <a:rPr b="1" lang="en-GB" sz="2000" spc="-1" strike="noStrike">
                  <a:solidFill>
                    <a:srgbClr val="3333cc"/>
                  </a:solidFill>
                  <a:latin typeface="Courier New"/>
                  <a:ea typeface="Courier New"/>
                </a:rPr>
                <a:t>?</a:t>
              </a:r>
              <a:endParaRPr b="0" lang="en-GB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499"/>
                </a:spcBef>
              </a:pPr>
              <a:r>
                <a:rPr b="1" lang="en-GB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name = "</a:t>
              </a:r>
              <a:r>
                <a:rPr b="1" lang="en-GB" sz="2000" spc="-1" strike="noStrike">
                  <a:solidFill>
                    <a:srgbClr val="3333cc"/>
                  </a:solidFill>
                  <a:latin typeface="Courier New"/>
                  <a:ea typeface="Courier New"/>
                </a:rPr>
                <a:t>Kasetsart University</a:t>
              </a:r>
              <a:r>
                <a:rPr b="1" lang="en-GB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"</a:t>
              </a:r>
              <a:endParaRPr b="0" lang="en-GB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499"/>
                </a:spcBef>
              </a:pPr>
              <a:r>
                <a:rPr b="1" lang="en-GB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address = "</a:t>
              </a:r>
              <a:r>
                <a:rPr b="1" lang="en-GB" sz="2000" spc="-1" strike="noStrike">
                  <a:solidFill>
                    <a:srgbClr val="3333cc"/>
                  </a:solidFill>
                  <a:latin typeface="Courier New"/>
                  <a:ea typeface="Courier New"/>
                </a:rPr>
                <a:t>50 Pahonyotin ...</a:t>
              </a:r>
              <a:r>
                <a:rPr b="1" lang="en-GB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"</a:t>
              </a:r>
              <a:endParaRPr b="0" lang="en-GB" sz="2000" spc="-1" strike="noStrike">
                <a:latin typeface="Arial"/>
              </a:endParaRPr>
            </a:p>
          </p:txBody>
        </p:sp>
        <p:sp>
          <p:nvSpPr>
            <p:cNvPr id="110" name="Line 5"/>
            <p:cNvSpPr/>
            <p:nvPr/>
          </p:nvSpPr>
          <p:spPr>
            <a:xfrm flipH="1">
              <a:off x="914040" y="2460600"/>
              <a:ext cx="4645080" cy="360"/>
            </a:xfrm>
            <a:prstGeom prst="line">
              <a:avLst/>
            </a:prstGeom>
            <a:ln w="9360">
              <a:solidFill>
                <a:srgbClr val="3333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1" name="Line 6"/>
          <p:cNvSpPr/>
          <p:nvPr/>
        </p:nvSpPr>
        <p:spPr>
          <a:xfrm flipH="1" flipV="1">
            <a:off x="934920" y="4944960"/>
            <a:ext cx="7489080" cy="23040"/>
          </a:xfrm>
          <a:prstGeom prst="line">
            <a:avLst/>
          </a:prstGeom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Line 7"/>
          <p:cNvSpPr/>
          <p:nvPr/>
        </p:nvSpPr>
        <p:spPr>
          <a:xfrm>
            <a:off x="1563840" y="4968720"/>
            <a:ext cx="1440" cy="1103400"/>
          </a:xfrm>
          <a:prstGeom prst="line">
            <a:avLst/>
          </a:prstGeom>
          <a:ln w="9360">
            <a:solidFill>
              <a:srgbClr val="3333cc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Line 8"/>
          <p:cNvSpPr/>
          <p:nvPr/>
        </p:nvSpPr>
        <p:spPr>
          <a:xfrm>
            <a:off x="4900680" y="4943520"/>
            <a:ext cx="1440" cy="1103400"/>
          </a:xfrm>
          <a:prstGeom prst="line">
            <a:avLst/>
          </a:prstGeom>
          <a:ln w="9360">
            <a:solidFill>
              <a:srgbClr val="3333cc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Line 9"/>
          <p:cNvSpPr/>
          <p:nvPr/>
        </p:nvSpPr>
        <p:spPr>
          <a:xfrm flipH="1" flipV="1">
            <a:off x="934920" y="5326200"/>
            <a:ext cx="7489080" cy="1800"/>
          </a:xfrm>
          <a:prstGeom prst="line">
            <a:avLst/>
          </a:prstGeom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10"/>
          <p:cNvSpPr/>
          <p:nvPr/>
        </p:nvSpPr>
        <p:spPr>
          <a:xfrm>
            <a:off x="5256000" y="3962880"/>
            <a:ext cx="2818800" cy="428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123"/>
              </a:spcBef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  <a:ea typeface="Arial"/>
              </a:rPr>
              <a:t>database table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16" name="CustomShape 11"/>
          <p:cNvSpPr/>
          <p:nvPr/>
        </p:nvSpPr>
        <p:spPr>
          <a:xfrm>
            <a:off x="380880" y="3824280"/>
            <a:ext cx="2819160" cy="45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123"/>
              </a:spcBef>
            </a:pPr>
            <a:r>
              <a:rPr b="1" lang="en-GB" sz="2400" spc="-1" strike="noStrike">
                <a:solidFill>
                  <a:srgbClr val="333399"/>
                </a:solidFill>
                <a:latin typeface="Arial"/>
                <a:ea typeface="Arial"/>
              </a:rPr>
              <a:t>    </a:t>
            </a:r>
            <a:r>
              <a:rPr b="1" lang="en-GB" sz="2400" spc="-1" strike="noStrike">
                <a:solidFill>
                  <a:srgbClr val="ce181e"/>
                </a:solidFill>
                <a:latin typeface="Courier New"/>
                <a:ea typeface="Arial"/>
              </a:rPr>
              <a:t>save(ku)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17" name="CustomShape 12"/>
          <p:cNvSpPr/>
          <p:nvPr/>
        </p:nvSpPr>
        <p:spPr>
          <a:xfrm>
            <a:off x="5765040" y="2098440"/>
            <a:ext cx="2818800" cy="428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123"/>
              </a:spcBef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  <a:ea typeface="Arial"/>
              </a:rPr>
              <a:t>object (in code)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18" name="CustomShape 13"/>
          <p:cNvSpPr/>
          <p:nvPr/>
        </p:nvSpPr>
        <p:spPr>
          <a:xfrm>
            <a:off x="648000" y="1368000"/>
            <a:ext cx="784764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Times New Roman"/>
              </a:rPr>
              <a:t>Save object attributes as one record (row) in a table.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19" name="Freeform 14"/>
          <p:cNvSpPr/>
          <p:nvPr/>
        </p:nvSpPr>
        <p:spPr>
          <a:xfrm>
            <a:off x="-171360" y="2952000"/>
            <a:ext cx="1088640" cy="2520360"/>
          </a:xfrm>
          <a:custGeom>
            <a:avLst/>
            <a:gdLst/>
            <a:ahLst/>
            <a:rect l="0" t="0" r="r" b="b"/>
            <a:pathLst>
              <a:path w="3024" h="7001">
                <a:moveTo>
                  <a:pt x="3023" y="0"/>
                </a:moveTo>
                <a:cubicBezTo>
                  <a:pt x="0" y="4200"/>
                  <a:pt x="3011" y="7000"/>
                  <a:pt x="3011" y="7000"/>
                </a:cubicBezTo>
              </a:path>
            </a:pathLst>
          </a:custGeom>
          <a:ln w="18000">
            <a:solidFill>
              <a:srgbClr val="ff0000"/>
            </a:solidFill>
            <a:round/>
            <a:tailEnd len="med" type="triangle" w="med"/>
          </a:ln>
        </p:spPr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333399"/>
                </a:solidFill>
                <a:latin typeface="Arial"/>
              </a:rPr>
              <a:t>Association Class as part of Model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228600" y="4724280"/>
            <a:ext cx="3103200" cy="150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1247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Event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id: int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name: String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startDate: Date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345" name="Line 3"/>
          <p:cNvSpPr/>
          <p:nvPr/>
        </p:nvSpPr>
        <p:spPr>
          <a:xfrm flipH="1">
            <a:off x="225360" y="5137200"/>
            <a:ext cx="3097440" cy="1440"/>
          </a:xfrm>
          <a:prstGeom prst="line">
            <a:avLst/>
          </a:prstGeom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46" name="Group 4"/>
          <p:cNvGrpSpPr/>
          <p:nvPr/>
        </p:nvGrpSpPr>
        <p:grpSpPr>
          <a:xfrm>
            <a:off x="5689440" y="4726080"/>
            <a:ext cx="2864160" cy="1503360"/>
            <a:chOff x="5689440" y="4726080"/>
            <a:chExt cx="2864160" cy="1503360"/>
          </a:xfrm>
        </p:grpSpPr>
        <p:sp>
          <p:nvSpPr>
            <p:cNvPr id="347" name="CustomShape 5"/>
            <p:cNvSpPr/>
            <p:nvPr/>
          </p:nvSpPr>
          <p:spPr>
            <a:xfrm>
              <a:off x="5692320" y="4726080"/>
              <a:ext cx="2857320" cy="1503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600">
              <a:solidFill>
                <a:srgbClr val="3333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 algn="ctr">
                <a:lnSpc>
                  <a:spcPct val="100000"/>
                </a:lnSpc>
                <a:spcBef>
                  <a:spcPts val="1247"/>
                </a:spcBef>
              </a:pPr>
              <a:r>
                <a:rPr b="1" lang="en-GB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Attendee</a:t>
              </a:r>
              <a:endParaRPr b="0" lang="en-GB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499"/>
                </a:spcBef>
              </a:pPr>
              <a:r>
                <a:rPr b="1" lang="en-GB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id: int</a:t>
              </a:r>
              <a:endParaRPr b="0" lang="en-GB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499"/>
                </a:spcBef>
              </a:pPr>
              <a:r>
                <a:rPr b="1" lang="en-GB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name: String</a:t>
              </a:r>
              <a:endParaRPr b="0" lang="en-GB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499"/>
                </a:spcBef>
              </a:pPr>
              <a:r>
                <a:rPr b="1" lang="en-GB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telephone: String</a:t>
              </a:r>
              <a:endParaRPr b="0" lang="en-GB" sz="2000" spc="-1" strike="noStrike">
                <a:latin typeface="Arial"/>
              </a:endParaRPr>
            </a:p>
          </p:txBody>
        </p:sp>
        <p:sp>
          <p:nvSpPr>
            <p:cNvPr id="348" name="Line 6"/>
            <p:cNvSpPr/>
            <p:nvPr/>
          </p:nvSpPr>
          <p:spPr>
            <a:xfrm flipH="1">
              <a:off x="5689440" y="5126040"/>
              <a:ext cx="2864160" cy="360"/>
            </a:xfrm>
            <a:prstGeom prst="line">
              <a:avLst/>
            </a:prstGeom>
            <a:ln w="9360">
              <a:solidFill>
                <a:srgbClr val="3333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49" name="Line 7"/>
          <p:cNvSpPr/>
          <p:nvPr/>
        </p:nvSpPr>
        <p:spPr>
          <a:xfrm>
            <a:off x="3333600" y="5560920"/>
            <a:ext cx="2379960" cy="1800"/>
          </a:xfrm>
          <a:prstGeom prst="line">
            <a:avLst/>
          </a:prstGeom>
          <a:ln w="9360">
            <a:solidFill>
              <a:srgbClr val="3333cc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8"/>
          <p:cNvSpPr/>
          <p:nvPr/>
        </p:nvSpPr>
        <p:spPr>
          <a:xfrm>
            <a:off x="3200400" y="3048120"/>
            <a:ext cx="2819160" cy="120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1123"/>
              </a:spcBef>
            </a:pP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Registration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</a:pP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confirmed: boolean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</a:pP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pricePaid: Money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51" name="Line 9"/>
          <p:cNvSpPr/>
          <p:nvPr/>
        </p:nvSpPr>
        <p:spPr>
          <a:xfrm>
            <a:off x="3200400" y="3448080"/>
            <a:ext cx="2819520" cy="1440"/>
          </a:xfrm>
          <a:prstGeom prst="line">
            <a:avLst/>
          </a:prstGeom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Line 10"/>
          <p:cNvSpPr/>
          <p:nvPr/>
        </p:nvSpPr>
        <p:spPr>
          <a:xfrm>
            <a:off x="4572000" y="4191120"/>
            <a:ext cx="1440" cy="1295280"/>
          </a:xfrm>
          <a:prstGeom prst="line">
            <a:avLst/>
          </a:prstGeom>
          <a:ln cap="rnd" w="12600">
            <a:solidFill>
              <a:srgbClr val="333399"/>
            </a:solidFill>
            <a:custDash>
              <a:ds d="8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11"/>
          <p:cNvSpPr/>
          <p:nvPr/>
        </p:nvSpPr>
        <p:spPr>
          <a:xfrm>
            <a:off x="533520" y="1523880"/>
            <a:ext cx="8076600" cy="101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Sometimes the </a:t>
            </a:r>
            <a:r>
              <a:rPr b="0" i="1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association 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has modeling significance.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An </a:t>
            </a:r>
            <a:r>
              <a:rPr b="0" i="1" lang="en-GB" sz="2400" spc="-1" strike="noStrike">
                <a:solidFill>
                  <a:srgbClr val="333399"/>
                </a:solidFill>
                <a:latin typeface="Arial"/>
                <a:ea typeface="Arial"/>
              </a:rPr>
              <a:t>Attendee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 has a collection of </a:t>
            </a:r>
            <a:r>
              <a:rPr b="0" i="1" lang="en-GB" sz="2400" spc="-1" strike="noStrike">
                <a:solidFill>
                  <a:srgbClr val="333399"/>
                </a:solidFill>
                <a:latin typeface="Arial"/>
                <a:ea typeface="Arial"/>
              </a:rPr>
              <a:t>Registrations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en-GB" sz="24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333399"/>
                </a:solidFill>
                <a:latin typeface="Arial"/>
              </a:rPr>
              <a:t>What is </a:t>
            </a:r>
            <a:r>
              <a:rPr b="0" i="1" lang="en-GB" sz="3600" spc="-1" strike="noStrike">
                <a:solidFill>
                  <a:srgbClr val="333399"/>
                </a:solidFill>
                <a:latin typeface="Arial"/>
              </a:rPr>
              <a:t>Cascading</a:t>
            </a:r>
            <a:r>
              <a:rPr b="0" lang="en-GB" sz="3600" spc="-1" strike="noStrike">
                <a:solidFill>
                  <a:srgbClr val="333399"/>
                </a:solidFill>
                <a:latin typeface="Arial"/>
              </a:rPr>
              <a:t>?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355" name="CustomShape 2"/>
          <p:cNvSpPr/>
          <p:nvPr/>
        </p:nvSpPr>
        <p:spPr>
          <a:xfrm>
            <a:off x="611280" y="1371240"/>
            <a:ext cx="7921080" cy="121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226800" indent="-223560">
              <a:lnSpc>
                <a:spcPct val="100000"/>
              </a:lnSpc>
              <a:spcBef>
                <a:spcPts val="1199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When you save/update/delete an object in database...</a:t>
            </a:r>
            <a:endParaRPr b="0" lang="en-GB" sz="2400" spc="-1" strike="noStrike">
              <a:latin typeface="Arial"/>
            </a:endParaRPr>
          </a:p>
          <a:p>
            <a:pPr marL="226800" indent="-223560">
              <a:lnSpc>
                <a:spcPct val="100000"/>
              </a:lnSpc>
              <a:spcBef>
                <a:spcPts val="1199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are </a:t>
            </a:r>
            <a:r>
              <a:rPr b="0" lang="en-GB" sz="2400" spc="-1" strike="noStrike">
                <a:solidFill>
                  <a:srgbClr val="333399"/>
                </a:solidFill>
                <a:latin typeface="Arial"/>
              </a:rPr>
              <a:t>associated objects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400" spc="-1" strike="noStrike">
                <a:solidFill>
                  <a:srgbClr val="333399"/>
                </a:solidFill>
                <a:latin typeface="Arial"/>
              </a:rPr>
              <a:t>also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 saved/updated/deleted?</a:t>
            </a:r>
            <a:endParaRPr b="0" lang="en-GB" sz="2400" spc="-1" strike="noStrike">
              <a:latin typeface="Arial"/>
            </a:endParaRPr>
          </a:p>
          <a:p>
            <a:pPr marL="226800" indent="-223560">
              <a:lnSpc>
                <a:spcPct val="100000"/>
              </a:lnSpc>
              <a:spcBef>
                <a:spcPts val="1199"/>
              </a:spcBef>
            </a:pPr>
            <a:endParaRPr b="0" lang="en-GB" sz="2400" spc="-1" strike="noStrike">
              <a:latin typeface="Arial"/>
            </a:endParaRPr>
          </a:p>
        </p:txBody>
      </p:sp>
      <p:sp>
        <p:nvSpPr>
          <p:cNvPr id="356" name="CustomShape 3"/>
          <p:cNvSpPr/>
          <p:nvPr/>
        </p:nvSpPr>
        <p:spPr>
          <a:xfrm>
            <a:off x="533520" y="2743200"/>
            <a:ext cx="1752120" cy="101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1500"/>
              </a:spcBef>
            </a:pPr>
            <a:r>
              <a:rPr b="1" lang="en-GB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e: Event</a:t>
            </a: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500"/>
              </a:spcBef>
            </a:pPr>
            <a:endParaRPr b="0" lang="en-GB" sz="2400" spc="-1" strike="noStrike">
              <a:latin typeface="Arial"/>
            </a:endParaRPr>
          </a:p>
        </p:txBody>
      </p:sp>
      <p:sp>
        <p:nvSpPr>
          <p:cNvPr id="357" name="CustomShape 4"/>
          <p:cNvSpPr/>
          <p:nvPr/>
        </p:nvSpPr>
        <p:spPr>
          <a:xfrm>
            <a:off x="533520" y="4800600"/>
            <a:ext cx="1752120" cy="101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1500"/>
              </a:spcBef>
            </a:pPr>
            <a:r>
              <a:rPr b="1" lang="en-GB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Attendee</a:t>
            </a: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500"/>
              </a:spcBef>
            </a:pPr>
            <a:endParaRPr b="0" lang="en-GB" sz="2400" spc="-1" strike="noStrike">
              <a:latin typeface="Arial"/>
            </a:endParaRPr>
          </a:p>
        </p:txBody>
      </p:sp>
      <p:sp>
        <p:nvSpPr>
          <p:cNvPr id="358" name="Line 5"/>
          <p:cNvSpPr/>
          <p:nvPr/>
        </p:nvSpPr>
        <p:spPr>
          <a:xfrm>
            <a:off x="1447920" y="3733920"/>
            <a:ext cx="1440" cy="1066680"/>
          </a:xfrm>
          <a:prstGeom prst="line">
            <a:avLst/>
          </a:prstGeom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6"/>
          <p:cNvSpPr/>
          <p:nvPr/>
        </p:nvSpPr>
        <p:spPr>
          <a:xfrm>
            <a:off x="1447920" y="4343400"/>
            <a:ext cx="2590200" cy="39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247"/>
              </a:spcBef>
            </a:pPr>
            <a:r>
              <a:rPr b="0" i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attendees {set}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360" name="CustomShape 7"/>
          <p:cNvSpPr/>
          <p:nvPr/>
        </p:nvSpPr>
        <p:spPr>
          <a:xfrm>
            <a:off x="5638680" y="2819520"/>
            <a:ext cx="1066680" cy="137124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465e75"/>
              </a:gs>
              <a:gs pos="50000">
                <a:srgbClr val="99ccff"/>
              </a:gs>
              <a:gs pos="100000">
                <a:srgbClr val="465e75"/>
              </a:gs>
            </a:gsLst>
            <a:lin ang="10800000"/>
          </a:gra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8"/>
          <p:cNvSpPr/>
          <p:nvPr/>
        </p:nvSpPr>
        <p:spPr>
          <a:xfrm>
            <a:off x="5638680" y="4495680"/>
            <a:ext cx="1066680" cy="137124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465e75"/>
              </a:gs>
              <a:gs pos="50000">
                <a:srgbClr val="99ccff"/>
              </a:gs>
              <a:gs pos="100000">
                <a:srgbClr val="465e75"/>
              </a:gs>
            </a:gsLst>
            <a:lin ang="10800000"/>
          </a:gra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9"/>
          <p:cNvSpPr/>
          <p:nvPr/>
        </p:nvSpPr>
        <p:spPr>
          <a:xfrm>
            <a:off x="7010280" y="2895480"/>
            <a:ext cx="1752480" cy="703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247"/>
              </a:spcBef>
            </a:pP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EVENTS table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363" name="CustomShape 10"/>
          <p:cNvSpPr/>
          <p:nvPr/>
        </p:nvSpPr>
        <p:spPr>
          <a:xfrm>
            <a:off x="7086600" y="4648320"/>
            <a:ext cx="1752120" cy="703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247"/>
              </a:spcBef>
            </a:pP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ATTENDEES table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364" name="Line 11"/>
          <p:cNvSpPr/>
          <p:nvPr/>
        </p:nvSpPr>
        <p:spPr>
          <a:xfrm>
            <a:off x="2514600" y="3276720"/>
            <a:ext cx="2895480" cy="1440"/>
          </a:xfrm>
          <a:prstGeom prst="line">
            <a:avLst/>
          </a:prstGeom>
          <a:ln w="3816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CustomShape 12"/>
          <p:cNvSpPr/>
          <p:nvPr/>
        </p:nvSpPr>
        <p:spPr>
          <a:xfrm>
            <a:off x="3048120" y="2819520"/>
            <a:ext cx="1904400" cy="45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1500"/>
              </a:spcBef>
            </a:pPr>
            <a:r>
              <a:rPr b="1" lang="en-GB" sz="2400" spc="-1" strike="noStrike">
                <a:solidFill>
                  <a:srgbClr val="ff0000"/>
                </a:solidFill>
                <a:latin typeface="Courier New"/>
                <a:ea typeface="Courier New"/>
              </a:rPr>
              <a:t>save( e )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66" name="Line 13"/>
          <p:cNvSpPr/>
          <p:nvPr/>
        </p:nvSpPr>
        <p:spPr>
          <a:xfrm>
            <a:off x="2514600" y="5334120"/>
            <a:ext cx="2895480" cy="1440"/>
          </a:xfrm>
          <a:prstGeom prst="line">
            <a:avLst/>
          </a:prstGeom>
          <a:ln cap="rnd" w="38160">
            <a:solidFill>
              <a:srgbClr val="ff0000"/>
            </a:solidFill>
            <a:custDash>
              <a:ds d="800000" sp="300000"/>
            </a:custDash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14"/>
          <p:cNvSpPr/>
          <p:nvPr/>
        </p:nvSpPr>
        <p:spPr>
          <a:xfrm>
            <a:off x="3048120" y="4800600"/>
            <a:ext cx="1904400" cy="520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1749"/>
              </a:spcBef>
            </a:pPr>
            <a:r>
              <a:rPr b="1" lang="en-GB" sz="2800" spc="-1" strike="noStrike">
                <a:solidFill>
                  <a:srgbClr val="ff0000"/>
                </a:solidFill>
                <a:latin typeface="Courier New"/>
                <a:ea typeface="Courier New"/>
              </a:rPr>
              <a:t>?</a:t>
            </a:r>
            <a:endParaRPr b="0" lang="en-GB" sz="28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333399"/>
                </a:solidFill>
                <a:latin typeface="Arial"/>
              </a:rPr>
              <a:t>Frameworks Provide Cascading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369" name="CustomShape 2"/>
          <p:cNvSpPr/>
          <p:nvPr/>
        </p:nvSpPr>
        <p:spPr>
          <a:xfrm>
            <a:off x="611280" y="1371600"/>
            <a:ext cx="792108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226800" indent="-223560">
              <a:lnSpc>
                <a:spcPct val="100000"/>
              </a:lnSpc>
              <a:spcBef>
                <a:spcPts val="1199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In JPA, using annotations: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70" name="CustomShape 3"/>
          <p:cNvSpPr/>
          <p:nvPr/>
        </p:nvSpPr>
        <p:spPr>
          <a:xfrm>
            <a:off x="723960" y="2286000"/>
            <a:ext cx="7695720" cy="1618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@Entity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class </a:t>
            </a:r>
            <a:r>
              <a:rPr b="1" lang="en-GB" sz="2000" spc="-1" strike="noStrike">
                <a:solidFill>
                  <a:srgbClr val="333399"/>
                </a:solidFill>
                <a:latin typeface="Courier New"/>
                <a:ea typeface="Courier New"/>
              </a:rPr>
              <a:t>Event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{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@OneToMany(mappedBy="event", cascade=</a:t>
            </a:r>
            <a:r>
              <a:rPr b="1" i="1" lang="en-GB" sz="2000" spc="-1" strike="noStrike">
                <a:solidFill>
                  <a:srgbClr val="ff0000"/>
                </a:solidFill>
                <a:latin typeface="Courier New"/>
                <a:ea typeface="Courier New"/>
              </a:rPr>
              <a:t>PERSIST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)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private List&lt;Person&gt; </a:t>
            </a:r>
            <a:r>
              <a:rPr b="1" lang="en-GB" sz="2000" spc="-1" strike="noStrike">
                <a:solidFill>
                  <a:srgbClr val="333399"/>
                </a:solidFill>
                <a:latin typeface="Courier New"/>
                <a:ea typeface="Courier New"/>
              </a:rPr>
              <a:t>attendees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;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371" name="CustomShape 4"/>
          <p:cNvSpPr/>
          <p:nvPr/>
        </p:nvSpPr>
        <p:spPr>
          <a:xfrm>
            <a:off x="6629400" y="1295280"/>
            <a:ext cx="1599840" cy="174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1" lang="en-GB" sz="2000" spc="-1" strike="noStrike">
                <a:solidFill>
                  <a:srgbClr val="333399"/>
                </a:solidFill>
                <a:latin typeface="Courier New"/>
                <a:ea typeface="Courier New"/>
              </a:rPr>
              <a:t>NONE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1" lang="en-GB" sz="2000" spc="-1" strike="noStrike">
                <a:solidFill>
                  <a:srgbClr val="333399"/>
                </a:solidFill>
                <a:latin typeface="Courier New"/>
                <a:ea typeface="Courier New"/>
              </a:rPr>
              <a:t>PERSIST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1" lang="en-GB" sz="2000" spc="-1" strike="noStrike">
                <a:solidFill>
                  <a:srgbClr val="333399"/>
                </a:solidFill>
                <a:latin typeface="Courier New"/>
                <a:ea typeface="Courier New"/>
              </a:rPr>
              <a:t>REFRESH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1" lang="en-GB" sz="2000" spc="-1" strike="noStrike">
                <a:solidFill>
                  <a:srgbClr val="333399"/>
                </a:solidFill>
                <a:latin typeface="Courier New"/>
                <a:ea typeface="Courier New"/>
              </a:rPr>
              <a:t>REMOVE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1" lang="en-GB" sz="2000" spc="-1" strike="noStrike">
                <a:solidFill>
                  <a:srgbClr val="333399"/>
                </a:solidFill>
                <a:latin typeface="Courier New"/>
                <a:ea typeface="Courier New"/>
              </a:rPr>
              <a:t>ALL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372" name="Line 5"/>
          <p:cNvSpPr/>
          <p:nvPr/>
        </p:nvSpPr>
        <p:spPr>
          <a:xfrm flipH="1">
            <a:off x="5864400" y="2590920"/>
            <a:ext cx="768240" cy="685800"/>
          </a:xfrm>
          <a:prstGeom prst="line">
            <a:avLst/>
          </a:prstGeom>
          <a:ln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333399"/>
                </a:solidFill>
                <a:latin typeface="Arial"/>
              </a:rPr>
              <a:t>Cascading in Hibernate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374" name="CustomShape 2"/>
          <p:cNvSpPr/>
          <p:nvPr/>
        </p:nvSpPr>
        <p:spPr>
          <a:xfrm>
            <a:off x="611280" y="1371600"/>
            <a:ext cx="792108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226800" indent="-223560">
              <a:lnSpc>
                <a:spcPct val="100000"/>
              </a:lnSpc>
              <a:spcBef>
                <a:spcPts val="1199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In Hibernate mapping file for Event: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723960" y="2286000"/>
            <a:ext cx="7695720" cy="2228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&lt;class name="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Event</a:t>
            </a: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" table="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EVENTS</a:t>
            </a: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" lazy="false"&gt;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</a:t>
            </a: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&lt;id name="id" column="ID"&gt; &lt;/id&gt;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</a:t>
            </a: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&lt;property name="name" column="Name"/&gt;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</a:t>
            </a: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&lt;set name="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attendees</a:t>
            </a: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" </a:t>
            </a:r>
            <a:r>
              <a:rPr b="1" lang="en-GB" sz="2000" spc="-1" strike="noStrike">
                <a:solidFill>
                  <a:srgbClr val="333399"/>
                </a:solidFill>
                <a:latin typeface="Courier New"/>
                <a:ea typeface="Courier New"/>
              </a:rPr>
              <a:t>cascade</a:t>
            </a: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="</a:t>
            </a:r>
            <a:r>
              <a:rPr b="1" lang="en-GB" sz="2000" spc="-1" strike="noStrike">
                <a:solidFill>
                  <a:srgbClr val="ff0000"/>
                </a:solidFill>
                <a:latin typeface="Courier New"/>
                <a:ea typeface="Courier New"/>
              </a:rPr>
              <a:t>save-update</a:t>
            </a: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"&gt;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&lt;key column="event_id"/&gt;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&lt;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one-to-many</a:t>
            </a: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class="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Person</a:t>
            </a: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"/&gt;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</a:t>
            </a: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&lt;/set&gt;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376" name="CustomShape 4"/>
          <p:cNvSpPr/>
          <p:nvPr/>
        </p:nvSpPr>
        <p:spPr>
          <a:xfrm>
            <a:off x="990720" y="4724280"/>
            <a:ext cx="7924320" cy="1935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624"/>
              </a:spcBef>
            </a:pPr>
            <a:r>
              <a:rPr b="0" lang="en-GB" sz="2000" spc="-1" strike="noStrike">
                <a:solidFill>
                  <a:srgbClr val="333399"/>
                </a:solidFill>
                <a:latin typeface="Arial"/>
                <a:ea typeface="Arial"/>
              </a:rPr>
              <a:t>cascade=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"</a:t>
            </a:r>
            <a:r>
              <a:rPr b="0" lang="en-GB" sz="2000" spc="-1" strike="noStrike">
                <a:solidFill>
                  <a:srgbClr val="ff0000"/>
                </a:solidFill>
                <a:latin typeface="Arial"/>
                <a:ea typeface="Arial"/>
              </a:rPr>
              <a:t>none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"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don't cascade operations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"</a:t>
            </a:r>
            <a:r>
              <a:rPr b="0" lang="en-GB" sz="2000" spc="-1" strike="noStrike">
                <a:solidFill>
                  <a:srgbClr val="ff0000"/>
                </a:solidFill>
                <a:latin typeface="Arial"/>
                <a:ea typeface="Arial"/>
              </a:rPr>
              <a:t>all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"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cascade all operations (be careful)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"</a:t>
            </a:r>
            <a:r>
              <a:rPr b="0" lang="en-GB" sz="2000" spc="-1" strike="noStrike">
                <a:solidFill>
                  <a:srgbClr val="ff0000"/>
                </a:solidFill>
                <a:latin typeface="Arial"/>
                <a:ea typeface="Arial"/>
              </a:rPr>
              <a:t>save-update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"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cascade save and updates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"</a:t>
            </a:r>
            <a:r>
              <a:rPr b="0" lang="en-GB" sz="2000" spc="-1" strike="noStrike">
                <a:solidFill>
                  <a:srgbClr val="ff0000"/>
                </a:solidFill>
                <a:latin typeface="Arial"/>
                <a:ea typeface="Arial"/>
              </a:rPr>
              <a:t>delete-orphan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"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cascade all, delete </a:t>
            </a:r>
            <a:r>
              <a:rPr b="0" lang="en-GB" sz="2000" spc="-1" strike="noStrike">
                <a:solidFill>
                  <a:srgbClr val="333399"/>
                </a:solidFill>
                <a:latin typeface="Arial"/>
                <a:ea typeface="Arial"/>
              </a:rPr>
              <a:t>unreferenced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 orphan children</a:t>
            </a:r>
            <a:endParaRPr b="0" lang="en-GB" sz="2000" spc="-1" strike="noStrike"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333399"/>
                </a:solidFill>
                <a:latin typeface="Arial"/>
              </a:rPr>
              <a:t>What are </a:t>
            </a:r>
            <a:r>
              <a:rPr b="0" i="1" lang="en-GB" sz="3600" spc="-1" strike="noStrike">
                <a:solidFill>
                  <a:srgbClr val="333399"/>
                </a:solidFill>
                <a:latin typeface="Arial"/>
              </a:rPr>
              <a:t>Eager </a:t>
            </a:r>
            <a:r>
              <a:rPr b="0" lang="en-GB" sz="3600" spc="-1" strike="noStrike">
                <a:solidFill>
                  <a:srgbClr val="333399"/>
                </a:solidFill>
                <a:latin typeface="Arial"/>
              </a:rPr>
              <a:t>and</a:t>
            </a:r>
            <a:r>
              <a:rPr b="0" i="1" lang="en-GB" sz="3600" spc="-1" strike="noStrike">
                <a:solidFill>
                  <a:srgbClr val="333399"/>
                </a:solidFill>
                <a:latin typeface="Arial"/>
              </a:rPr>
              <a:t> Lazy Fetching</a:t>
            </a:r>
            <a:r>
              <a:rPr b="0" lang="en-GB" sz="3600" spc="-1" strike="noStrike">
                <a:solidFill>
                  <a:srgbClr val="333399"/>
                </a:solidFill>
                <a:latin typeface="Arial"/>
              </a:rPr>
              <a:t>?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378" name="CustomShape 2"/>
          <p:cNvSpPr/>
          <p:nvPr/>
        </p:nvSpPr>
        <p:spPr>
          <a:xfrm>
            <a:off x="611280" y="1371240"/>
            <a:ext cx="7921080" cy="121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226800" indent="-223560">
              <a:lnSpc>
                <a:spcPct val="100000"/>
              </a:lnSpc>
              <a:spcBef>
                <a:spcPts val="1199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When you create an object from database...</a:t>
            </a:r>
            <a:endParaRPr b="0" lang="en-GB" sz="2400" spc="-1" strike="noStrike">
              <a:latin typeface="Arial"/>
            </a:endParaRPr>
          </a:p>
          <a:p>
            <a:pPr marL="226800" indent="-223560">
              <a:lnSpc>
                <a:spcPct val="100000"/>
              </a:lnSpc>
              <a:spcBef>
                <a:spcPts val="1199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i="1" lang="en-GB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GB" sz="2400" spc="-1" strike="noStrike" u="sng">
                <a:solidFill>
                  <a:srgbClr val="ff0000"/>
                </a:solidFill>
                <a:uFillTx/>
                <a:latin typeface="Arial"/>
              </a:rPr>
              <a:t>when</a:t>
            </a:r>
            <a:r>
              <a:rPr b="0" i="1" lang="en-GB" sz="2400" spc="-1" strike="noStrike">
                <a:solidFill>
                  <a:srgbClr val="000000"/>
                </a:solidFill>
                <a:latin typeface="Arial"/>
              </a:rPr>
              <a:t> are associated objects created?</a:t>
            </a:r>
            <a:endParaRPr b="0" lang="en-GB" sz="2400" spc="-1" strike="noStrike">
              <a:latin typeface="Arial"/>
            </a:endParaRPr>
          </a:p>
          <a:p>
            <a:pPr marL="226800" indent="-223560">
              <a:lnSpc>
                <a:spcPct val="100000"/>
              </a:lnSpc>
              <a:spcBef>
                <a:spcPts val="1199"/>
              </a:spcBef>
            </a:pPr>
            <a:endParaRPr b="0" lang="en-GB" sz="2400" spc="-1" strike="noStrike">
              <a:latin typeface="Arial"/>
            </a:endParaRPr>
          </a:p>
        </p:txBody>
      </p:sp>
      <p:sp>
        <p:nvSpPr>
          <p:cNvPr id="379" name="CustomShape 3"/>
          <p:cNvSpPr/>
          <p:nvPr/>
        </p:nvSpPr>
        <p:spPr>
          <a:xfrm>
            <a:off x="533520" y="2743200"/>
            <a:ext cx="1752120" cy="101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1500"/>
              </a:spcBef>
            </a:pPr>
            <a:r>
              <a:rPr b="1" lang="en-GB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e: Event</a:t>
            </a: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500"/>
              </a:spcBef>
            </a:pPr>
            <a:endParaRPr b="0" lang="en-GB" sz="2400" spc="-1" strike="noStrike">
              <a:latin typeface="Arial"/>
            </a:endParaRPr>
          </a:p>
        </p:txBody>
      </p:sp>
      <p:sp>
        <p:nvSpPr>
          <p:cNvPr id="380" name="CustomShape 4"/>
          <p:cNvSpPr/>
          <p:nvPr/>
        </p:nvSpPr>
        <p:spPr>
          <a:xfrm>
            <a:off x="533520" y="4800600"/>
            <a:ext cx="1752120" cy="101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1500"/>
              </a:spcBef>
            </a:pPr>
            <a:r>
              <a:rPr b="1" lang="en-GB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Attendee</a:t>
            </a: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500"/>
              </a:spcBef>
            </a:pPr>
            <a:endParaRPr b="0" lang="en-GB" sz="2400" spc="-1" strike="noStrike">
              <a:latin typeface="Arial"/>
            </a:endParaRPr>
          </a:p>
        </p:txBody>
      </p:sp>
      <p:sp>
        <p:nvSpPr>
          <p:cNvPr id="381" name="Line 5"/>
          <p:cNvSpPr/>
          <p:nvPr/>
        </p:nvSpPr>
        <p:spPr>
          <a:xfrm>
            <a:off x="1447920" y="3733920"/>
            <a:ext cx="1440" cy="1066680"/>
          </a:xfrm>
          <a:prstGeom prst="line">
            <a:avLst/>
          </a:prstGeom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CustomShape 6"/>
          <p:cNvSpPr/>
          <p:nvPr/>
        </p:nvSpPr>
        <p:spPr>
          <a:xfrm>
            <a:off x="1447920" y="4343400"/>
            <a:ext cx="2590200" cy="39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247"/>
              </a:spcBef>
            </a:pPr>
            <a:r>
              <a:rPr b="0" i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attendees {set}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383" name="CustomShape 7"/>
          <p:cNvSpPr/>
          <p:nvPr/>
        </p:nvSpPr>
        <p:spPr>
          <a:xfrm>
            <a:off x="5638680" y="2819520"/>
            <a:ext cx="1066680" cy="137124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465e75"/>
              </a:gs>
              <a:gs pos="50000">
                <a:srgbClr val="99ccff"/>
              </a:gs>
              <a:gs pos="100000">
                <a:srgbClr val="465e75"/>
              </a:gs>
            </a:gsLst>
            <a:lin ang="10800000"/>
          </a:gra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CustomShape 8"/>
          <p:cNvSpPr/>
          <p:nvPr/>
        </p:nvSpPr>
        <p:spPr>
          <a:xfrm>
            <a:off x="5638680" y="4495680"/>
            <a:ext cx="1066680" cy="137124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465e75"/>
              </a:gs>
              <a:gs pos="50000">
                <a:srgbClr val="99ccff"/>
              </a:gs>
              <a:gs pos="100000">
                <a:srgbClr val="465e75"/>
              </a:gs>
            </a:gsLst>
            <a:lin ang="10800000"/>
          </a:gra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9"/>
          <p:cNvSpPr/>
          <p:nvPr/>
        </p:nvSpPr>
        <p:spPr>
          <a:xfrm>
            <a:off x="7010280" y="2895480"/>
            <a:ext cx="1752480" cy="703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247"/>
              </a:spcBef>
            </a:pP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EVENTS table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386" name="CustomShape 10"/>
          <p:cNvSpPr/>
          <p:nvPr/>
        </p:nvSpPr>
        <p:spPr>
          <a:xfrm>
            <a:off x="7086600" y="4648320"/>
            <a:ext cx="1752120" cy="703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247"/>
              </a:spcBef>
            </a:pP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ATTENDEE table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387" name="Line 11"/>
          <p:cNvSpPr/>
          <p:nvPr/>
        </p:nvSpPr>
        <p:spPr>
          <a:xfrm>
            <a:off x="2514600" y="3276720"/>
            <a:ext cx="2895480" cy="1440"/>
          </a:xfrm>
          <a:prstGeom prst="line">
            <a:avLst/>
          </a:prstGeom>
          <a:ln w="38160">
            <a:solidFill>
              <a:srgbClr val="ff0000"/>
            </a:solidFill>
            <a:miter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CustomShape 12"/>
          <p:cNvSpPr/>
          <p:nvPr/>
        </p:nvSpPr>
        <p:spPr>
          <a:xfrm>
            <a:off x="2819520" y="2819520"/>
            <a:ext cx="2133000" cy="45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1500"/>
              </a:spcBef>
            </a:pPr>
            <a:r>
              <a:rPr b="1" lang="en-GB" sz="2400" spc="-1" strike="noStrike">
                <a:solidFill>
                  <a:srgbClr val="ff0000"/>
                </a:solidFill>
                <a:latin typeface="Courier New"/>
                <a:ea typeface="Courier New"/>
              </a:rPr>
              <a:t>find( id )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89" name="Line 13"/>
          <p:cNvSpPr/>
          <p:nvPr/>
        </p:nvSpPr>
        <p:spPr>
          <a:xfrm>
            <a:off x="2514600" y="5334120"/>
            <a:ext cx="2895480" cy="1440"/>
          </a:xfrm>
          <a:prstGeom prst="line">
            <a:avLst/>
          </a:prstGeom>
          <a:ln cap="rnd" w="38160">
            <a:solidFill>
              <a:srgbClr val="ff0000"/>
            </a:solidFill>
            <a:custDash>
              <a:ds d="800000" sp="300000"/>
            </a:custDash>
            <a:miter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CustomShape 14"/>
          <p:cNvSpPr/>
          <p:nvPr/>
        </p:nvSpPr>
        <p:spPr>
          <a:xfrm>
            <a:off x="3048120" y="4800600"/>
            <a:ext cx="1904400" cy="520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1749"/>
              </a:spcBef>
            </a:pPr>
            <a:r>
              <a:rPr b="1" lang="en-GB" sz="2800" spc="-1" strike="noStrike">
                <a:solidFill>
                  <a:srgbClr val="ff0000"/>
                </a:solidFill>
                <a:latin typeface="Courier New"/>
                <a:ea typeface="Courier New"/>
              </a:rPr>
              <a:t>?</a:t>
            </a:r>
            <a:endParaRPr b="0" lang="en-GB" sz="2800" spc="-1" strike="noStrike"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333399"/>
                </a:solidFill>
                <a:latin typeface="Arial"/>
              </a:rPr>
              <a:t>Why is fetching Important?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392" name="CustomShape 2"/>
          <p:cNvSpPr/>
          <p:nvPr/>
        </p:nvSpPr>
        <p:spPr>
          <a:xfrm>
            <a:off x="611280" y="1371240"/>
            <a:ext cx="7921080" cy="15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226800" indent="-223560">
              <a:lnSpc>
                <a:spcPct val="100000"/>
              </a:lnSpc>
              <a:spcBef>
                <a:spcPts val="1199"/>
              </a:spcBef>
            </a:pPr>
            <a:r>
              <a:rPr b="0" lang="en-GB" sz="2400" spc="-1" strike="noStrike">
                <a:solidFill>
                  <a:srgbClr val="333399"/>
                </a:solidFill>
                <a:latin typeface="Arial"/>
              </a:rPr>
              <a:t>Example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: get a Country from Country database.</a:t>
            </a:r>
            <a:endParaRPr b="0" lang="en-GB" sz="2400" spc="-1" strike="noStrike">
              <a:latin typeface="Arial"/>
            </a:endParaRPr>
          </a:p>
          <a:p>
            <a:pPr marL="226800" indent="-223560">
              <a:lnSpc>
                <a:spcPct val="100000"/>
              </a:lnSpc>
              <a:spcBef>
                <a:spcPts val="1199"/>
              </a:spcBef>
            </a:pPr>
            <a:endParaRPr b="0" lang="en-GB" sz="2400" spc="-1" strike="noStrike">
              <a:latin typeface="Arial"/>
            </a:endParaRPr>
          </a:p>
          <a:p>
            <a:pPr marL="226800" indent="-223560">
              <a:lnSpc>
                <a:spcPct val="100000"/>
              </a:lnSpc>
              <a:spcBef>
                <a:spcPts val="1199"/>
              </a:spcBef>
            </a:pPr>
            <a:endParaRPr b="0" lang="en-GB" sz="2400" spc="-1" strike="noStrike">
              <a:latin typeface="Arial"/>
            </a:endParaRPr>
          </a:p>
          <a:p>
            <a:pPr marL="226800" indent="-223560">
              <a:lnSpc>
                <a:spcPct val="100000"/>
              </a:lnSpc>
              <a:spcBef>
                <a:spcPts val="1199"/>
              </a:spcBef>
            </a:pPr>
            <a:endParaRPr b="0" lang="en-GB" sz="2400" spc="-1" strike="noStrike">
              <a:latin typeface="Arial"/>
            </a:endParaRPr>
          </a:p>
        </p:txBody>
      </p:sp>
      <p:sp>
        <p:nvSpPr>
          <p:cNvPr id="393" name="CustomShape 3"/>
          <p:cNvSpPr/>
          <p:nvPr/>
        </p:nvSpPr>
        <p:spPr>
          <a:xfrm>
            <a:off x="647640" y="3276720"/>
            <a:ext cx="7848360" cy="1408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Country </a:t>
            </a:r>
            <a:r>
              <a:rPr b="1" lang="en-GB" sz="2000" spc="-1" strike="noStrike">
                <a:solidFill>
                  <a:srgbClr val="ff0000"/>
                </a:solidFill>
                <a:latin typeface="Courier New"/>
                <a:ea typeface="Courier New"/>
              </a:rPr>
              <a:t>china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= orm.</a:t>
            </a:r>
            <a:r>
              <a:rPr b="1" lang="en-GB" sz="2000" spc="-1" strike="noStrike">
                <a:solidFill>
                  <a:srgbClr val="ff0000"/>
                </a:solidFill>
                <a:latin typeface="Courier New"/>
                <a:ea typeface="Courier New"/>
              </a:rPr>
              <a:t>query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"</a:t>
            </a:r>
            <a:r>
              <a:rPr b="1" lang="en-GB" sz="2000" spc="-1" strike="noStrike">
                <a:solidFill>
                  <a:srgbClr val="333399"/>
                </a:solidFill>
                <a:latin typeface="Courier New"/>
                <a:ea typeface="Courier New"/>
              </a:rPr>
              <a:t>SELECT c FROM Country c WHERE c.name='China'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");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System.out.println(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"</a:t>
            </a:r>
            <a:r>
              <a:rPr b="1" lang="en-GB" sz="2000" spc="-1" strike="noStrike">
                <a:solidFill>
                  <a:srgbClr val="333399"/>
                </a:solidFill>
                <a:latin typeface="Courier New"/>
                <a:ea typeface="Courier New"/>
              </a:rPr>
              <a:t>Population is 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"+china.getPopulation() ); 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394" name="CustomShape 4"/>
          <p:cNvSpPr/>
          <p:nvPr/>
        </p:nvSpPr>
        <p:spPr>
          <a:xfrm>
            <a:off x="1143000" y="1981080"/>
            <a:ext cx="2361960" cy="90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2999"/>
              </a:spcBef>
            </a:pPr>
            <a:r>
              <a:rPr b="1" lang="en-GB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Country</a:t>
            </a: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98"/>
              </a:spcBef>
            </a:pPr>
            <a:r>
              <a:rPr b="1" lang="en-GB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cities: Set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95" name="CustomShape 5"/>
          <p:cNvSpPr/>
          <p:nvPr/>
        </p:nvSpPr>
        <p:spPr>
          <a:xfrm>
            <a:off x="6400800" y="2286000"/>
            <a:ext cx="1752120" cy="45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1500"/>
              </a:spcBef>
            </a:pPr>
            <a:r>
              <a:rPr b="1" lang="en-GB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City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96" name="Line 6"/>
          <p:cNvSpPr/>
          <p:nvPr/>
        </p:nvSpPr>
        <p:spPr>
          <a:xfrm>
            <a:off x="3429000" y="2463840"/>
            <a:ext cx="3048120" cy="1440"/>
          </a:xfrm>
          <a:prstGeom prst="line">
            <a:avLst/>
          </a:prstGeom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Line 7"/>
          <p:cNvSpPr/>
          <p:nvPr/>
        </p:nvSpPr>
        <p:spPr>
          <a:xfrm>
            <a:off x="1143000" y="2362320"/>
            <a:ext cx="2362320" cy="14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CustomShape 8"/>
          <p:cNvSpPr/>
          <p:nvPr/>
        </p:nvSpPr>
        <p:spPr>
          <a:xfrm>
            <a:off x="3809880" y="2057400"/>
            <a:ext cx="2438280" cy="39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1247"/>
              </a:spcBef>
            </a:pPr>
            <a:r>
              <a:rPr b="0" i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has 363 cities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399" name="CustomShape 9"/>
          <p:cNvSpPr/>
          <p:nvPr/>
        </p:nvSpPr>
        <p:spPr>
          <a:xfrm>
            <a:off x="2117880" y="5086440"/>
            <a:ext cx="5806440" cy="36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CustomShape 10"/>
          <p:cNvSpPr/>
          <p:nvPr/>
        </p:nvSpPr>
        <p:spPr>
          <a:xfrm>
            <a:off x="3200400" y="4897440"/>
            <a:ext cx="5257440" cy="1525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697"/>
              </a:spcBef>
            </a:pPr>
            <a:r>
              <a:rPr b="0" i="1" lang="en-GB" sz="2800" spc="-1" strike="noStrike">
                <a:solidFill>
                  <a:srgbClr val="ff0000"/>
                </a:solidFill>
                <a:latin typeface="Arial"/>
                <a:ea typeface="Arial"/>
              </a:rPr>
              <a:t>How many objects are created?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r>
              <a:rPr b="0" i="1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i="1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a) </a:t>
            </a:r>
            <a:r>
              <a:rPr b="0" i="1" lang="en-GB" sz="2800" spc="-1" strike="noStrike">
                <a:solidFill>
                  <a:srgbClr val="333399"/>
                </a:solidFill>
                <a:latin typeface="Arial"/>
                <a:ea typeface="Arial"/>
              </a:rPr>
              <a:t>One</a:t>
            </a:r>
            <a:r>
              <a:rPr b="0" i="1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 - just the Country object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r>
              <a:rPr b="0" i="1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i="1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b) </a:t>
            </a:r>
            <a:r>
              <a:rPr b="0" i="1" lang="en-GB" sz="2800" spc="-1" strike="noStrike">
                <a:solidFill>
                  <a:srgbClr val="333399"/>
                </a:solidFill>
                <a:latin typeface="Arial"/>
                <a:ea typeface="Arial"/>
              </a:rPr>
              <a:t>364</a:t>
            </a:r>
            <a:r>
              <a:rPr b="0" i="1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 - Country + all 363 cities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401" name="Line 11"/>
          <p:cNvSpPr/>
          <p:nvPr/>
        </p:nvSpPr>
        <p:spPr>
          <a:xfrm flipH="1" flipV="1">
            <a:off x="4264200" y="3598560"/>
            <a:ext cx="615600" cy="1377720"/>
          </a:xfrm>
          <a:prstGeom prst="line">
            <a:avLst/>
          </a:prstGeom>
          <a:ln cap="rnd" w="19080">
            <a:solidFill>
              <a:srgbClr val="333399"/>
            </a:solidFill>
            <a:custDash>
              <a:ds d="800000" sp="300000"/>
            </a:custDash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333399"/>
                </a:solidFill>
                <a:latin typeface="Arial"/>
              </a:rPr>
              <a:t>What are Eager and Lazy Fetching?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403" name="CustomShape 2"/>
          <p:cNvSpPr/>
          <p:nvPr/>
        </p:nvSpPr>
        <p:spPr>
          <a:xfrm>
            <a:off x="611280" y="1371600"/>
            <a:ext cx="7921080" cy="44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226800" indent="-223560">
              <a:lnSpc>
                <a:spcPct val="100000"/>
              </a:lnSpc>
              <a:spcBef>
                <a:spcPts val="1199"/>
              </a:spcBef>
            </a:pPr>
            <a:r>
              <a:rPr b="0" lang="en-GB" sz="2400" spc="-1" strike="noStrike">
                <a:solidFill>
                  <a:srgbClr val="ff0000"/>
                </a:solidFill>
                <a:latin typeface="Arial"/>
              </a:rPr>
              <a:t>Eager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: create all associated object </a:t>
            </a:r>
            <a:r>
              <a:rPr b="0" lang="en-GB" sz="2400" spc="-1" strike="noStrike">
                <a:solidFill>
                  <a:srgbClr val="ff0000"/>
                </a:solidFill>
                <a:latin typeface="Arial"/>
              </a:rPr>
              <a:t>immediately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GB" sz="2400" spc="-1" strike="noStrike">
              <a:latin typeface="Arial"/>
            </a:endParaRPr>
          </a:p>
          <a:p>
            <a:pPr marL="226800" indent="-223560">
              <a:lnSpc>
                <a:spcPct val="100000"/>
              </a:lnSpc>
              <a:spcBef>
                <a:spcPts val="1199"/>
              </a:spcBef>
            </a:pPr>
            <a:endParaRPr b="0" lang="en-GB" sz="2400" spc="-1" strike="noStrike">
              <a:latin typeface="Arial"/>
            </a:endParaRPr>
          </a:p>
          <a:p>
            <a:pPr marL="226800" indent="-223560">
              <a:lnSpc>
                <a:spcPct val="100000"/>
              </a:lnSpc>
              <a:spcBef>
                <a:spcPts val="1199"/>
              </a:spcBef>
            </a:pPr>
            <a:r>
              <a:rPr b="0" lang="en-GB" sz="2400" spc="-1" strike="noStrike">
                <a:solidFill>
                  <a:srgbClr val="ff0000"/>
                </a:solidFill>
                <a:latin typeface="Arial"/>
              </a:rPr>
              <a:t>Lazy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: create associated objects only when they are referenced.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404" name="CustomShape 3"/>
          <p:cNvSpPr/>
          <p:nvPr/>
        </p:nvSpPr>
        <p:spPr>
          <a:xfrm>
            <a:off x="647640" y="3484440"/>
            <a:ext cx="7429320" cy="275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Country </a:t>
            </a:r>
            <a:r>
              <a:rPr b="1" lang="en-GB" sz="2000" spc="-1" strike="noStrike">
                <a:solidFill>
                  <a:srgbClr val="ff0000"/>
                </a:solidFill>
                <a:latin typeface="Courier New"/>
                <a:ea typeface="Courier New"/>
              </a:rPr>
              <a:t>china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= 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 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orm.</a:t>
            </a:r>
            <a:r>
              <a:rPr b="1" lang="en-GB" sz="2000" spc="-1" strike="noStrike">
                <a:solidFill>
                  <a:srgbClr val="ff0000"/>
                </a:solidFill>
                <a:latin typeface="Courier New"/>
                <a:ea typeface="Courier New"/>
              </a:rPr>
              <a:t>query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("</a:t>
            </a:r>
            <a:r>
              <a:rPr b="1" lang="en-GB" sz="2000" spc="-1" strike="noStrike">
                <a:solidFill>
                  <a:srgbClr val="333399"/>
                </a:solidFill>
                <a:latin typeface="Courier New"/>
                <a:ea typeface="Courier New"/>
              </a:rPr>
              <a:t>SELECT c FROM ...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");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System.out.println(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"</a:t>
            </a:r>
            <a:r>
              <a:rPr b="1" lang="en-GB" sz="2000" spc="-1" strike="noStrike">
                <a:solidFill>
                  <a:srgbClr val="333399"/>
                </a:solidFill>
                <a:latin typeface="Courier New"/>
                <a:ea typeface="Courier New"/>
              </a:rPr>
              <a:t>Population is 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"+china.getPopulation() );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for(City c: china.</a:t>
            </a:r>
            <a:r>
              <a:rPr b="1" lang="en-GB" sz="2000" spc="-1" strike="noStrike">
                <a:solidFill>
                  <a:srgbClr val="ff0000"/>
                </a:solidFill>
                <a:latin typeface="Courier New"/>
                <a:ea typeface="Courier New"/>
              </a:rPr>
              <a:t>getCities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() )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Sytem.out.println("has city: "+city); 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05" name="CustomShape 4"/>
          <p:cNvSpPr/>
          <p:nvPr/>
        </p:nvSpPr>
        <p:spPr>
          <a:xfrm>
            <a:off x="7543800" y="3824280"/>
            <a:ext cx="114264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123"/>
              </a:spcBef>
            </a:pPr>
            <a:r>
              <a:rPr b="0" lang="en-GB" sz="1800" spc="-1" strike="noStrike">
                <a:solidFill>
                  <a:srgbClr val="ff0000"/>
                </a:solidFill>
                <a:latin typeface="Arial"/>
                <a:ea typeface="Arial"/>
              </a:rPr>
              <a:t>EAGER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06" name="CustomShape 5"/>
          <p:cNvSpPr/>
          <p:nvPr/>
        </p:nvSpPr>
        <p:spPr>
          <a:xfrm>
            <a:off x="7620120" y="5562720"/>
            <a:ext cx="114264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123"/>
              </a:spcBef>
            </a:pPr>
            <a:r>
              <a:rPr b="0" lang="en-GB" sz="1800" spc="-1" strike="noStrike">
                <a:solidFill>
                  <a:srgbClr val="ff0000"/>
                </a:solidFill>
                <a:latin typeface="Arial"/>
                <a:ea typeface="Arial"/>
              </a:rPr>
              <a:t>LAZY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07" name="Line 6"/>
          <p:cNvSpPr/>
          <p:nvPr/>
        </p:nvSpPr>
        <p:spPr>
          <a:xfrm flipH="1">
            <a:off x="7007040" y="4000680"/>
            <a:ext cx="539640" cy="1440"/>
          </a:xfrm>
          <a:prstGeom prst="line">
            <a:avLst/>
          </a:prstGeom>
          <a:ln w="2844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Line 7"/>
          <p:cNvSpPr/>
          <p:nvPr/>
        </p:nvSpPr>
        <p:spPr>
          <a:xfrm flipH="1">
            <a:off x="7083000" y="5791320"/>
            <a:ext cx="539640" cy="1440"/>
          </a:xfrm>
          <a:prstGeom prst="line">
            <a:avLst/>
          </a:prstGeom>
          <a:ln w="2844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333399"/>
                </a:solidFill>
                <a:latin typeface="Arial"/>
              </a:rPr>
              <a:t>Problem with Lazy Fetching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410" name="CustomShape 2"/>
          <p:cNvSpPr/>
          <p:nvPr/>
        </p:nvSpPr>
        <p:spPr>
          <a:xfrm>
            <a:off x="611280" y="1371600"/>
            <a:ext cx="7921080" cy="99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226800" indent="-223560">
              <a:lnSpc>
                <a:spcPct val="100000"/>
              </a:lnSpc>
              <a:spcBef>
                <a:spcPts val="1199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The query or connection object might be </a:t>
            </a:r>
            <a:r>
              <a:rPr b="0" i="1" lang="en-GB" sz="2400" spc="-1" strike="noStrike">
                <a:solidFill>
                  <a:srgbClr val="ff0000"/>
                </a:solidFill>
                <a:latin typeface="Arial"/>
              </a:rPr>
              <a:t>closed</a:t>
            </a:r>
            <a:r>
              <a:rPr b="0" lang="en-GB" sz="2400" spc="-1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0" i="1" lang="en-GB" sz="2400" spc="-1" strike="noStrike">
                <a:solidFill>
                  <a:srgbClr val="ff0000"/>
                </a:solidFill>
                <a:latin typeface="Arial"/>
              </a:rPr>
              <a:t>before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 the code accesses the cities.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411" name="CustomShape 3"/>
          <p:cNvSpPr/>
          <p:nvPr/>
        </p:nvSpPr>
        <p:spPr>
          <a:xfrm>
            <a:off x="857160" y="2590920"/>
            <a:ext cx="7429320" cy="309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1" lang="en-GB" sz="2000" spc="-1" strike="noStrike">
                <a:solidFill>
                  <a:srgbClr val="006600"/>
                </a:solidFill>
                <a:latin typeface="Courier New"/>
                <a:ea typeface="Courier New"/>
              </a:rPr>
              <a:t>// This code uses JPA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em = entityManagerFactory.getEntityManager();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Query q = em.</a:t>
            </a:r>
            <a:r>
              <a:rPr b="1" lang="en-GB" sz="2000" spc="-1" strike="noStrike">
                <a:solidFill>
                  <a:srgbClr val="333399"/>
                </a:solidFill>
                <a:latin typeface="Courier New"/>
                <a:ea typeface="Courier New"/>
              </a:rPr>
              <a:t>createQuery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("</a:t>
            </a:r>
            <a:r>
              <a:rPr b="1" lang="en-GB" sz="2000" spc="-1" strike="noStrike">
                <a:solidFill>
                  <a:srgbClr val="333399"/>
                </a:solidFill>
                <a:latin typeface="Courier New"/>
                <a:ea typeface="Courier New"/>
              </a:rPr>
              <a:t>SELECT c FROM ...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");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Country </a:t>
            </a:r>
            <a:r>
              <a:rPr b="1" lang="en-GB" sz="2000" spc="-1" strike="noStrike">
                <a:solidFill>
                  <a:srgbClr val="ff0000"/>
                </a:solidFill>
                <a:latin typeface="Courier New"/>
                <a:ea typeface="Courier New"/>
              </a:rPr>
              <a:t>china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= q.</a:t>
            </a:r>
            <a:r>
              <a:rPr b="1" lang="en-GB" sz="2000" spc="-1" strike="noStrike">
                <a:solidFill>
                  <a:srgbClr val="333399"/>
                </a:solidFill>
                <a:latin typeface="Courier New"/>
                <a:ea typeface="Courier New"/>
              </a:rPr>
              <a:t>getSingleResult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();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1" lang="en-GB" sz="2000" spc="-1" strike="noStrike">
                <a:solidFill>
                  <a:srgbClr val="006600"/>
                </a:solidFill>
                <a:latin typeface="Courier New"/>
                <a:ea typeface="Courier New"/>
              </a:rPr>
              <a:t>// close entity manager to free resources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em.</a:t>
            </a:r>
            <a:r>
              <a:rPr b="1" lang="en-GB" sz="2000" spc="-1" strike="noStrike">
                <a:solidFill>
                  <a:srgbClr val="333399"/>
                </a:solidFill>
                <a:latin typeface="Courier New"/>
                <a:ea typeface="Courier New"/>
              </a:rPr>
              <a:t>close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( );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for(City c: </a:t>
            </a:r>
            <a:r>
              <a:rPr b="1" lang="en-GB" sz="2000" spc="-1" strike="noStrike">
                <a:solidFill>
                  <a:srgbClr val="ff0000"/>
                </a:solidFill>
                <a:latin typeface="Courier New"/>
                <a:ea typeface="Courier New"/>
              </a:rPr>
              <a:t>china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.</a:t>
            </a:r>
            <a:r>
              <a:rPr b="1" lang="en-GB" sz="2000" spc="-1" strike="noStrike">
                <a:solidFill>
                  <a:srgbClr val="333399"/>
                </a:solidFill>
                <a:latin typeface="Courier New"/>
                <a:ea typeface="Courier New"/>
              </a:rPr>
              <a:t>getCities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() )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Sytem.out.println("has city: "+city); 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12" name="CustomShape 4"/>
          <p:cNvSpPr/>
          <p:nvPr/>
        </p:nvSpPr>
        <p:spPr>
          <a:xfrm>
            <a:off x="5562720" y="4724280"/>
            <a:ext cx="2514240" cy="64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123"/>
              </a:spcBef>
            </a:pPr>
            <a:r>
              <a:rPr b="0" lang="en-GB" sz="1800" spc="-1" strike="noStrike">
                <a:solidFill>
                  <a:srgbClr val="ff0000"/>
                </a:solidFill>
                <a:latin typeface="Arial"/>
                <a:ea typeface="Arial"/>
              </a:rPr>
              <a:t>ERROR: not attached to database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333399"/>
                </a:solidFill>
                <a:latin typeface="Arial"/>
              </a:rPr>
              <a:t>Object-Relational Operations: CRUD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414" name="CustomShape 2"/>
          <p:cNvSpPr/>
          <p:nvPr/>
        </p:nvSpPr>
        <p:spPr>
          <a:xfrm>
            <a:off x="611280" y="1371600"/>
            <a:ext cx="7921080" cy="44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226800" indent="-223560">
              <a:lnSpc>
                <a:spcPct val="100000"/>
              </a:lnSpc>
              <a:spcBef>
                <a:spcPts val="2999"/>
              </a:spcBef>
            </a:pPr>
            <a:r>
              <a:rPr b="0" lang="en-GB" sz="2400" spc="-1" strike="noStrike">
                <a:solidFill>
                  <a:srgbClr val="333399"/>
                </a:solidFill>
                <a:latin typeface="Arial"/>
              </a:rPr>
              <a:t>Common O-R operations are: </a:t>
            </a:r>
            <a:endParaRPr b="0" lang="en-GB" sz="2400" spc="-1" strike="noStrike">
              <a:latin typeface="Arial"/>
            </a:endParaRPr>
          </a:p>
          <a:p>
            <a:pPr marL="226800" indent="-223560">
              <a:lnSpc>
                <a:spcPct val="100000"/>
              </a:lnSpc>
              <a:spcBef>
                <a:spcPts val="2999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GB" sz="2400" spc="-1" strike="noStrike">
                <a:solidFill>
                  <a:srgbClr val="333399"/>
                </a:solidFill>
                <a:latin typeface="Arial"/>
              </a:rPr>
              <a:t>C</a:t>
            </a:r>
            <a:r>
              <a:rPr b="0" lang="en-GB" sz="2400" spc="-1" strike="noStrike">
                <a:solidFill>
                  <a:srgbClr val="333399"/>
                </a:solidFill>
                <a:latin typeface="Arial"/>
              </a:rPr>
              <a:t>reate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 - save (persist) a new object in the database </a:t>
            </a:r>
            <a:endParaRPr b="0" lang="en-GB" sz="2400" spc="-1" strike="noStrike">
              <a:latin typeface="Arial"/>
            </a:endParaRPr>
          </a:p>
          <a:p>
            <a:pPr marL="226800" indent="-223560">
              <a:lnSpc>
                <a:spcPct val="100000"/>
              </a:lnSpc>
              <a:spcBef>
                <a:spcPts val="2999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GB" sz="2400" spc="-1" strike="noStrike">
                <a:solidFill>
                  <a:srgbClr val="333399"/>
                </a:solidFill>
                <a:latin typeface="Arial"/>
              </a:rPr>
              <a:t>R</a:t>
            </a:r>
            <a:r>
              <a:rPr b="0" lang="en-GB" sz="2400" spc="-1" strike="noStrike">
                <a:solidFill>
                  <a:srgbClr val="333399"/>
                </a:solidFill>
                <a:latin typeface="Arial"/>
              </a:rPr>
              <a:t>etrieve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 an object from the database</a:t>
            </a:r>
            <a:endParaRPr b="0" lang="en-GB" sz="2400" spc="-1" strike="noStrike">
              <a:latin typeface="Arial"/>
            </a:endParaRPr>
          </a:p>
          <a:p>
            <a:pPr marL="226800" indent="-223560">
              <a:lnSpc>
                <a:spcPct val="100000"/>
              </a:lnSpc>
              <a:spcBef>
                <a:spcPts val="2999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GB" sz="2400" spc="-1" strike="noStrike">
                <a:solidFill>
                  <a:srgbClr val="333399"/>
                </a:solidFill>
                <a:latin typeface="Arial"/>
              </a:rPr>
              <a:t>U</a:t>
            </a:r>
            <a:r>
              <a:rPr b="0" lang="en-GB" sz="2400" spc="-1" strike="noStrike">
                <a:solidFill>
                  <a:srgbClr val="333399"/>
                </a:solidFill>
                <a:latin typeface="Arial"/>
              </a:rPr>
              <a:t>pdate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 data for an object already saved in database</a:t>
            </a:r>
            <a:endParaRPr b="0" lang="en-GB" sz="2400" spc="-1" strike="noStrike">
              <a:latin typeface="Arial"/>
            </a:endParaRPr>
          </a:p>
          <a:p>
            <a:pPr marL="226800" indent="-223560">
              <a:lnSpc>
                <a:spcPct val="100000"/>
              </a:lnSpc>
              <a:spcBef>
                <a:spcPts val="2999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GB" sz="2400" spc="-1" strike="noStrike">
                <a:solidFill>
                  <a:srgbClr val="333399"/>
                </a:solidFill>
                <a:latin typeface="Arial"/>
              </a:rPr>
              <a:t>D</a:t>
            </a:r>
            <a:r>
              <a:rPr b="0" lang="en-GB" sz="2400" spc="-1" strike="noStrike">
                <a:solidFill>
                  <a:srgbClr val="333399"/>
                </a:solidFill>
                <a:latin typeface="Arial"/>
              </a:rPr>
              <a:t>elete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 object data from the database</a:t>
            </a:r>
            <a:endParaRPr b="0" lang="en-GB" sz="2400" spc="-1" strike="noStrike">
              <a:latin typeface="Arial"/>
            </a:endParaRPr>
          </a:p>
          <a:p>
            <a:pPr marL="226800" indent="-223560">
              <a:lnSpc>
                <a:spcPct val="100000"/>
              </a:lnSpc>
              <a:spcBef>
                <a:spcPts val="1500"/>
              </a:spcBef>
            </a:pPr>
            <a:endParaRPr b="0" lang="en-GB" sz="2400" spc="-1" strike="noStrike">
              <a:latin typeface="Arial"/>
            </a:endParaRPr>
          </a:p>
          <a:p>
            <a:pPr marL="226800" indent="-223560">
              <a:lnSpc>
                <a:spcPct val="100000"/>
              </a:lnSpc>
              <a:spcBef>
                <a:spcPts val="1199"/>
              </a:spcBef>
            </a:pPr>
            <a:endParaRPr b="0" lang="en-GB" sz="2400" spc="-1" strike="noStrike"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333399"/>
                </a:solidFill>
                <a:latin typeface="Arial"/>
              </a:rPr>
              <a:t>Design Model for Object Mapper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416" name="CustomShape 2"/>
          <p:cNvSpPr/>
          <p:nvPr/>
        </p:nvSpPr>
        <p:spPr>
          <a:xfrm>
            <a:off x="2236680" y="1430280"/>
            <a:ext cx="4671720" cy="330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2497"/>
              </a:spcBef>
              <a:spcAft>
                <a:spcPts val="2497"/>
              </a:spcAft>
            </a:pPr>
            <a:r>
              <a:rPr b="1" lang="en-GB" sz="2000" spc="-1" strike="noStrike" u="sng">
                <a:solidFill>
                  <a:srgbClr val="000000"/>
                </a:solidFill>
                <a:uFillTx/>
                <a:latin typeface="Courier New"/>
                <a:ea typeface="Courier New"/>
              </a:rPr>
              <a:t>Object Mapper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8"/>
              </a:spcBef>
            </a:pP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find( id ) : T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8"/>
              </a:spcBef>
            </a:pP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query( query : String ): T[*]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8"/>
              </a:spcBef>
            </a:pP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findAll( ) : T[*]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8"/>
              </a:spcBef>
            </a:pP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save( object : T ) 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8"/>
              </a:spcBef>
            </a:pP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update( object : T )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8"/>
              </a:spcBef>
            </a:pP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delete( object : T )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17" name="Line 3"/>
          <p:cNvSpPr/>
          <p:nvPr/>
        </p:nvSpPr>
        <p:spPr>
          <a:xfrm flipH="1">
            <a:off x="2222280" y="2030400"/>
            <a:ext cx="4701960" cy="1440"/>
          </a:xfrm>
          <a:prstGeom prst="line">
            <a:avLst/>
          </a:prstGeom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ustomShape 4"/>
          <p:cNvSpPr/>
          <p:nvPr/>
        </p:nvSpPr>
        <p:spPr>
          <a:xfrm>
            <a:off x="6600960" y="1328760"/>
            <a:ext cx="475920" cy="39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1247"/>
              </a:spcBef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19" name="Line 5"/>
          <p:cNvSpPr/>
          <p:nvPr/>
        </p:nvSpPr>
        <p:spPr>
          <a:xfrm flipH="1" flipV="1">
            <a:off x="7083360" y="1749600"/>
            <a:ext cx="463680" cy="61560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6"/>
          <p:cNvSpPr/>
          <p:nvPr/>
        </p:nvSpPr>
        <p:spPr>
          <a:xfrm>
            <a:off x="7238880" y="2422440"/>
            <a:ext cx="1447560" cy="1008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247"/>
              </a:spcBef>
            </a:pPr>
            <a:r>
              <a:rPr b="0" i="1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A UML Type Parameter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21" name="CustomShape 7"/>
          <p:cNvSpPr/>
          <p:nvPr/>
        </p:nvSpPr>
        <p:spPr>
          <a:xfrm>
            <a:off x="609480" y="4784760"/>
            <a:ext cx="8000640" cy="1788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247"/>
              </a:spcBef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The method to "find" an Object by its identifier maybe named: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247"/>
              </a:spcBef>
            </a:pPr>
            <a:r>
              <a:rPr b="1" lang="en-GB" sz="2000" spc="-1" strike="noStrike">
                <a:solidFill>
                  <a:srgbClr val="333399"/>
                </a:solidFill>
                <a:latin typeface="Courier New"/>
                <a:ea typeface="Courier New"/>
              </a:rPr>
              <a:t>load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( id )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the Hibernate and Spring name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247"/>
              </a:spcBef>
            </a:pPr>
            <a:r>
              <a:rPr b="1" lang="en-GB" sz="2000" spc="-1" strike="noStrike">
                <a:solidFill>
                  <a:srgbClr val="333399"/>
                </a:solidFill>
                <a:latin typeface="Courier New"/>
                <a:ea typeface="Courier New"/>
              </a:rPr>
              <a:t>find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( id, Class )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JPA 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247"/>
              </a:spcBef>
            </a:pPr>
            <a:r>
              <a:rPr b="1" lang="en-GB" sz="2000" spc="-1" strike="noStrike">
                <a:solidFill>
                  <a:srgbClr val="333399"/>
                </a:solidFill>
                <a:latin typeface="Courier New"/>
                <a:ea typeface="Courier New"/>
              </a:rPr>
              <a:t>get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( id )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similar to </a:t>
            </a:r>
            <a:r>
              <a:rPr b="0" lang="en-GB" sz="2000" spc="-1" strike="noStrike">
                <a:solidFill>
                  <a:srgbClr val="333399"/>
                </a:solidFill>
                <a:latin typeface="Arial"/>
                <a:ea typeface="Arial"/>
              </a:rPr>
              <a:t>load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 but no exception if id is not found</a:t>
            </a:r>
            <a:endParaRPr b="0" lang="en-GB" sz="2000" spc="-1" strike="noStrike"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333399"/>
                </a:solidFill>
                <a:latin typeface="Arial"/>
              </a:rPr>
              <a:t>Create an Object from Row in a Table</a:t>
            </a:r>
            <a:endParaRPr b="0" lang="en-GB" sz="3600" spc="-1" strike="noStrike">
              <a:latin typeface="Arial"/>
            </a:endParaRPr>
          </a:p>
        </p:txBody>
      </p:sp>
      <p:grpSp>
        <p:nvGrpSpPr>
          <p:cNvPr id="121" name="Group 2"/>
          <p:cNvGrpSpPr/>
          <p:nvPr/>
        </p:nvGrpSpPr>
        <p:grpSpPr>
          <a:xfrm>
            <a:off x="914040" y="2060640"/>
            <a:ext cx="4645080" cy="1503360"/>
            <a:chOff x="914040" y="2060640"/>
            <a:chExt cx="4645080" cy="1503360"/>
          </a:xfrm>
        </p:grpSpPr>
        <p:sp>
          <p:nvSpPr>
            <p:cNvPr id="122" name="CustomShape 3"/>
            <p:cNvSpPr/>
            <p:nvPr/>
          </p:nvSpPr>
          <p:spPr>
            <a:xfrm>
              <a:off x="916920" y="2060640"/>
              <a:ext cx="4638600" cy="1503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600">
              <a:solidFill>
                <a:srgbClr val="3333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 algn="ctr">
                <a:lnSpc>
                  <a:spcPct val="100000"/>
                </a:lnSpc>
                <a:spcBef>
                  <a:spcPts val="1247"/>
                </a:spcBef>
              </a:pPr>
              <a:r>
                <a:rPr b="1" lang="en-GB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x: Location</a:t>
              </a:r>
              <a:endParaRPr b="0" lang="en-GB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499"/>
                </a:spcBef>
              </a:pPr>
              <a:r>
                <a:rPr b="1" lang="en-GB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id = </a:t>
              </a:r>
              <a:r>
                <a:rPr b="1" lang="en-GB" sz="2000" spc="-1" strike="noStrike">
                  <a:solidFill>
                    <a:srgbClr val="3333cc"/>
                  </a:solidFill>
                  <a:latin typeface="Courier New"/>
                  <a:ea typeface="Courier New"/>
                </a:rPr>
                <a:t>101</a:t>
              </a:r>
              <a:endParaRPr b="0" lang="en-GB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499"/>
                </a:spcBef>
              </a:pPr>
              <a:r>
                <a:rPr b="1" lang="en-GB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name = "</a:t>
              </a:r>
              <a:r>
                <a:rPr b="1" lang="en-GB" sz="2000" spc="-1" strike="noStrike">
                  <a:solidFill>
                    <a:srgbClr val="3333cc"/>
                  </a:solidFill>
                  <a:latin typeface="Courier New"/>
                  <a:ea typeface="Courier New"/>
                </a:rPr>
                <a:t>Kasetsart University</a:t>
              </a:r>
              <a:r>
                <a:rPr b="1" lang="en-GB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"</a:t>
              </a:r>
              <a:endParaRPr b="0" lang="en-GB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499"/>
                </a:spcBef>
              </a:pPr>
              <a:r>
                <a:rPr b="1" lang="en-GB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address = "</a:t>
              </a:r>
              <a:r>
                <a:rPr b="1" lang="en-GB" sz="2000" spc="-1" strike="noStrike">
                  <a:solidFill>
                    <a:srgbClr val="3333cc"/>
                  </a:solidFill>
                  <a:latin typeface="Courier New"/>
                  <a:ea typeface="Courier New"/>
                </a:rPr>
                <a:t>90 Pahonyotin ...</a:t>
              </a:r>
              <a:r>
                <a:rPr b="1" lang="en-GB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"</a:t>
              </a:r>
              <a:endParaRPr b="0" lang="en-GB" sz="2000" spc="-1" strike="noStrike">
                <a:latin typeface="Arial"/>
              </a:endParaRPr>
            </a:p>
          </p:txBody>
        </p:sp>
        <p:sp>
          <p:nvSpPr>
            <p:cNvPr id="123" name="Line 4"/>
            <p:cNvSpPr/>
            <p:nvPr/>
          </p:nvSpPr>
          <p:spPr>
            <a:xfrm flipH="1">
              <a:off x="914040" y="2460600"/>
              <a:ext cx="4645080" cy="360"/>
            </a:xfrm>
            <a:prstGeom prst="line">
              <a:avLst/>
            </a:prstGeom>
            <a:ln w="9360">
              <a:solidFill>
                <a:srgbClr val="3333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4" name="CustomShape 5"/>
          <p:cNvSpPr/>
          <p:nvPr/>
        </p:nvSpPr>
        <p:spPr>
          <a:xfrm>
            <a:off x="380880" y="3824280"/>
            <a:ext cx="4587120" cy="45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123"/>
              </a:spcBef>
            </a:pPr>
            <a:r>
              <a:rPr b="1" lang="en-GB" sz="2400" spc="-1" strike="noStrike">
                <a:solidFill>
                  <a:srgbClr val="333399"/>
                </a:solidFill>
                <a:latin typeface="Arial"/>
                <a:ea typeface="Arial"/>
              </a:rPr>
              <a:t>        </a:t>
            </a:r>
            <a:r>
              <a:rPr b="1" lang="en-GB" sz="2400" spc="-1" strike="noStrike">
                <a:solidFill>
                  <a:srgbClr val="ce181e"/>
                </a:solidFill>
                <a:latin typeface="Courier New"/>
                <a:ea typeface="Arial"/>
              </a:rPr>
              <a:t>x = find(101)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25" name="CustomShape 6"/>
          <p:cNvSpPr/>
          <p:nvPr/>
        </p:nvSpPr>
        <p:spPr>
          <a:xfrm>
            <a:off x="5765040" y="2098440"/>
            <a:ext cx="2818800" cy="763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123"/>
              </a:spcBef>
            </a:pPr>
            <a:r>
              <a:rPr b="0" lang="en-GB" sz="2200" spc="-1" strike="noStrike">
                <a:solidFill>
                  <a:srgbClr val="000080"/>
                </a:solidFill>
                <a:latin typeface="Arial"/>
                <a:ea typeface="Arial"/>
              </a:rPr>
              <a:t>create a Location object from database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26" name="CustomShape 7"/>
          <p:cNvSpPr/>
          <p:nvPr/>
        </p:nvSpPr>
        <p:spPr>
          <a:xfrm>
            <a:off x="648000" y="1368000"/>
            <a:ext cx="784764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Times New Roman"/>
              </a:rPr>
              <a:t>Can search &amp; retrieve objects (one or more)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27" name="CustomShape 8"/>
          <p:cNvSpPr/>
          <p:nvPr/>
        </p:nvSpPr>
        <p:spPr>
          <a:xfrm>
            <a:off x="914760" y="4572360"/>
            <a:ext cx="7509600" cy="150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499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LOCATIONS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id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name                  address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GB" sz="2000" spc="-1" strike="noStrike">
                <a:solidFill>
                  <a:srgbClr val="3333cc"/>
                </a:solidFill>
                <a:latin typeface="Courier New"/>
                <a:ea typeface="Courier New"/>
              </a:rPr>
              <a:t>101  Kasetsart University</a:t>
            </a:r>
            <a:r>
              <a:rPr b="1" lang="en-GB" sz="2000" spc="-1" strike="noStrike">
                <a:solidFill>
                  <a:srgbClr val="3333cc"/>
                </a:solidFill>
                <a:latin typeface="Courier New"/>
                <a:ea typeface="Courier New"/>
              </a:rPr>
              <a:t>	</a:t>
            </a:r>
            <a:r>
              <a:rPr b="1" lang="en-GB" sz="2000" spc="-1" strike="noStrike">
                <a:solidFill>
                  <a:srgbClr val="3333cc"/>
                </a:solidFill>
                <a:latin typeface="Courier New"/>
                <a:ea typeface="Courier New"/>
              </a:rPr>
              <a:t>50 Pahonyotin ...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102  Seacon Square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120 Srinakarin ...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28" name="Line 9"/>
          <p:cNvSpPr/>
          <p:nvPr/>
        </p:nvSpPr>
        <p:spPr>
          <a:xfrm flipH="1" flipV="1">
            <a:off x="935280" y="4945320"/>
            <a:ext cx="7489080" cy="23040"/>
          </a:xfrm>
          <a:prstGeom prst="line">
            <a:avLst/>
          </a:prstGeom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Line 10"/>
          <p:cNvSpPr/>
          <p:nvPr/>
        </p:nvSpPr>
        <p:spPr>
          <a:xfrm>
            <a:off x="1564200" y="4969080"/>
            <a:ext cx="1440" cy="1103400"/>
          </a:xfrm>
          <a:prstGeom prst="line">
            <a:avLst/>
          </a:prstGeom>
          <a:ln w="9360">
            <a:solidFill>
              <a:srgbClr val="3333cc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Line 11"/>
          <p:cNvSpPr/>
          <p:nvPr/>
        </p:nvSpPr>
        <p:spPr>
          <a:xfrm>
            <a:off x="4901040" y="4943880"/>
            <a:ext cx="1440" cy="1103400"/>
          </a:xfrm>
          <a:prstGeom prst="line">
            <a:avLst/>
          </a:prstGeom>
          <a:ln w="9360">
            <a:solidFill>
              <a:srgbClr val="3333cc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Line 12"/>
          <p:cNvSpPr/>
          <p:nvPr/>
        </p:nvSpPr>
        <p:spPr>
          <a:xfrm flipH="1" flipV="1">
            <a:off x="935280" y="5326560"/>
            <a:ext cx="7489080" cy="1800"/>
          </a:xfrm>
          <a:prstGeom prst="line">
            <a:avLst/>
          </a:prstGeom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Line 13"/>
          <p:cNvSpPr/>
          <p:nvPr/>
        </p:nvSpPr>
        <p:spPr>
          <a:xfrm flipV="1">
            <a:off x="1080000" y="3564000"/>
            <a:ext cx="0" cy="1008360"/>
          </a:xfrm>
          <a:prstGeom prst="line">
            <a:avLst/>
          </a:prstGeom>
          <a:ln w="1800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333399"/>
                </a:solidFill>
                <a:latin typeface="Arial"/>
              </a:rPr>
              <a:t>Object Mapping for Event Class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423" name="CustomShape 2"/>
          <p:cNvSpPr/>
          <p:nvPr/>
        </p:nvSpPr>
        <p:spPr>
          <a:xfrm>
            <a:off x="611280" y="1371600"/>
            <a:ext cx="7921080" cy="22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226800" indent="-223560">
              <a:lnSpc>
                <a:spcPct val="100000"/>
              </a:lnSpc>
              <a:spcBef>
                <a:spcPts val="1199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This class is generally called a</a:t>
            </a:r>
            <a:endParaRPr b="0" lang="en-GB" sz="2400" spc="-1" strike="noStrike">
              <a:latin typeface="Arial"/>
            </a:endParaRPr>
          </a:p>
          <a:p>
            <a:pPr marL="226800" indent="-223560" algn="ctr">
              <a:lnSpc>
                <a:spcPct val="100000"/>
              </a:lnSpc>
              <a:spcBef>
                <a:spcPts val="1199"/>
              </a:spcBef>
            </a:pPr>
            <a:r>
              <a:rPr b="0" i="1" lang="en-GB" sz="2400" spc="-1" strike="noStrike">
                <a:solidFill>
                  <a:srgbClr val="333399"/>
                </a:solidFill>
                <a:latin typeface="Arial"/>
              </a:rPr>
              <a:t>Data Access Object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 (DAO).</a:t>
            </a:r>
            <a:endParaRPr b="0" lang="en-GB" sz="2400" spc="-1" strike="noStrike">
              <a:latin typeface="Arial"/>
            </a:endParaRPr>
          </a:p>
          <a:p>
            <a:pPr marL="223560" indent="-223200">
              <a:lnSpc>
                <a:spcPct val="100000"/>
              </a:lnSpc>
              <a:spcBef>
                <a:spcPts val="1199"/>
              </a:spcBef>
              <a:buClr>
                <a:srgbClr val="333399"/>
              </a:buClr>
              <a:buSzPct val="60000"/>
              <a:buFont typeface="Wingdings" charset="2"/>
              <a:buChar char="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Hibernate uses the term "data access object".</a:t>
            </a:r>
            <a:endParaRPr b="0" lang="en-GB" sz="2400" spc="-1" strike="noStrike">
              <a:latin typeface="Arial"/>
            </a:endParaRPr>
          </a:p>
          <a:p>
            <a:pPr marL="223560" indent="-223200">
              <a:lnSpc>
                <a:spcPct val="100000"/>
              </a:lnSpc>
              <a:spcBef>
                <a:spcPts val="1199"/>
              </a:spcBef>
              <a:buClr>
                <a:srgbClr val="333399"/>
              </a:buClr>
              <a:buSzPct val="60000"/>
              <a:buFont typeface="Wingdings" charset="2"/>
              <a:buChar char="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Append "Dao" to the class name, e.g. </a:t>
            </a:r>
            <a:r>
              <a:rPr b="1" lang="en-GB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EventDao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Courier New"/>
              </a:rPr>
              <a:t>.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424" name="CustomShape 3"/>
          <p:cNvSpPr/>
          <p:nvPr/>
        </p:nvSpPr>
        <p:spPr>
          <a:xfrm>
            <a:off x="1878120" y="3733920"/>
            <a:ext cx="5385960" cy="271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1247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EventDao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247"/>
              </a:spcBef>
            </a:pP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find( id: int ) : Event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247"/>
              </a:spcBef>
            </a:pP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query( query: String ) : Event[*]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247"/>
              </a:spcBef>
            </a:pP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save( evt: Event ) 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247"/>
              </a:spcBef>
            </a:pP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update( evt: Event )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247"/>
              </a:spcBef>
            </a:pP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delete( evt: Event )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25" name="Line 4"/>
          <p:cNvSpPr/>
          <p:nvPr/>
        </p:nvSpPr>
        <p:spPr>
          <a:xfrm flipH="1">
            <a:off x="1869840" y="4133880"/>
            <a:ext cx="5391000" cy="1440"/>
          </a:xfrm>
          <a:prstGeom prst="line">
            <a:avLst/>
          </a:prstGeom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333399"/>
                </a:solidFill>
                <a:latin typeface="Arial"/>
              </a:rPr>
              <a:t>Layered Design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427" name="CustomShape 2"/>
          <p:cNvSpPr/>
          <p:nvPr/>
        </p:nvSpPr>
        <p:spPr>
          <a:xfrm>
            <a:off x="1214280" y="1752480"/>
            <a:ext cx="671328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1123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User Interface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28" name="CustomShape 3"/>
          <p:cNvSpPr/>
          <p:nvPr/>
        </p:nvSpPr>
        <p:spPr>
          <a:xfrm>
            <a:off x="1214280" y="2619360"/>
            <a:ext cx="671328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1123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Application Logic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29" name="CustomShape 4"/>
          <p:cNvSpPr/>
          <p:nvPr/>
        </p:nvSpPr>
        <p:spPr>
          <a:xfrm>
            <a:off x="1214280" y="3497400"/>
            <a:ext cx="335736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1123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Domain Objects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30" name="CustomShape 5"/>
          <p:cNvSpPr/>
          <p:nvPr/>
        </p:nvSpPr>
        <p:spPr>
          <a:xfrm>
            <a:off x="4572000" y="3498840"/>
            <a:ext cx="335736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1123"/>
              </a:spcBef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DAO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31" name="CustomShape 6"/>
          <p:cNvSpPr/>
          <p:nvPr/>
        </p:nvSpPr>
        <p:spPr>
          <a:xfrm>
            <a:off x="4572000" y="4325760"/>
            <a:ext cx="335556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1123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O-R Mapping Framework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32" name="CustomShape 7"/>
          <p:cNvSpPr/>
          <p:nvPr/>
        </p:nvSpPr>
        <p:spPr>
          <a:xfrm>
            <a:off x="1216080" y="4316400"/>
            <a:ext cx="335556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1123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Other Services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33" name="CustomShape 8"/>
          <p:cNvSpPr/>
          <p:nvPr/>
        </p:nvSpPr>
        <p:spPr>
          <a:xfrm>
            <a:off x="4572000" y="5167440"/>
            <a:ext cx="335556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1123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JDBC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34" name="CustomShape 9"/>
          <p:cNvSpPr/>
          <p:nvPr/>
        </p:nvSpPr>
        <p:spPr>
          <a:xfrm>
            <a:off x="1216080" y="5168880"/>
            <a:ext cx="335556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1123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Foundation Classes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35" name="Line 10"/>
          <p:cNvSpPr/>
          <p:nvPr/>
        </p:nvSpPr>
        <p:spPr>
          <a:xfrm>
            <a:off x="4572000" y="2128680"/>
            <a:ext cx="1440" cy="476280"/>
          </a:xfrm>
          <a:prstGeom prst="line">
            <a:avLst/>
          </a:prstGeom>
          <a:ln w="1260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CustomShape 11"/>
          <p:cNvSpPr/>
          <p:nvPr/>
        </p:nvSpPr>
        <p:spPr>
          <a:xfrm>
            <a:off x="4710240" y="2192400"/>
            <a:ext cx="118872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123"/>
              </a:spcBef>
            </a:pPr>
            <a:r>
              <a:rPr b="0" i="1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ui event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37" name="Line 12"/>
          <p:cNvSpPr/>
          <p:nvPr/>
        </p:nvSpPr>
        <p:spPr>
          <a:xfrm>
            <a:off x="4751280" y="2995560"/>
            <a:ext cx="1800" cy="476280"/>
          </a:xfrm>
          <a:prstGeom prst="line">
            <a:avLst/>
          </a:prstGeom>
          <a:ln w="1260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CustomShape 13"/>
          <p:cNvSpPr/>
          <p:nvPr/>
        </p:nvSpPr>
        <p:spPr>
          <a:xfrm>
            <a:off x="4800600" y="3059280"/>
            <a:ext cx="175212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123"/>
              </a:spcBef>
            </a:pPr>
            <a:r>
              <a:rPr b="0" i="1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CRUD request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39" name="Line 14"/>
          <p:cNvSpPr/>
          <p:nvPr/>
        </p:nvSpPr>
        <p:spPr>
          <a:xfrm flipH="1">
            <a:off x="4933800" y="3873600"/>
            <a:ext cx="7920" cy="450720"/>
          </a:xfrm>
          <a:prstGeom prst="line">
            <a:avLst/>
          </a:prstGeom>
          <a:ln w="1260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CustomShape 15"/>
          <p:cNvSpPr/>
          <p:nvPr/>
        </p:nvSpPr>
        <p:spPr>
          <a:xfrm>
            <a:off x="5051520" y="3936960"/>
            <a:ext cx="155196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123"/>
              </a:spcBef>
            </a:pPr>
            <a:r>
              <a:rPr b="0" i="1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ORM API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41" name="Line 16"/>
          <p:cNvSpPr/>
          <p:nvPr/>
        </p:nvSpPr>
        <p:spPr>
          <a:xfrm flipV="1">
            <a:off x="6762600" y="3855960"/>
            <a:ext cx="1800" cy="457200"/>
          </a:xfrm>
          <a:prstGeom prst="line">
            <a:avLst/>
          </a:prstGeom>
          <a:ln cap="rnd" w="12600">
            <a:solidFill>
              <a:srgbClr val="333399"/>
            </a:solidFill>
            <a:custDash>
              <a:ds d="400000" sp="300000"/>
            </a:custDash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CustomShape 17"/>
          <p:cNvSpPr/>
          <p:nvPr/>
        </p:nvSpPr>
        <p:spPr>
          <a:xfrm>
            <a:off x="6907320" y="3914640"/>
            <a:ext cx="171576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123"/>
              </a:spcBef>
            </a:pPr>
            <a:r>
              <a:rPr b="0" i="1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domain object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43" name="Line 18"/>
          <p:cNvSpPr/>
          <p:nvPr/>
        </p:nvSpPr>
        <p:spPr>
          <a:xfrm flipV="1">
            <a:off x="6751800" y="3006720"/>
            <a:ext cx="1440" cy="457200"/>
          </a:xfrm>
          <a:prstGeom prst="line">
            <a:avLst/>
          </a:prstGeom>
          <a:ln cap="rnd" w="12600">
            <a:solidFill>
              <a:srgbClr val="333399"/>
            </a:solidFill>
            <a:custDash>
              <a:ds d="400000" sp="300000"/>
            </a:custDash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CustomShape 19"/>
          <p:cNvSpPr/>
          <p:nvPr/>
        </p:nvSpPr>
        <p:spPr>
          <a:xfrm>
            <a:off x="6896160" y="3065400"/>
            <a:ext cx="184104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123"/>
              </a:spcBef>
            </a:pPr>
            <a:r>
              <a:rPr b="0" i="1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domain object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45" name="Line 20"/>
          <p:cNvSpPr/>
          <p:nvPr/>
        </p:nvSpPr>
        <p:spPr>
          <a:xfrm flipV="1">
            <a:off x="6727680" y="2131920"/>
            <a:ext cx="1800" cy="457200"/>
          </a:xfrm>
          <a:prstGeom prst="line">
            <a:avLst/>
          </a:prstGeom>
          <a:ln cap="rnd" w="12600">
            <a:solidFill>
              <a:srgbClr val="333399"/>
            </a:solidFill>
            <a:custDash>
              <a:ds d="400000" sp="300000"/>
            </a:custDash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CustomShape 21"/>
          <p:cNvSpPr/>
          <p:nvPr/>
        </p:nvSpPr>
        <p:spPr>
          <a:xfrm>
            <a:off x="6872400" y="2190600"/>
            <a:ext cx="184104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123"/>
              </a:spcBef>
            </a:pPr>
            <a:r>
              <a:rPr b="0" i="1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data xfer object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47" name="Line 22"/>
          <p:cNvSpPr/>
          <p:nvPr/>
        </p:nvSpPr>
        <p:spPr>
          <a:xfrm>
            <a:off x="5105520" y="4724280"/>
            <a:ext cx="1440" cy="457200"/>
          </a:xfrm>
          <a:prstGeom prst="line">
            <a:avLst/>
          </a:prstGeom>
          <a:ln w="1260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CustomShape 23"/>
          <p:cNvSpPr/>
          <p:nvPr/>
        </p:nvSpPr>
        <p:spPr>
          <a:xfrm>
            <a:off x="5153040" y="4791240"/>
            <a:ext cx="155232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123"/>
              </a:spcBef>
            </a:pPr>
            <a:r>
              <a:rPr b="0" i="1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JDBC API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49" name="Line 24"/>
          <p:cNvSpPr/>
          <p:nvPr/>
        </p:nvSpPr>
        <p:spPr>
          <a:xfrm flipV="1">
            <a:off x="6791400" y="4684680"/>
            <a:ext cx="1440" cy="457200"/>
          </a:xfrm>
          <a:prstGeom prst="line">
            <a:avLst/>
          </a:prstGeom>
          <a:ln cap="rnd" w="12600">
            <a:solidFill>
              <a:srgbClr val="333399"/>
            </a:solidFill>
            <a:custDash>
              <a:ds d="400000" sp="300000"/>
            </a:custDash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CustomShape 25"/>
          <p:cNvSpPr/>
          <p:nvPr/>
        </p:nvSpPr>
        <p:spPr>
          <a:xfrm>
            <a:off x="6935760" y="4743360"/>
            <a:ext cx="171576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123"/>
              </a:spcBef>
            </a:pPr>
            <a:r>
              <a:rPr b="0" i="1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ResultSet, etc.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333399"/>
                </a:solidFill>
                <a:latin typeface="Arial"/>
              </a:rPr>
              <a:t>When </a:t>
            </a:r>
            <a:r>
              <a:rPr b="0" i="1" lang="en-GB" sz="3600" spc="-1" strike="noStrike">
                <a:solidFill>
                  <a:srgbClr val="cc0000"/>
                </a:solidFill>
                <a:latin typeface="Arial"/>
              </a:rPr>
              <a:t>Not</a:t>
            </a:r>
            <a:r>
              <a:rPr b="0" lang="en-GB" sz="3600" spc="-1" strike="noStrike">
                <a:solidFill>
                  <a:srgbClr val="333399"/>
                </a:solidFill>
                <a:latin typeface="Arial"/>
              </a:rPr>
              <a:t> to Use O-R Mapping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452" name="CustomShape 2"/>
          <p:cNvSpPr/>
          <p:nvPr/>
        </p:nvSpPr>
        <p:spPr>
          <a:xfrm>
            <a:off x="611280" y="1371600"/>
            <a:ext cx="7921080" cy="44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In some applications, Object-Relational mapping is </a:t>
            </a:r>
            <a:r>
              <a:rPr b="0" lang="en-GB" sz="2400" spc="-1" strike="noStrike">
                <a:solidFill>
                  <a:srgbClr val="ff0000"/>
                </a:solidFill>
                <a:latin typeface="Arial"/>
              </a:rPr>
              <a:t>inefficient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Example: display a table of attendees</a:t>
            </a:r>
            <a:endParaRPr b="0" lang="en-GB" sz="2400" spc="-1" strike="noStrike">
              <a:latin typeface="Arial"/>
            </a:endParaRPr>
          </a:p>
        </p:txBody>
      </p:sp>
      <p:graphicFrame>
        <p:nvGraphicFramePr>
          <p:cNvPr id="453" name="Table 3"/>
          <p:cNvGraphicFramePr/>
          <p:nvPr/>
        </p:nvGraphicFramePr>
        <p:xfrm>
          <a:off x="4267080" y="5029200"/>
          <a:ext cx="4649040" cy="1409040"/>
        </p:xfrm>
        <a:graphic>
          <a:graphicData uri="http://schemas.openxmlformats.org/drawingml/2006/table">
            <a:tbl>
              <a:tblPr/>
              <a:tblGrid>
                <a:gridCol w="990720"/>
                <a:gridCol w="1524600"/>
                <a:gridCol w="2134080"/>
              </a:tblGrid>
              <a:tr h="562320">
                <a:tc>
                  <a:txBody>
                    <a:bodyPr lIns="90000" rIns="90000"/>
                    <a:p>
                      <a:pPr>
                        <a:lnSpc>
                          <a:spcPct val="87000"/>
                        </a:lnSpc>
                        <a:spcBef>
                          <a:spcPts val="697"/>
                        </a:spcBef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Name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144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14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87000"/>
                        </a:lnSpc>
                        <a:spcBef>
                          <a:spcPts val="697"/>
                        </a:spcBef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Telephone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0000" marR="90000">
                    <a:lnL w="1440">
                      <a:solidFill>
                        <a:srgbClr val="000000"/>
                      </a:solidFill>
                    </a:lnL>
                    <a:lnR w="144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14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87000"/>
                        </a:lnSpc>
                        <a:spcBef>
                          <a:spcPts val="697"/>
                        </a:spcBef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Email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0000" marR="90000">
                    <a:lnL w="144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14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3000">
                <a:tc>
                  <a:txBody>
                    <a:bodyPr lIns="90000" rIns="90000"/>
                    <a:p>
                      <a:pPr>
                        <a:lnSpc>
                          <a:spcPct val="87000"/>
                        </a:lnSpc>
                        <a:spcBef>
                          <a:spcPts val="697"/>
                        </a:spcBef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Bill Gates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1440">
                      <a:solidFill>
                        <a:srgbClr val="000000"/>
                      </a:solidFill>
                    </a:lnR>
                    <a:lnT w="1440">
                      <a:solidFill>
                        <a:srgbClr val="000000"/>
                      </a:solidFill>
                    </a:lnT>
                    <a:lnB w="14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87000"/>
                        </a:lnSpc>
                        <a:spcBef>
                          <a:spcPts val="697"/>
                        </a:spcBef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1-215-555-1212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0000" marR="90000">
                    <a:lnL w="1440">
                      <a:solidFill>
                        <a:srgbClr val="000000"/>
                      </a:solidFill>
                    </a:lnL>
                    <a:lnR w="1440">
                      <a:solidFill>
                        <a:srgbClr val="000000"/>
                      </a:solidFill>
                    </a:lnR>
                    <a:lnT w="1440">
                      <a:solidFill>
                        <a:srgbClr val="000000"/>
                      </a:solidFill>
                    </a:lnT>
                    <a:lnB w="14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87000"/>
                        </a:lnSpc>
                        <a:spcBef>
                          <a:spcPts val="697"/>
                        </a:spcBef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gates@msn.com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0000" marR="90000">
                    <a:lnL w="144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1440">
                      <a:solidFill>
                        <a:srgbClr val="000000"/>
                      </a:solidFill>
                    </a:lnT>
                    <a:lnB w="14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4080">
                <a:tc>
                  <a:txBody>
                    <a:bodyPr lIns="90000" rIns="90000"/>
                    <a:p>
                      <a:pPr>
                        <a:lnSpc>
                          <a:spcPct val="87000"/>
                        </a:lnSpc>
                        <a:spcBef>
                          <a:spcPts val="697"/>
                        </a:spcBef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B. Obama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1440">
                      <a:solidFill>
                        <a:srgbClr val="000000"/>
                      </a:solidFill>
                    </a:lnR>
                    <a:lnT w="144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87000"/>
                        </a:lnSpc>
                        <a:spcBef>
                          <a:spcPts val="697"/>
                        </a:spcBef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1-212-111-1212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0000" marR="90000">
                    <a:lnL w="1440">
                      <a:solidFill>
                        <a:srgbClr val="000000"/>
                      </a:solidFill>
                    </a:lnL>
                    <a:lnR w="1440">
                      <a:solidFill>
                        <a:srgbClr val="000000"/>
                      </a:solidFill>
                    </a:lnR>
                    <a:lnT w="144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87000"/>
                        </a:lnSpc>
                        <a:spcBef>
                          <a:spcPts val="697"/>
                        </a:spcBef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president@whitehouse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0000" marR="90000">
                    <a:lnL w="144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144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54" name="CustomShape 4"/>
          <p:cNvSpPr/>
          <p:nvPr/>
        </p:nvSpPr>
        <p:spPr>
          <a:xfrm>
            <a:off x="2895480" y="3124080"/>
            <a:ext cx="1676160" cy="861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1247"/>
              </a:spcBef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PersonDao</a:t>
            </a:r>
            <a:endParaRPr b="0" lang="en-GB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247"/>
              </a:spcBef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55" name="CustomShape 5"/>
          <p:cNvSpPr/>
          <p:nvPr/>
        </p:nvSpPr>
        <p:spPr>
          <a:xfrm>
            <a:off x="914400" y="4343400"/>
            <a:ext cx="761760" cy="98532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333399"/>
              </a:gs>
              <a:gs pos="50000">
                <a:srgbClr val="b5b5d9"/>
              </a:gs>
              <a:gs pos="100000">
                <a:srgbClr val="333399"/>
              </a:gs>
            </a:gsLst>
            <a:lin ang="10800000"/>
          </a:gra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CustomShape 6"/>
          <p:cNvSpPr/>
          <p:nvPr/>
        </p:nvSpPr>
        <p:spPr>
          <a:xfrm>
            <a:off x="6019920" y="3824280"/>
            <a:ext cx="1523520" cy="78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123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TableModel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457" name="CustomShape 7"/>
          <p:cNvSpPr/>
          <p:nvPr/>
        </p:nvSpPr>
        <p:spPr>
          <a:xfrm>
            <a:off x="1295280" y="3429000"/>
            <a:ext cx="1218960" cy="456840"/>
          </a:xfrm>
          <a:prstGeom prst="flowChartInputOutput">
            <a:avLst/>
          </a:prstGeom>
          <a:solidFill>
            <a:srgbClr val="00e4a8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CustomShape 8"/>
          <p:cNvSpPr/>
          <p:nvPr/>
        </p:nvSpPr>
        <p:spPr>
          <a:xfrm>
            <a:off x="1447920" y="3505320"/>
            <a:ext cx="114264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123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RowSet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59" name="CustomShape 9"/>
          <p:cNvSpPr/>
          <p:nvPr/>
        </p:nvSpPr>
        <p:spPr>
          <a:xfrm>
            <a:off x="4991040" y="2971800"/>
            <a:ext cx="1257120" cy="533160"/>
          </a:xfrm>
          <a:prstGeom prst="flowChartInputOutput">
            <a:avLst/>
          </a:prstGeom>
          <a:solidFill>
            <a:srgbClr val="00e4a8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CustomShape 10"/>
          <p:cNvSpPr/>
          <p:nvPr/>
        </p:nvSpPr>
        <p:spPr>
          <a:xfrm>
            <a:off x="5143680" y="2933640"/>
            <a:ext cx="1142640" cy="64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123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Person objects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61" name="Line 11"/>
          <p:cNvSpPr/>
          <p:nvPr/>
        </p:nvSpPr>
        <p:spPr>
          <a:xfrm flipV="1">
            <a:off x="1676520" y="3654360"/>
            <a:ext cx="1218960" cy="92088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Line 12"/>
          <p:cNvSpPr/>
          <p:nvPr/>
        </p:nvSpPr>
        <p:spPr>
          <a:xfrm>
            <a:off x="4572000" y="3505320"/>
            <a:ext cx="1371600" cy="45720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Line 13"/>
          <p:cNvSpPr/>
          <p:nvPr/>
        </p:nvSpPr>
        <p:spPr>
          <a:xfrm>
            <a:off x="6705720" y="4648320"/>
            <a:ext cx="1440" cy="30456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333399"/>
                </a:solidFill>
                <a:latin typeface="Arial"/>
              </a:rPr>
              <a:t>4 Approaches to ORM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465" name="CustomShape 2"/>
          <p:cNvSpPr/>
          <p:nvPr/>
        </p:nvSpPr>
        <p:spPr>
          <a:xfrm>
            <a:off x="611280" y="1371600"/>
            <a:ext cx="7921080" cy="51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226800" indent="-223560">
              <a:lnSpc>
                <a:spcPct val="100000"/>
              </a:lnSpc>
              <a:spcBef>
                <a:spcPts val="1397"/>
              </a:spcBef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1. </a:t>
            </a:r>
            <a:r>
              <a:rPr b="0" lang="en-GB" sz="2800" spc="-1" strike="noStrike">
                <a:solidFill>
                  <a:srgbClr val="ff0000"/>
                </a:solidFill>
                <a:latin typeface="Arial"/>
              </a:rPr>
              <a:t>No ORM -- JDBC in my code.</a:t>
            </a:r>
            <a:endParaRPr b="0" lang="en-GB" sz="2800" spc="-1" strike="noStrike">
              <a:latin typeface="Arial"/>
            </a:endParaRPr>
          </a:p>
          <a:p>
            <a:pPr marL="226800" indent="-223560">
              <a:lnSpc>
                <a:spcPct val="100000"/>
              </a:lnSpc>
              <a:spcBef>
                <a:spcPts val="1199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No Layers!  Put the JDBC right in your app code.</a:t>
            </a:r>
            <a:endParaRPr b="0" lang="en-GB" sz="2400" spc="-1" strike="noStrike">
              <a:latin typeface="Arial"/>
            </a:endParaRPr>
          </a:p>
          <a:p>
            <a:pPr marL="226800" indent="-223560">
              <a:lnSpc>
                <a:spcPct val="100000"/>
              </a:lnSpc>
              <a:spcBef>
                <a:spcPts val="1397"/>
              </a:spcBef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2. </a:t>
            </a:r>
            <a:r>
              <a:rPr b="0" lang="en-GB" sz="2800" spc="-1" strike="noStrike">
                <a:solidFill>
                  <a:srgbClr val="ff0000"/>
                </a:solidFill>
                <a:latin typeface="Arial"/>
              </a:rPr>
              <a:t>Do It Myself</a:t>
            </a: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GB" sz="2800" spc="-1" strike="noStrike">
              <a:latin typeface="Arial"/>
            </a:endParaRPr>
          </a:p>
          <a:p>
            <a:pPr marL="226800" indent="-223560">
              <a:lnSpc>
                <a:spcPct val="100000"/>
              </a:lnSpc>
              <a:spcBef>
                <a:spcPts val="1199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Write your own DAO using JDBC.</a:t>
            </a:r>
            <a:endParaRPr b="0" lang="en-GB" sz="2400" spc="-1" strike="noStrike">
              <a:latin typeface="Arial"/>
            </a:endParaRPr>
          </a:p>
          <a:p>
            <a:pPr marL="226800" indent="-223560">
              <a:lnSpc>
                <a:spcPct val="100000"/>
              </a:lnSpc>
              <a:spcBef>
                <a:spcPts val="1397"/>
              </a:spcBef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3. </a:t>
            </a:r>
            <a:r>
              <a:rPr b="0" lang="en-GB" sz="2800" spc="-1" strike="noStrike">
                <a:solidFill>
                  <a:srgbClr val="ff0000"/>
                </a:solidFill>
                <a:latin typeface="Arial"/>
              </a:rPr>
              <a:t>Use a Framework</a:t>
            </a: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GB" sz="2800" spc="-1" strike="noStrike">
              <a:latin typeface="Arial"/>
            </a:endParaRPr>
          </a:p>
          <a:p>
            <a:pPr marL="226800" indent="-223560">
              <a:lnSpc>
                <a:spcPct val="100000"/>
              </a:lnSpc>
              <a:spcBef>
                <a:spcPts val="1199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Hibernate, MyBatis, TopLink, or other.</a:t>
            </a:r>
            <a:endParaRPr b="0" lang="en-GB" sz="2400" spc="-1" strike="noStrike">
              <a:latin typeface="Arial"/>
            </a:endParaRPr>
          </a:p>
          <a:p>
            <a:pPr marL="226800" indent="-223560">
              <a:lnSpc>
                <a:spcPct val="100000"/>
              </a:lnSpc>
              <a:spcBef>
                <a:spcPts val="1397"/>
              </a:spcBef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4. </a:t>
            </a:r>
            <a:r>
              <a:rPr b="0" lang="en-GB" sz="2800" spc="-1" strike="noStrike">
                <a:solidFill>
                  <a:srgbClr val="ff0000"/>
                </a:solidFill>
                <a:latin typeface="Arial"/>
              </a:rPr>
              <a:t>Use a Standard</a:t>
            </a: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GB" sz="2800" spc="-1" strike="noStrike">
              <a:latin typeface="Arial"/>
            </a:endParaRPr>
          </a:p>
          <a:p>
            <a:pPr marL="226800" indent="-223560">
              <a:lnSpc>
                <a:spcPct val="100000"/>
              </a:lnSpc>
              <a:spcBef>
                <a:spcPts val="1199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Java Persistence Architecture (JPA) or Java Data Objects (JDO) provide a </a:t>
            </a:r>
            <a:r>
              <a:rPr b="0" i="1" lang="en-GB" sz="2400" spc="-1" strike="noStrike">
                <a:solidFill>
                  <a:srgbClr val="333399"/>
                </a:solidFill>
                <a:latin typeface="Arial"/>
              </a:rPr>
              <a:t>standard API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 that have </a:t>
            </a:r>
            <a:r>
              <a:rPr b="0" i="1" lang="en-GB" sz="2400" spc="-1" strike="noStrike">
                <a:solidFill>
                  <a:srgbClr val="3333cc"/>
                </a:solidFill>
                <a:latin typeface="Arial"/>
              </a:rPr>
              <a:t>many implementations</a:t>
            </a:r>
            <a:r>
              <a:rPr b="0" i="1" lang="en-GB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GB" sz="2400" spc="-1" strike="noStrike">
              <a:latin typeface="Arial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333399"/>
                </a:solidFill>
                <a:latin typeface="Arial"/>
              </a:rPr>
              <a:t>What's Next?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467" name="CustomShape 2"/>
          <p:cNvSpPr/>
          <p:nvPr/>
        </p:nvSpPr>
        <p:spPr>
          <a:xfrm>
            <a:off x="4800600" y="1828800"/>
            <a:ext cx="3352320" cy="36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68" name="Table 3"/>
          <p:cNvGraphicFramePr/>
          <p:nvPr/>
        </p:nvGraphicFramePr>
        <p:xfrm>
          <a:off x="838080" y="1371600"/>
          <a:ext cx="7468200" cy="5320440"/>
        </p:xfrm>
        <a:graphic>
          <a:graphicData uri="http://schemas.openxmlformats.org/drawingml/2006/table">
            <a:tbl>
              <a:tblPr/>
              <a:tblGrid>
                <a:gridCol w="3734280"/>
                <a:gridCol w="3734280"/>
              </a:tblGrid>
              <a:tr h="2685240">
                <a:tc>
                  <a:txBody>
                    <a:bodyPr lIns="90000" rIns="90000"/>
                    <a:p>
                      <a:pPr marL="228600" indent="-225360">
                        <a:lnSpc>
                          <a:spcPct val="87000"/>
                        </a:lnSpc>
                        <a:spcBef>
                          <a:spcPts val="1500"/>
                        </a:spcBef>
                      </a:pPr>
                      <a:r>
                        <a:rPr b="0" i="1" lang="en-GB" sz="2400" spc="-1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</a:rPr>
                        <a:t>If you want to...</a:t>
                      </a:r>
                      <a:endParaRPr b="0" lang="en-GB" sz="2400" spc="-1" strike="noStrike">
                        <a:latin typeface="Arial"/>
                      </a:endParaRPr>
                    </a:p>
                    <a:p>
                      <a:pPr marL="228600" indent="-225360">
                        <a:lnSpc>
                          <a:spcPct val="87000"/>
                        </a:lnSpc>
                        <a:spcBef>
                          <a:spcPts val="1749"/>
                        </a:spcBef>
                      </a:pPr>
                      <a:r>
                        <a:rPr b="0" lang="en-GB" sz="2800" spc="-1" strike="noStrike">
                          <a:solidFill>
                            <a:srgbClr val="333399"/>
                          </a:solidFill>
                          <a:latin typeface="Arial"/>
                          <a:ea typeface="Arial"/>
                        </a:rPr>
                        <a:t>do It yourself</a:t>
                      </a:r>
                      <a:endParaRPr b="0" lang="en-GB" sz="2800" spc="-1" strike="noStrike">
                        <a:latin typeface="Arial"/>
                      </a:endParaRPr>
                    </a:p>
                    <a:p>
                      <a:pPr marL="228600" indent="-225360">
                        <a:lnSpc>
                          <a:spcPct val="87000"/>
                        </a:lnSpc>
                        <a:spcBef>
                          <a:spcPts val="1397"/>
                        </a:spcBef>
                      </a:pPr>
                      <a:endParaRPr b="0" lang="en-GB" sz="2800" spc="-1" strike="noStrike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87000"/>
                        </a:lnSpc>
                        <a:spcBef>
                          <a:spcPts val="1500"/>
                        </a:spcBef>
                      </a:pPr>
                      <a:r>
                        <a:rPr b="0" i="1" lang="en-GB" sz="2400" spc="-1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</a:rPr>
                        <a:t>Study path: </a:t>
                      </a:r>
                      <a:endParaRPr b="0" lang="en-GB" sz="2400" spc="-1" strike="noStrike">
                        <a:latin typeface="Arial"/>
                      </a:endParaRPr>
                    </a:p>
                    <a:p>
                      <a:pPr marL="216000" indent="-216000">
                        <a:lnSpc>
                          <a:spcPct val="87000"/>
                        </a:lnSpc>
                        <a:spcBef>
                          <a:spcPts val="1500"/>
                        </a:spcBef>
                        <a:buClr>
                          <a:srgbClr val="333399"/>
                        </a:buClr>
                        <a:buSzPct val="80000"/>
                        <a:buFont typeface="Wingdings" charset="2"/>
                        <a:buChar char=""/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SQL Fundamentals</a:t>
                      </a:r>
                      <a:endParaRPr b="0" lang="en-GB" sz="2400" spc="-1" strike="noStrike">
                        <a:latin typeface="Arial"/>
                      </a:endParaRPr>
                    </a:p>
                    <a:p>
                      <a:pPr marL="216000" indent="-216000">
                        <a:lnSpc>
                          <a:spcPct val="87000"/>
                        </a:lnSpc>
                        <a:spcBef>
                          <a:spcPts val="1500"/>
                        </a:spcBef>
                        <a:buClr>
                          <a:srgbClr val="333399"/>
                        </a:buClr>
                        <a:buSzPct val="80000"/>
                        <a:buFont typeface="Wingdings" charset="2"/>
                        <a:buChar char=""/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JDBC Fundamentals</a:t>
                      </a:r>
                      <a:endParaRPr b="0" lang="en-GB" sz="2400" spc="-1" strike="noStrike">
                        <a:latin typeface="Arial"/>
                      </a:endParaRPr>
                    </a:p>
                    <a:p>
                      <a:pPr marL="216000" indent="-216000">
                        <a:lnSpc>
                          <a:spcPct val="87000"/>
                        </a:lnSpc>
                        <a:spcBef>
                          <a:spcPts val="1500"/>
                        </a:spcBef>
                        <a:buClr>
                          <a:srgbClr val="333399"/>
                        </a:buClr>
                        <a:buSzPct val="80000"/>
                        <a:buFont typeface="Wingdings" charset="2"/>
                        <a:buChar char=""/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Design and Code</a:t>
                      </a:r>
                      <a:endParaRPr b="0" lang="en-GB" sz="2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87000"/>
                        </a:lnSpc>
                        <a:spcBef>
                          <a:spcPts val="1500"/>
                        </a:spcBef>
                      </a:pPr>
                      <a:endParaRPr b="0" lang="en-GB" sz="2400" spc="-1" strike="noStrike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</a:tr>
              <a:tr h="1319400">
                <a:tc>
                  <a:txBody>
                    <a:bodyPr lIns="90000" rIns="90000"/>
                    <a:p>
                      <a:pPr marL="228600" indent="-225360">
                        <a:lnSpc>
                          <a:spcPct val="87000"/>
                        </a:lnSpc>
                        <a:spcBef>
                          <a:spcPts val="1397"/>
                        </a:spcBef>
                      </a:pPr>
                      <a:r>
                        <a:rPr b="0" lang="en-GB" sz="2800" spc="-1" strike="noStrike">
                          <a:solidFill>
                            <a:srgbClr val="333399"/>
                          </a:solidFill>
                          <a:latin typeface="Arial"/>
                          <a:ea typeface="Arial"/>
                        </a:rPr>
                        <a:t>use a framework</a:t>
                      </a:r>
                      <a:endParaRPr b="0" lang="en-GB" sz="2800" spc="-1" strike="noStrike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tc>
                  <a:txBody>
                    <a:bodyPr lIns="90000" rIns="90000"/>
                    <a:p>
                      <a:pPr marL="216000" indent="-216000">
                        <a:lnSpc>
                          <a:spcPct val="87000"/>
                        </a:lnSpc>
                        <a:spcBef>
                          <a:spcPts val="1199"/>
                        </a:spcBef>
                        <a:buClr>
                          <a:srgbClr val="333399"/>
                        </a:buClr>
                        <a:buSzPct val="80000"/>
                        <a:buFont typeface="Wingdings" charset="2"/>
                        <a:buChar char=""/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How to use Hibernate</a:t>
                      </a:r>
                      <a:endParaRPr b="0" lang="en-GB" sz="2400" spc="-1" strike="noStrike">
                        <a:latin typeface="Arial"/>
                      </a:endParaRPr>
                    </a:p>
                    <a:p>
                      <a:pPr marL="216000" indent="-216000">
                        <a:lnSpc>
                          <a:spcPct val="87000"/>
                        </a:lnSpc>
                        <a:spcBef>
                          <a:spcPts val="1199"/>
                        </a:spcBef>
                        <a:buClr>
                          <a:srgbClr val="333399"/>
                        </a:buClr>
                        <a:buSzPct val="80000"/>
                        <a:buFont typeface="Wingdings" charset="2"/>
                        <a:buChar char=""/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Configure a Database</a:t>
                      </a:r>
                      <a:endParaRPr b="0" lang="en-GB" sz="2400" spc="-1" strike="noStrike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</a:tr>
              <a:tr h="1316160">
                <a:tc>
                  <a:txBody>
                    <a:bodyPr lIns="90000" rIns="90000"/>
                    <a:p>
                      <a:pPr marL="228600" indent="-225360">
                        <a:lnSpc>
                          <a:spcPct val="87000"/>
                        </a:lnSpc>
                        <a:spcBef>
                          <a:spcPts val="1397"/>
                        </a:spcBef>
                      </a:pPr>
                      <a:r>
                        <a:rPr b="0" lang="en-GB" sz="2800" spc="-1" strike="noStrike">
                          <a:solidFill>
                            <a:srgbClr val="333399"/>
                          </a:solidFill>
                          <a:latin typeface="Arial"/>
                          <a:ea typeface="Arial"/>
                        </a:rPr>
                        <a:t>use a stardard</a:t>
                      </a:r>
                      <a:endParaRPr b="0" lang="en-GB" sz="2800" spc="-1" strike="noStrike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tc>
                  <a:txBody>
                    <a:bodyPr lIns="90000" rIns="90000"/>
                    <a:p>
                      <a:pPr marL="216000" indent="-216000">
                        <a:lnSpc>
                          <a:spcPct val="87000"/>
                        </a:lnSpc>
                        <a:spcBef>
                          <a:spcPts val="1199"/>
                        </a:spcBef>
                        <a:buClr>
                          <a:srgbClr val="333399"/>
                        </a:buClr>
                        <a:buSzPct val="80000"/>
                        <a:buFont typeface="Wingdings" charset="2"/>
                        <a:buChar char=""/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How to use JPA</a:t>
                      </a:r>
                      <a:endParaRPr b="0" lang="en-GB" sz="2400" spc="-1" strike="noStrike">
                        <a:latin typeface="Arial"/>
                      </a:endParaRPr>
                    </a:p>
                    <a:p>
                      <a:pPr marL="216000" indent="-216000">
                        <a:lnSpc>
                          <a:spcPct val="87000"/>
                        </a:lnSpc>
                        <a:spcBef>
                          <a:spcPts val="1199"/>
                        </a:spcBef>
                        <a:buClr>
                          <a:srgbClr val="333399"/>
                        </a:buClr>
                        <a:buSzPct val="80000"/>
                        <a:buFont typeface="Wingdings" charset="2"/>
                        <a:buChar char=""/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Configure a Database</a:t>
                      </a:r>
                      <a:endParaRPr b="0" lang="en-GB" sz="2400" spc="-1" strike="noStrike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85" dur="indefinite" restart="never" nodeType="tmRoot">
          <p:childTnLst>
            <p:seq>
              <p:cTn id="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333399"/>
                </a:solidFill>
                <a:latin typeface="Arial"/>
              </a:rPr>
              <a:t>Persistence Frameworks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470" name="CustomShape 2"/>
          <p:cNvSpPr/>
          <p:nvPr/>
        </p:nvSpPr>
        <p:spPr>
          <a:xfrm>
            <a:off x="611280" y="1371600"/>
            <a:ext cx="7921080" cy="44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53880" indent="-350640">
              <a:lnSpc>
                <a:spcPct val="100000"/>
              </a:lnSpc>
              <a:spcBef>
                <a:spcPts val="1199"/>
              </a:spcBef>
            </a:pPr>
            <a:r>
              <a:rPr b="0" lang="en-GB" sz="2400" spc="-1" strike="noStrike">
                <a:solidFill>
                  <a:srgbClr val="333399"/>
                </a:solidFill>
                <a:latin typeface="Arial"/>
              </a:rPr>
              <a:t>Hibernate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 - most popular open-source persistence framework for Java.  </a:t>
            </a:r>
            <a:r>
              <a:rPr b="0" lang="en-GB" sz="2400" spc="-1" strike="noStrike">
                <a:solidFill>
                  <a:srgbClr val="333399"/>
                </a:solidFill>
                <a:latin typeface="Arial"/>
              </a:rPr>
              <a:t>NHibernate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 for .Net.</a:t>
            </a:r>
            <a:endParaRPr b="0" lang="en-GB" sz="2400" spc="-1" strike="noStrike">
              <a:latin typeface="Arial"/>
            </a:endParaRPr>
          </a:p>
          <a:p>
            <a:pPr marL="353880" indent="-350640">
              <a:lnSpc>
                <a:spcPct val="100000"/>
              </a:lnSpc>
              <a:spcBef>
                <a:spcPts val="1199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Uses POJOs and object-query language. Completely decouple Java from database.  Can </a:t>
            </a:r>
            <a:r>
              <a:rPr b="0" lang="en-GB" sz="2400" spc="-1" strike="noStrike">
                <a:solidFill>
                  <a:srgbClr val="333399"/>
                </a:solidFill>
                <a:latin typeface="Arial"/>
              </a:rPr>
              <a:t>reverse engineer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. </a:t>
            </a:r>
            <a:endParaRPr b="0" lang="en-GB" sz="2400" spc="-1" strike="noStrike">
              <a:latin typeface="Arial"/>
            </a:endParaRPr>
          </a:p>
          <a:p>
            <a:pPr marL="353880" indent="-350640">
              <a:lnSpc>
                <a:spcPct val="100000"/>
              </a:lnSpc>
              <a:spcBef>
                <a:spcPts val="1500"/>
              </a:spcBef>
            </a:pPr>
            <a:r>
              <a:rPr b="0" lang="en-GB" sz="2400" spc="-1" strike="noStrike">
                <a:solidFill>
                  <a:srgbClr val="333399"/>
                </a:solidFill>
                <a:latin typeface="Arial"/>
              </a:rPr>
              <a:t>MyBatis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 - simple, uses SQL maps. Database schema not transparent to Java code.</a:t>
            </a:r>
            <a:endParaRPr b="0" lang="en-GB" sz="2400" spc="-1" strike="noStrike">
              <a:latin typeface="Arial"/>
            </a:endParaRPr>
          </a:p>
          <a:p>
            <a:pPr marL="353880" indent="-350640">
              <a:lnSpc>
                <a:spcPct val="100000"/>
              </a:lnSpc>
              <a:spcBef>
                <a:spcPts val="1500"/>
              </a:spcBef>
            </a:pPr>
            <a:r>
              <a:rPr b="0" lang="en-GB" sz="2400" spc="-1" strike="noStrike">
                <a:solidFill>
                  <a:srgbClr val="333399"/>
                </a:solidFill>
                <a:latin typeface="Arial"/>
              </a:rPr>
              <a:t>Cayenne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 - Apache project, has GUI modeler that eliminates need to write xml. Can </a:t>
            </a:r>
            <a:r>
              <a:rPr b="0" lang="en-GB" sz="2400" spc="-1" strike="noStrike">
                <a:solidFill>
                  <a:srgbClr val="333399"/>
                </a:solidFill>
                <a:latin typeface="Arial"/>
              </a:rPr>
              <a:t>reverse engineer 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database or generate database schema &amp; Java code.</a:t>
            </a:r>
            <a:endParaRPr b="0" lang="en-GB" sz="2400" spc="-1" strike="noStrike">
              <a:latin typeface="Arial"/>
            </a:endParaRPr>
          </a:p>
          <a:p>
            <a:pPr marL="353880" indent="-350640">
              <a:lnSpc>
                <a:spcPct val="100000"/>
              </a:lnSpc>
              <a:spcBef>
                <a:spcPts val="1500"/>
              </a:spcBef>
            </a:pPr>
            <a:r>
              <a:rPr b="0" lang="en-GB" sz="2400" spc="-1" strike="noStrike">
                <a:solidFill>
                  <a:srgbClr val="333399"/>
                </a:solidFill>
                <a:latin typeface="Arial"/>
              </a:rPr>
              <a:t>TopLink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 (Oracle) </a:t>
            </a:r>
            <a:endParaRPr b="0" lang="en-GB" sz="2400" spc="-1" strike="noStrike">
              <a:latin typeface="Arial"/>
            </a:endParaRPr>
          </a:p>
          <a:p>
            <a:pPr marL="353880" indent="-350640">
              <a:lnSpc>
                <a:spcPct val="100000"/>
              </a:lnSpc>
              <a:spcBef>
                <a:spcPts val="298"/>
              </a:spcBef>
            </a:pPr>
            <a:r>
              <a:rPr b="0" lang="en-GB" sz="2400" spc="-1" strike="noStrike">
                <a:solidFill>
                  <a:srgbClr val="333399"/>
                </a:solidFill>
                <a:latin typeface="Arial"/>
              </a:rPr>
              <a:t>Torque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 (Apache DB) </a:t>
            </a:r>
            <a:endParaRPr b="0" lang="en-GB" sz="2400" spc="-1" strike="noStrike">
              <a:latin typeface="Arial"/>
            </a:endParaRPr>
          </a:p>
          <a:p>
            <a:pPr marL="353880" indent="-350640">
              <a:lnSpc>
                <a:spcPct val="100000"/>
              </a:lnSpc>
              <a:spcBef>
                <a:spcPts val="298"/>
              </a:spcBef>
            </a:pPr>
            <a:r>
              <a:rPr b="0" lang="en-GB" sz="2400" spc="-1" strike="noStrike">
                <a:solidFill>
                  <a:srgbClr val="333399"/>
                </a:solidFill>
                <a:latin typeface="Arial"/>
              </a:rPr>
              <a:t>Castor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, ... </a:t>
            </a:r>
            <a:endParaRPr b="0" lang="en-GB" sz="2400" spc="-1" strike="noStrike">
              <a:latin typeface="Arial"/>
            </a:endParaRPr>
          </a:p>
        </p:txBody>
      </p:sp>
    </p:spTree>
  </p:cSld>
  <p:timing>
    <p:tnLst>
      <p:par>
        <p:cTn id="87" dur="indefinite" restart="never" nodeType="tmRoot">
          <p:childTnLst>
            <p:seq>
              <p:cTn id="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333399"/>
                </a:solidFill>
                <a:latin typeface="Arial"/>
              </a:rPr>
              <a:t>Persistence Standards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472" name="CustomShape 2"/>
          <p:cNvSpPr/>
          <p:nvPr/>
        </p:nvSpPr>
        <p:spPr>
          <a:xfrm>
            <a:off x="611280" y="1371600"/>
            <a:ext cx="7921080" cy="44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226800" indent="-223560">
              <a:lnSpc>
                <a:spcPct val="100000"/>
              </a:lnSpc>
              <a:spcBef>
                <a:spcPts val="2999"/>
              </a:spcBef>
            </a:pPr>
            <a:r>
              <a:rPr b="0" lang="en-GB" sz="2800" spc="-1" strike="noStrike">
                <a:solidFill>
                  <a:srgbClr val="333399"/>
                </a:solidFill>
                <a:latin typeface="Arial"/>
              </a:rPr>
              <a:t>Java Persistence API</a:t>
            </a: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 (JPA)</a:t>
            </a:r>
            <a:br/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standard for persistence of plain java objects. Can be used with stand-alone or enterprise apps. Good IDE support.</a:t>
            </a:r>
            <a:endParaRPr b="0" lang="en-GB" sz="2400" spc="-1" strike="noStrike">
              <a:latin typeface="Arial"/>
            </a:endParaRPr>
          </a:p>
          <a:p>
            <a:pPr lvl="1" marL="680760" indent="-231480">
              <a:lnSpc>
                <a:spcPct val="100000"/>
              </a:lnSpc>
              <a:spcBef>
                <a:spcPts val="1500"/>
              </a:spcBef>
              <a:buClr>
                <a:srgbClr val="333399"/>
              </a:buClr>
              <a:buSzPct val="60000"/>
              <a:buFont typeface="Wingdings" charset="2"/>
              <a:buChar char=""/>
            </a:pPr>
            <a:r>
              <a:rPr b="0" lang="en-GB" sz="2400" spc="-1" strike="noStrike">
                <a:solidFill>
                  <a:srgbClr val="333399"/>
                </a:solidFill>
                <a:latin typeface="Arial"/>
              </a:rPr>
              <a:t>EclipseLink, TopLink Essentials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 (Glassfish project), </a:t>
            </a:r>
            <a:r>
              <a:rPr b="0" lang="en-GB" sz="2400" spc="-1" strike="noStrike">
                <a:solidFill>
                  <a:srgbClr val="333399"/>
                </a:solidFill>
                <a:latin typeface="Arial"/>
              </a:rPr>
              <a:t>OpenJPA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.</a:t>
            </a:r>
            <a:r>
              <a:rPr b="0" lang="en-GB" sz="2400" spc="-1" strike="noStrike">
                <a:solidFill>
                  <a:srgbClr val="333399"/>
                </a:solidFill>
                <a:latin typeface="Arial"/>
              </a:rPr>
              <a:t> DataNucleus,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400" spc="-1" strike="noStrike">
                <a:solidFill>
                  <a:srgbClr val="333399"/>
                </a:solidFill>
                <a:latin typeface="Arial"/>
              </a:rPr>
              <a:t>Hibernate Annotations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GB" sz="2400" spc="-1" strike="noStrike">
              <a:latin typeface="Arial"/>
            </a:endParaRPr>
          </a:p>
          <a:p>
            <a:pPr marL="226800" indent="-223560">
              <a:lnSpc>
                <a:spcPct val="100000"/>
              </a:lnSpc>
              <a:spcBef>
                <a:spcPts val="1199"/>
              </a:spcBef>
            </a:pPr>
            <a:r>
              <a:rPr b="0" lang="en-GB" sz="2800" spc="-1" strike="noStrike">
                <a:solidFill>
                  <a:srgbClr val="333399"/>
                </a:solidFill>
                <a:latin typeface="Arial"/>
              </a:rPr>
              <a:t>Java Data Objects</a:t>
            </a: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 (JDO)</a:t>
            </a:r>
            <a:br/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transparent persistence of POJOs; can persist to LDAP, RDBMS, Excel, and other  </a:t>
            </a:r>
            <a:endParaRPr b="0" lang="en-GB" sz="2400" spc="-1" strike="noStrike">
              <a:latin typeface="Arial"/>
            </a:endParaRPr>
          </a:p>
          <a:p>
            <a:pPr lvl="1" marL="680760" indent="-231480">
              <a:lnSpc>
                <a:spcPct val="100000"/>
              </a:lnSpc>
              <a:spcBef>
                <a:spcPts val="1500"/>
              </a:spcBef>
              <a:buClr>
                <a:srgbClr val="333399"/>
              </a:buClr>
              <a:buSzPct val="60000"/>
              <a:buFont typeface="Wingdings" charset="2"/>
              <a:buChar char=""/>
            </a:pPr>
            <a:r>
              <a:rPr b="0" lang="en-GB" sz="2400" spc="-1" strike="noStrike">
                <a:solidFill>
                  <a:srgbClr val="333399"/>
                </a:solidFill>
                <a:latin typeface="Arial"/>
              </a:rPr>
              <a:t>Kodo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GB" sz="2400" spc="-1" strike="noStrike">
                <a:solidFill>
                  <a:srgbClr val="333399"/>
                </a:solidFill>
                <a:latin typeface="Arial"/>
              </a:rPr>
              <a:t>DataNucleus</a:t>
            </a:r>
            <a:endParaRPr b="0" lang="en-GB" sz="2400" spc="-1" strike="noStrike">
              <a:latin typeface="Arial"/>
            </a:endParaRPr>
          </a:p>
        </p:txBody>
      </p:sp>
    </p:spTree>
  </p:cSld>
  <p:timing>
    <p:tnLst>
      <p:par>
        <p:cTn id="89" dur="indefinite" restart="never" nodeType="tmRoot">
          <p:childTnLst>
            <p:seq>
              <p:cTn id="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333399"/>
                </a:solidFill>
                <a:latin typeface="Arial"/>
              </a:rPr>
              <a:t>Reference for Frameworks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474" name="CustomShape 2"/>
          <p:cNvSpPr/>
          <p:nvPr/>
        </p:nvSpPr>
        <p:spPr>
          <a:xfrm>
            <a:off x="611280" y="1371600"/>
            <a:ext cx="7921080" cy="44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226800" indent="-223560">
              <a:lnSpc>
                <a:spcPct val="100000"/>
              </a:lnSpc>
              <a:spcBef>
                <a:spcPts val="2497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Article: </a:t>
            </a:r>
            <a:r>
              <a:rPr b="0" i="1" lang="en-GB" sz="2400" spc="-1" strike="noStrike">
                <a:solidFill>
                  <a:srgbClr val="3333cc"/>
                </a:solidFill>
                <a:latin typeface="Arial"/>
              </a:rPr>
              <a:t>Adopting a Java Persistence Framework</a:t>
            </a:r>
            <a:r>
              <a:rPr b="0" i="1" lang="en-GB" sz="2000" spc="-1" strike="noStrike">
                <a:solidFill>
                  <a:srgbClr val="3333cc"/>
                </a:solidFill>
                <a:latin typeface="Arial"/>
              </a:rPr>
              <a:t>,</a:t>
            </a:r>
            <a:br/>
            <a:r>
              <a:rPr b="0" i="1" lang="en-GB" sz="2000" spc="-1" strike="noStrike">
                <a:solidFill>
                  <a:srgbClr val="000000"/>
                </a:solidFill>
                <a:latin typeface="Arial"/>
              </a:rPr>
              <a:t>http://today.java.net/pub/a/today/2007/12/18/adopting-java-persistence-framework.html</a:t>
            </a:r>
            <a:endParaRPr b="0" lang="en-GB" sz="2000" spc="-1" strike="noStrike">
              <a:latin typeface="Arial"/>
            </a:endParaRPr>
          </a:p>
          <a:p>
            <a:pPr marL="225360" indent="-223560">
              <a:lnSpc>
                <a:spcPct val="100000"/>
              </a:lnSpc>
              <a:spcBef>
                <a:spcPts val="998"/>
              </a:spcBef>
            </a:pPr>
            <a:endParaRPr b="0" lang="en-GB" sz="2000" spc="-1" strike="noStrike">
              <a:latin typeface="Arial"/>
            </a:endParaRPr>
          </a:p>
        </p:txBody>
      </p:sp>
    </p:spTree>
  </p:cSld>
  <p:timing>
    <p:tnLst>
      <p:par>
        <p:cTn id="91" dur="indefinite" restart="never" nodeType="tmRoot">
          <p:childTnLst>
            <p:seq>
              <p:cTn id="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333399"/>
                </a:solidFill>
                <a:latin typeface="Arial"/>
              </a:rPr>
              <a:t>No Persistence Framework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476" name="CustomShape 2"/>
          <p:cNvSpPr/>
          <p:nvPr/>
        </p:nvSpPr>
        <p:spPr>
          <a:xfrm>
            <a:off x="611280" y="1371600"/>
            <a:ext cx="7921080" cy="44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226800" indent="-223560">
              <a:lnSpc>
                <a:spcPct val="100000"/>
              </a:lnSpc>
              <a:spcBef>
                <a:spcPts val="1199"/>
              </a:spcBef>
            </a:pPr>
            <a:r>
              <a:rPr b="0" lang="en-GB" sz="2400" spc="-1" strike="noStrike">
                <a:solidFill>
                  <a:srgbClr val="333399"/>
                </a:solidFill>
                <a:latin typeface="Arial"/>
              </a:rPr>
              <a:t>Web4J (www.web4j.org)</a:t>
            </a:r>
            <a:endParaRPr b="0" lang="en-GB" sz="2400" spc="-1" strike="noStrike">
              <a:latin typeface="Arial"/>
            </a:endParaRPr>
          </a:p>
          <a:p>
            <a:pPr marL="226800" indent="-223560">
              <a:lnSpc>
                <a:spcPct val="100000"/>
              </a:lnSpc>
              <a:spcBef>
                <a:spcPts val="1199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web + database in Java </a:t>
            </a:r>
            <a:r>
              <a:rPr b="0" i="1" lang="en-GB" sz="2400" spc="-1" strike="noStrike">
                <a:solidFill>
                  <a:srgbClr val="cc0000"/>
                </a:solidFill>
                <a:latin typeface="Arial"/>
              </a:rPr>
              <a:t>without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 O-R mapping.  Interesting &amp; educational web site</a:t>
            </a:r>
            <a:endParaRPr b="0" lang="en-GB" sz="2400" spc="-1" strike="noStrike">
              <a:latin typeface="Arial"/>
            </a:endParaRPr>
          </a:p>
          <a:p>
            <a:pPr marL="226800" indent="-223560">
              <a:lnSpc>
                <a:spcPct val="100000"/>
              </a:lnSpc>
              <a:spcBef>
                <a:spcPts val="1199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Presents arguments why </a:t>
            </a:r>
            <a:r>
              <a:rPr b="0" i="1" lang="en-GB" sz="2400" spc="-1" strike="noStrike">
                <a:solidFill>
                  <a:srgbClr val="ff0000"/>
                </a:solidFill>
                <a:latin typeface="Arial"/>
              </a:rPr>
              <a:t>not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 to use a framework (but doesn't mention Hibernate).</a:t>
            </a:r>
            <a:endParaRPr b="0" lang="en-GB" sz="2400" spc="-1" strike="noStrike">
              <a:latin typeface="Arial"/>
            </a:endParaRPr>
          </a:p>
        </p:txBody>
      </p:sp>
    </p:spTree>
  </p:cSld>
  <p:timing>
    <p:tnLst>
      <p:par>
        <p:cTn id="93" dur="indefinite" restart="never" nodeType="tmRoot">
          <p:childTnLst>
            <p:seq>
              <p:cTn id="9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333399"/>
                </a:solidFill>
                <a:latin typeface="Arial"/>
              </a:rPr>
              <a:t>The Parts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611280" y="1371600"/>
            <a:ext cx="7921080" cy="44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226800" indent="-223560">
              <a:lnSpc>
                <a:spcPct val="100000"/>
              </a:lnSpc>
              <a:spcBef>
                <a:spcPts val="1749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The parts we need:</a:t>
            </a:r>
            <a:endParaRPr b="0" lang="en-GB" sz="2400" spc="-1" strike="noStrike">
              <a:latin typeface="Arial"/>
            </a:endParaRPr>
          </a:p>
          <a:p>
            <a:pPr marL="226800" indent="-223560">
              <a:lnSpc>
                <a:spcPct val="100000"/>
              </a:lnSpc>
              <a:spcBef>
                <a:spcPts val="1749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1. Class for objects we want to save (</a:t>
            </a:r>
            <a:r>
              <a:rPr b="0" i="1" lang="en-GB" sz="2400" spc="-1" strike="noStrike">
                <a:solidFill>
                  <a:srgbClr val="000080"/>
                </a:solidFill>
                <a:latin typeface="Arial"/>
              </a:rPr>
              <a:t>Entities</a:t>
            </a:r>
            <a:r>
              <a:rPr b="0" i="1" lang="en-GB" sz="2400" spc="-1" strike="noStrike">
                <a:solidFill>
                  <a:srgbClr val="000000"/>
                </a:solidFill>
                <a:latin typeface="Arial"/>
              </a:rPr>
              <a:t>)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GB" sz="2400" spc="-1" strike="noStrike">
              <a:latin typeface="Arial"/>
            </a:endParaRPr>
          </a:p>
          <a:p>
            <a:pPr marL="226800" indent="-223560">
              <a:lnSpc>
                <a:spcPct val="100000"/>
              </a:lnSpc>
              <a:spcBef>
                <a:spcPts val="1749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2. Database "driver" to connect to a database.</a:t>
            </a:r>
            <a:endParaRPr b="0" lang="en-GB" sz="2400" spc="-1" strike="noStrike">
              <a:latin typeface="Arial"/>
            </a:endParaRPr>
          </a:p>
          <a:p>
            <a:pPr marL="226800" indent="-223560">
              <a:lnSpc>
                <a:spcPct val="100000"/>
              </a:lnSpc>
              <a:spcBef>
                <a:spcPts val="1749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3. Object-relational software.</a:t>
            </a:r>
            <a:endParaRPr b="0" lang="en-GB" sz="2400" spc="-1" strike="noStrike">
              <a:latin typeface="Arial"/>
            </a:endParaRPr>
          </a:p>
          <a:p>
            <a:pPr marL="226800" indent="-223560">
              <a:lnSpc>
                <a:spcPct val="100000"/>
              </a:lnSpc>
              <a:spcBef>
                <a:spcPts val="1749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4. Some custom code to connect 1, 2, &amp; 3.</a:t>
            </a:r>
            <a:endParaRPr b="0" lang="en-GB" sz="2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610920" y="259920"/>
            <a:ext cx="7917840" cy="86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333399"/>
                </a:solidFill>
                <a:latin typeface="Arial"/>
              </a:rPr>
              <a:t>What About the Database Itself?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610920" y="1371240"/>
            <a:ext cx="7917840" cy="446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We will use an </a:t>
            </a:r>
            <a:r>
              <a:rPr b="0" i="1" lang="en-GB" sz="2800" spc="-1" strike="noStrike">
                <a:solidFill>
                  <a:srgbClr val="000080"/>
                </a:solidFill>
                <a:latin typeface="Arial"/>
              </a:rPr>
              <a:t>embedded database</a:t>
            </a: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 that lets us create the database and tables in code.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Example: sqlite, hsqldb, Derby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The alternative is a client-server database, where you must create the database separately.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Example: MariaDB, MySQL, Postgresql</a:t>
            </a:r>
            <a:endParaRPr b="0" lang="en-GB" sz="2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610920" y="259920"/>
            <a:ext cx="7917840" cy="86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2"/>
          <p:cNvSpPr/>
          <p:nvPr/>
        </p:nvSpPr>
        <p:spPr>
          <a:xfrm>
            <a:off x="610920" y="1371240"/>
            <a:ext cx="7917840" cy="446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333399"/>
                </a:solidFill>
                <a:latin typeface="Arial"/>
              </a:rPr>
              <a:t>Identify the Database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411120" y="2249640"/>
            <a:ext cx="8516520" cy="45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DB_URL = "</a:t>
            </a:r>
            <a:r>
              <a:rPr b="1" lang="en-GB" sz="2400" spc="-1" strike="noStrike">
                <a:solidFill>
                  <a:srgbClr val="a50021"/>
                </a:solidFill>
                <a:latin typeface="Courier New"/>
                <a:ea typeface="Courier New"/>
              </a:rPr>
              <a:t>jdbc:hsqldb:file:path/prefix</a:t>
            </a:r>
            <a:r>
              <a:rPr b="1" lang="en-GB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"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562320" y="1484280"/>
            <a:ext cx="8005320" cy="45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The standard format for a </a:t>
            </a:r>
            <a:r>
              <a:rPr b="1" lang="en-GB" sz="2400" spc="-1" strike="noStrike">
                <a:solidFill>
                  <a:srgbClr val="ff0000"/>
                </a:solidFill>
                <a:latin typeface="Arial"/>
                <a:ea typeface="Arial"/>
              </a:rPr>
              <a:t>database URL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 is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1445760" y="3312000"/>
            <a:ext cx="5782680" cy="39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Protocol   Sub-protocol  optional   DatabaseName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43" name="Line 5"/>
          <p:cNvSpPr/>
          <p:nvPr/>
        </p:nvSpPr>
        <p:spPr>
          <a:xfrm flipV="1">
            <a:off x="6048000" y="2751480"/>
            <a:ext cx="280440" cy="560520"/>
          </a:xfrm>
          <a:prstGeom prst="line">
            <a:avLst/>
          </a:prstGeom>
          <a:ln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Line 6"/>
          <p:cNvSpPr/>
          <p:nvPr/>
        </p:nvSpPr>
        <p:spPr>
          <a:xfrm flipV="1">
            <a:off x="4536000" y="2736000"/>
            <a:ext cx="266760" cy="534960"/>
          </a:xfrm>
          <a:prstGeom prst="line">
            <a:avLst/>
          </a:prstGeom>
          <a:ln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Line 7"/>
          <p:cNvSpPr/>
          <p:nvPr/>
        </p:nvSpPr>
        <p:spPr>
          <a:xfrm flipV="1">
            <a:off x="3381480" y="2695320"/>
            <a:ext cx="290520" cy="544680"/>
          </a:xfrm>
          <a:prstGeom prst="line">
            <a:avLst/>
          </a:prstGeom>
          <a:ln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Line 8"/>
          <p:cNvSpPr/>
          <p:nvPr/>
        </p:nvSpPr>
        <p:spPr>
          <a:xfrm flipV="1">
            <a:off x="2140560" y="2666880"/>
            <a:ext cx="379440" cy="573120"/>
          </a:xfrm>
          <a:prstGeom prst="line">
            <a:avLst/>
          </a:prstGeom>
          <a:ln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9"/>
          <p:cNvSpPr/>
          <p:nvPr/>
        </p:nvSpPr>
        <p:spPr>
          <a:xfrm>
            <a:off x="542880" y="3790800"/>
            <a:ext cx="8005320" cy="230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GB" sz="2400" spc="-1" strike="noStrike">
                <a:solidFill>
                  <a:srgbClr val="333399"/>
                </a:solidFill>
                <a:latin typeface="Arial"/>
                <a:ea typeface="Arial"/>
              </a:rPr>
              <a:t>Sub-protocol 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 identifies the database type, such as h2, hsqldb, sqlite, or mysql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GB" sz="2400" spc="-1" strike="noStrike">
                <a:solidFill>
                  <a:srgbClr val="000080"/>
                </a:solidFill>
                <a:latin typeface="Arial"/>
                <a:ea typeface="Arial"/>
              </a:rPr>
              <a:t>optional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 is specific to database driver.  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GB" sz="2400" spc="-1" strike="noStrike">
                <a:solidFill>
                  <a:srgbClr val="000080"/>
                </a:solidFill>
                <a:latin typeface="Arial"/>
                <a:ea typeface="Arial"/>
              </a:rPr>
              <a:t>path/prefix</a:t>
            </a: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 is location of database on disk.  For MySQL it would be a hostname and database name.</a:t>
            </a:r>
            <a:endParaRPr b="0" lang="en-GB" sz="2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333399"/>
                </a:solidFill>
                <a:latin typeface="Arial"/>
              </a:rPr>
              <a:t>Object-Relational Mapping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611280" y="1371600"/>
            <a:ext cx="7921080" cy="44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226800" indent="-223560">
              <a:lnSpc>
                <a:spcPct val="100000"/>
              </a:lnSpc>
              <a:spcBef>
                <a:spcPts val="1199"/>
              </a:spcBef>
            </a:pPr>
            <a:r>
              <a:rPr b="0" lang="en-GB" sz="2400" spc="-1" strike="noStrike">
                <a:solidFill>
                  <a:srgbClr val="cc0000"/>
                </a:solidFill>
                <a:latin typeface="Arial"/>
              </a:rPr>
              <a:t>Purpose</a:t>
            </a:r>
            <a:endParaRPr b="0" lang="en-GB" sz="2400" spc="-1" strike="noStrike">
              <a:latin typeface="Arial"/>
            </a:endParaRPr>
          </a:p>
          <a:p>
            <a:pPr marL="223560" indent="-223200">
              <a:lnSpc>
                <a:spcPct val="100000"/>
              </a:lnSpc>
              <a:spcBef>
                <a:spcPts val="1199"/>
              </a:spcBef>
              <a:buClr>
                <a:srgbClr val="333399"/>
              </a:buClr>
              <a:buSzPct val="60000"/>
              <a:buFont typeface="Wingdings" charset="2"/>
              <a:buChar char=""/>
            </a:pPr>
            <a:r>
              <a:rPr b="0" lang="en-GB" sz="2400" spc="-1" strike="noStrike">
                <a:solidFill>
                  <a:srgbClr val="333399"/>
                </a:solidFill>
                <a:latin typeface="Arial"/>
              </a:rPr>
              <a:t>save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400" spc="-1" strike="noStrike">
                <a:solidFill>
                  <a:srgbClr val="333399"/>
                </a:solidFill>
                <a:latin typeface="Arial"/>
              </a:rPr>
              <a:t>object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 as a row in a database table</a:t>
            </a:r>
            <a:endParaRPr b="0" lang="en-GB" sz="2400" spc="-1" strike="noStrike">
              <a:latin typeface="Arial"/>
            </a:endParaRPr>
          </a:p>
          <a:p>
            <a:pPr marL="223560" indent="-223200">
              <a:lnSpc>
                <a:spcPct val="100000"/>
              </a:lnSpc>
              <a:spcBef>
                <a:spcPts val="1199"/>
              </a:spcBef>
              <a:buClr>
                <a:srgbClr val="333399"/>
              </a:buClr>
              <a:buSzPct val="60000"/>
              <a:buFont typeface="Wingdings" charset="2"/>
              <a:buChar char=""/>
            </a:pPr>
            <a:r>
              <a:rPr b="0" lang="en-GB" sz="2400" spc="-1" strike="noStrike">
                <a:solidFill>
                  <a:srgbClr val="333399"/>
                </a:solidFill>
                <a:latin typeface="Arial"/>
              </a:rPr>
              <a:t>create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400" spc="-1" strike="noStrike">
                <a:solidFill>
                  <a:srgbClr val="333399"/>
                </a:solidFill>
                <a:latin typeface="Arial"/>
              </a:rPr>
              <a:t>object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 using data from table</a:t>
            </a:r>
            <a:endParaRPr b="0" lang="en-GB" sz="2400" spc="-1" strike="noStrike">
              <a:latin typeface="Arial"/>
            </a:endParaRPr>
          </a:p>
          <a:p>
            <a:pPr marL="223560" indent="-223200">
              <a:lnSpc>
                <a:spcPct val="100000"/>
              </a:lnSpc>
              <a:spcBef>
                <a:spcPts val="1199"/>
              </a:spcBef>
              <a:buClr>
                <a:srgbClr val="333399"/>
              </a:buClr>
              <a:buSzPct val="60000"/>
              <a:buFont typeface="Wingdings" charset="2"/>
              <a:buChar char="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save and create </a:t>
            </a:r>
            <a:r>
              <a:rPr b="0" i="1" lang="en-GB" sz="2400" spc="-1" strike="noStrike">
                <a:solidFill>
                  <a:srgbClr val="333399"/>
                </a:solidFill>
                <a:latin typeface="Arial"/>
              </a:rPr>
              <a:t>associations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 between objects</a:t>
            </a:r>
            <a:endParaRPr b="0" lang="en-GB" sz="2400" spc="-1" strike="noStrike">
              <a:latin typeface="Arial"/>
            </a:endParaRPr>
          </a:p>
          <a:p>
            <a:pPr marL="226800" indent="-223560">
              <a:lnSpc>
                <a:spcPct val="100000"/>
              </a:lnSpc>
              <a:spcBef>
                <a:spcPts val="1199"/>
              </a:spcBef>
            </a:pPr>
            <a:endParaRPr b="0" lang="en-GB" sz="2400" spc="-1" strike="noStrike">
              <a:latin typeface="Arial"/>
            </a:endParaRPr>
          </a:p>
          <a:p>
            <a:pPr marL="226800" indent="-223560">
              <a:lnSpc>
                <a:spcPct val="100000"/>
              </a:lnSpc>
              <a:spcBef>
                <a:spcPts val="1199"/>
              </a:spcBef>
            </a:pPr>
            <a:r>
              <a:rPr b="0" lang="en-GB" sz="2400" spc="-1" strike="noStrike">
                <a:solidFill>
                  <a:srgbClr val="cc0000"/>
                </a:solidFill>
                <a:latin typeface="Arial"/>
              </a:rPr>
              <a:t>Design Goals</a:t>
            </a:r>
            <a:endParaRPr b="0" lang="en-GB" sz="2400" spc="-1" strike="noStrike">
              <a:latin typeface="Arial"/>
            </a:endParaRPr>
          </a:p>
          <a:p>
            <a:pPr marL="223560" indent="-223200">
              <a:lnSpc>
                <a:spcPct val="100000"/>
              </a:lnSpc>
              <a:spcBef>
                <a:spcPts val="1199"/>
              </a:spcBef>
              <a:buClr>
                <a:srgbClr val="333399"/>
              </a:buClr>
              <a:buSzPct val="60000"/>
              <a:buFont typeface="Wingdings" charset="2"/>
              <a:buChar char=""/>
            </a:pPr>
            <a:r>
              <a:rPr b="0" lang="en-GB" sz="2400" spc="-1" strike="noStrike">
                <a:solidFill>
                  <a:srgbClr val="333399"/>
                </a:solidFill>
                <a:latin typeface="Arial"/>
              </a:rPr>
              <a:t>separate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 O-R mapping </a:t>
            </a:r>
            <a:r>
              <a:rPr b="0" lang="en-GB" sz="2400" spc="-1" strike="noStrike">
                <a:solidFill>
                  <a:srgbClr val="333399"/>
                </a:solidFill>
                <a:latin typeface="Arial"/>
              </a:rPr>
              <a:t>service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 from our application</a:t>
            </a:r>
            <a:endParaRPr b="0" lang="en-GB" sz="2400" spc="-1" strike="noStrike">
              <a:latin typeface="Arial"/>
            </a:endParaRPr>
          </a:p>
          <a:p>
            <a:pPr marL="223560" indent="-223200">
              <a:lnSpc>
                <a:spcPct val="100000"/>
              </a:lnSpc>
              <a:spcBef>
                <a:spcPts val="1199"/>
              </a:spcBef>
              <a:buClr>
                <a:srgbClr val="333399"/>
              </a:buClr>
              <a:buSzPct val="60000"/>
              <a:buFont typeface="Wingdings" charset="2"/>
              <a:buChar char=""/>
            </a:pPr>
            <a:r>
              <a:rPr b="0" lang="en-GB" sz="2400" spc="-1" strike="noStrike">
                <a:solidFill>
                  <a:srgbClr val="333399"/>
                </a:solidFill>
                <a:latin typeface="Arial"/>
              </a:rPr>
              <a:t>localize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 the impact of </a:t>
            </a:r>
            <a:r>
              <a:rPr b="0" lang="en-GB" sz="2400" spc="-1" strike="noStrike">
                <a:solidFill>
                  <a:srgbClr val="333399"/>
                </a:solidFill>
                <a:latin typeface="Arial"/>
              </a:rPr>
              <a:t>change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 in database</a:t>
            </a:r>
            <a:endParaRPr b="0" lang="en-GB" sz="2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2575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2008-07-25T21:31:10Z</dcterms:created>
  <dc:creator>James Brucker</dc:creator>
  <dc:description/>
  <dc:language>en-GB</dc:language>
  <cp:lastModifiedBy/>
  <dcterms:modified xsi:type="dcterms:W3CDTF">2020-06-12T10:21:14Z</dcterms:modified>
  <cp:revision>36</cp:revision>
  <dc:subject/>
  <dc:title>Data Persistence and Object-Relational Mapping</dc:title>
</cp:coreProperties>
</file>