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move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5936674-824C-42FF-8C2A-AFEF9C628F1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098680" cy="3821040"/>
          </a:xfrm>
          <a:prstGeom prst="rect">
            <a:avLst/>
          </a:prstGeom>
        </p:spPr>
      </p:sp>
      <p:sp>
        <p:nvSpPr>
          <p:cNvPr id="87" name="CustomShape 2"/>
          <p:cNvSpPr/>
          <p:nvPr/>
        </p:nvSpPr>
        <p:spPr>
          <a:xfrm>
            <a:off x="946080" y="4861080"/>
            <a:ext cx="5190840" cy="458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89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098680" cy="3821040"/>
          </a:xfrm>
          <a:prstGeom prst="rect">
            <a:avLst/>
          </a:prstGeom>
        </p:spPr>
      </p:sp>
      <p:sp>
        <p:nvSpPr>
          <p:cNvPr id="91" name="CustomShape 2"/>
          <p:cNvSpPr/>
          <p:nvPr/>
        </p:nvSpPr>
        <p:spPr>
          <a:xfrm>
            <a:off x="946080" y="4861080"/>
            <a:ext cx="5190840" cy="458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098680" cy="3821040"/>
          </a:xfrm>
          <a:prstGeom prst="rect">
            <a:avLst/>
          </a:prstGeom>
        </p:spPr>
      </p:sp>
      <p:sp>
        <p:nvSpPr>
          <p:cNvPr id="93" name="CustomShape 2"/>
          <p:cNvSpPr/>
          <p:nvPr/>
        </p:nvSpPr>
        <p:spPr>
          <a:xfrm>
            <a:off x="946080" y="4861080"/>
            <a:ext cx="5190840" cy="458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098680" cy="3821040"/>
          </a:xfrm>
          <a:prstGeom prst="rect">
            <a:avLst/>
          </a:prstGeom>
        </p:spPr>
      </p:sp>
      <p:sp>
        <p:nvSpPr>
          <p:cNvPr id="95" name="CustomShape 2"/>
          <p:cNvSpPr/>
          <p:nvPr/>
        </p:nvSpPr>
        <p:spPr>
          <a:xfrm>
            <a:off x="946080" y="4861080"/>
            <a:ext cx="5190840" cy="458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0200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20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920" y="3693240"/>
            <a:ext cx="79020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0200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9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0200" y="1371240"/>
            <a:ext cx="38559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0920" y="3693240"/>
            <a:ext cx="38559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0200" y="3693240"/>
            <a:ext cx="38559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0200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25441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82480" y="1371240"/>
            <a:ext cx="25441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54400" y="1371240"/>
            <a:ext cx="25441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10920" y="3693240"/>
            <a:ext cx="25441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82480" y="3693240"/>
            <a:ext cx="25441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54400" y="3693240"/>
            <a:ext cx="254412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0200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10920" y="1371240"/>
            <a:ext cx="7902000" cy="444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0200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2000" cy="444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0200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960" cy="444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0200" y="1371240"/>
            <a:ext cx="3855960" cy="444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0200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10920" y="259920"/>
            <a:ext cx="7902000" cy="392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0200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9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0200" y="1371240"/>
            <a:ext cx="3855960" cy="444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0920" y="3693240"/>
            <a:ext cx="38559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0200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960" cy="444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0200" y="1371240"/>
            <a:ext cx="38559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0200" y="3693240"/>
            <a:ext cx="38559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0200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59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0200" y="1371240"/>
            <a:ext cx="38559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10920" y="3693240"/>
            <a:ext cx="79020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06920" cy="1033200"/>
            <a:chOff x="189000" y="368280"/>
            <a:chExt cx="8206920" cy="103320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14040" cy="10332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7400"/>
              <a:ext cx="8206920" cy="136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02000" cy="8460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2000" cy="4444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Composite Pattern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39360" y="1463760"/>
            <a:ext cx="79056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Context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We have an application that uses a variety of components, and the components all have the same behavior.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We want to define a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collection of components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so that the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behaves like a single component. 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Forces: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1) we want components to be freely composable.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2) we </a:t>
            </a:r>
            <a:r>
              <a:rPr b="0" lang="en-US" sz="2200" spc="-1" strike="noStrike">
                <a:solidFill>
                  <a:srgbClr val="dd4814"/>
                </a:solidFill>
                <a:latin typeface="Arial"/>
              </a:rPr>
              <a:t>don't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want the application to handle the composite as a special case, which would add complexity.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Composite Pattern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611280" y="1371600"/>
            <a:ext cx="792108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508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Define a </a:t>
            </a:r>
            <a:r>
              <a:rPr b="0" i="1" lang="en-US" sz="2200" spc="-1" strike="noStrike">
                <a:solidFill>
                  <a:srgbClr val="3333cc"/>
                </a:solidFill>
                <a:latin typeface="Arial"/>
              </a:rPr>
              <a:t>composite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that implements the component interface and contains a collection of components.  The 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composite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is responsible for managing the components inside it.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258840" y="5121360"/>
            <a:ext cx="2666520" cy="133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Composite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+paint( g: Graphics )</a:t>
            </a: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+add( Component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+remove( Component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Line 4"/>
          <p:cNvSpPr/>
          <p:nvPr/>
        </p:nvSpPr>
        <p:spPr>
          <a:xfrm>
            <a:off x="333360" y="5529240"/>
            <a:ext cx="2590920" cy="144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"/>
          <p:cNvSpPr/>
          <p:nvPr/>
        </p:nvSpPr>
        <p:spPr>
          <a:xfrm>
            <a:off x="4678200" y="3162240"/>
            <a:ext cx="2666880" cy="10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 paint( g: Graphics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...other methods...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Line 6"/>
          <p:cNvSpPr/>
          <p:nvPr/>
        </p:nvSpPr>
        <p:spPr>
          <a:xfrm>
            <a:off x="4678200" y="3543480"/>
            <a:ext cx="2667240" cy="144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7"/>
          <p:cNvSpPr/>
          <p:nvPr/>
        </p:nvSpPr>
        <p:spPr>
          <a:xfrm>
            <a:off x="1096920" y="3772080"/>
            <a:ext cx="358128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8"/>
          <p:cNvSpPr/>
          <p:nvPr/>
        </p:nvSpPr>
        <p:spPr>
          <a:xfrm>
            <a:off x="3078000" y="5067360"/>
            <a:ext cx="2666880" cy="10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Button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+paint( g: Graphics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Line 9"/>
          <p:cNvSpPr/>
          <p:nvPr/>
        </p:nvSpPr>
        <p:spPr>
          <a:xfrm>
            <a:off x="3078000" y="5448240"/>
            <a:ext cx="2667240" cy="180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0"/>
          <p:cNvSpPr/>
          <p:nvPr/>
        </p:nvSpPr>
        <p:spPr>
          <a:xfrm>
            <a:off x="5821200" y="4229280"/>
            <a:ext cx="304560" cy="228240"/>
          </a:xfrm>
          <a:custGeom>
            <a:avLst/>
            <a:gdLst/>
            <a:ahLst/>
            <a:rect l="l" t="t" r="r" b="b"/>
            <a:pathLst>
              <a:path w="849" h="637">
                <a:moveTo>
                  <a:pt x="424" y="636"/>
                </a:moveTo>
                <a:lnTo>
                  <a:pt x="424" y="631"/>
                </a:lnTo>
                <a:lnTo>
                  <a:pt x="0" y="631"/>
                </a:lnTo>
                <a:lnTo>
                  <a:pt x="424" y="0"/>
                </a:lnTo>
                <a:lnTo>
                  <a:pt x="848" y="631"/>
                </a:lnTo>
                <a:lnTo>
                  <a:pt x="424" y="631"/>
                </a:lnTo>
                <a:lnTo>
                  <a:pt x="424" y="636"/>
                </a:lnTo>
              </a:path>
            </a:pathLst>
          </a:custGeom>
          <a:noFill/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11"/>
          <p:cNvSpPr/>
          <p:nvPr/>
        </p:nvSpPr>
        <p:spPr>
          <a:xfrm>
            <a:off x="5973840" y="4457880"/>
            <a:ext cx="1440" cy="228600"/>
          </a:xfrm>
          <a:prstGeom prst="line">
            <a:avLst/>
          </a:prstGeom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2"/>
          <p:cNvSpPr/>
          <p:nvPr/>
        </p:nvSpPr>
        <p:spPr>
          <a:xfrm>
            <a:off x="6049800" y="5067360"/>
            <a:ext cx="2666880" cy="10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TextComponent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+paint( g: Graphics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Line 13"/>
          <p:cNvSpPr/>
          <p:nvPr/>
        </p:nvSpPr>
        <p:spPr>
          <a:xfrm>
            <a:off x="6049800" y="5448240"/>
            <a:ext cx="2667240" cy="1800"/>
          </a:xfrm>
          <a:prstGeom prst="line">
            <a:avLst/>
          </a:prstGeom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14"/>
          <p:cNvSpPr/>
          <p:nvPr/>
        </p:nvSpPr>
        <p:spPr>
          <a:xfrm>
            <a:off x="4449600" y="4686480"/>
            <a:ext cx="2819520" cy="1440"/>
          </a:xfrm>
          <a:prstGeom prst="line">
            <a:avLst/>
          </a:prstGeom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5"/>
          <p:cNvSpPr/>
          <p:nvPr/>
        </p:nvSpPr>
        <p:spPr>
          <a:xfrm>
            <a:off x="4449600" y="4686480"/>
            <a:ext cx="1800" cy="380880"/>
          </a:xfrm>
          <a:prstGeom prst="line">
            <a:avLst/>
          </a:prstGeom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16"/>
          <p:cNvSpPr/>
          <p:nvPr/>
        </p:nvSpPr>
        <p:spPr>
          <a:xfrm>
            <a:off x="7269120" y="4686480"/>
            <a:ext cx="1800" cy="380880"/>
          </a:xfrm>
          <a:prstGeom prst="line">
            <a:avLst/>
          </a:prstGeom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17"/>
          <p:cNvSpPr/>
          <p:nvPr/>
        </p:nvSpPr>
        <p:spPr>
          <a:xfrm>
            <a:off x="1782720" y="4686480"/>
            <a:ext cx="2819520" cy="1440"/>
          </a:xfrm>
          <a:prstGeom prst="line">
            <a:avLst/>
          </a:prstGeom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8"/>
          <p:cNvSpPr/>
          <p:nvPr/>
        </p:nvSpPr>
        <p:spPr>
          <a:xfrm>
            <a:off x="1782720" y="4686480"/>
            <a:ext cx="1800" cy="380880"/>
          </a:xfrm>
          <a:prstGeom prst="line">
            <a:avLst/>
          </a:prstGeom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19"/>
          <p:cNvSpPr/>
          <p:nvPr/>
        </p:nvSpPr>
        <p:spPr>
          <a:xfrm flipV="1">
            <a:off x="1096920" y="3753000"/>
            <a:ext cx="1800" cy="1257120"/>
          </a:xfrm>
          <a:prstGeom prst="line">
            <a:avLst/>
          </a:prstGeom>
          <a:ln cap="sq" w="1260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0"/>
          <p:cNvSpPr/>
          <p:nvPr/>
        </p:nvSpPr>
        <p:spPr>
          <a:xfrm>
            <a:off x="4221000" y="3314880"/>
            <a:ext cx="3808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Consequences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611280" y="1371600"/>
            <a:ext cx="7905240" cy="44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can treat the composite exactly the same as a generic component.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Complexity of managing many components is delegated to the composite component.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Example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In a GUI framework, a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Container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is a composite component.  A Container is itself a subclass of Component.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Java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   JPanel and JWindow are Containers.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Tkinter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Frame, PanedWindow (split pane), TopLevel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Application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11280" y="1371600"/>
            <a:ext cx="790524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Keypad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In a calculator application we need several Keypads: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Numeric keypad: digits 0 - 9 and . (decimal point)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Operator keypad: +, -, *, /, mod, =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Function keypad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Forces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We want to divide the UI into areas for keypad, operators, ....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We don't want dozens of button objects &amp; event listeners.  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We'd like to treat each keypad as a single GUI widget.  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We want to add an event listener only once, set the font or color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only once, and have it apply to all the keys.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Calculator UI with Containers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40080" y="1371960"/>
            <a:ext cx="7680960" cy="51206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6675120" y="1065960"/>
            <a:ext cx="2194560" cy="275292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6675120" y="2011680"/>
            <a:ext cx="1554480" cy="1807200"/>
          </a:xfrm>
          <a:prstGeom prst="rect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3"/>
          <p:cNvSpPr/>
          <p:nvPr/>
        </p:nvSpPr>
        <p:spPr>
          <a:xfrm flipH="1">
            <a:off x="3474720" y="3108960"/>
            <a:ext cx="3200400" cy="128016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>
            <a:off x="8229600" y="2033280"/>
            <a:ext cx="640080" cy="2081520"/>
          </a:xfrm>
          <a:prstGeom prst="rect">
            <a:avLst/>
          </a:prstGeom>
          <a:noFill/>
          <a:ln w="1800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5"/>
          <p:cNvSpPr/>
          <p:nvPr/>
        </p:nvSpPr>
        <p:spPr>
          <a:xfrm flipH="1">
            <a:off x="7223760" y="4023360"/>
            <a:ext cx="1005840" cy="365760"/>
          </a:xfrm>
          <a:prstGeom prst="line">
            <a:avLst/>
          </a:prstGeom>
          <a:ln>
            <a:solidFill>
              <a:srgbClr val="008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Calculator UI with Keypad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48640" y="1280160"/>
            <a:ext cx="7863840" cy="527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0080"/>
                </a:solidFill>
                <a:latin typeface="Courier New"/>
              </a:rPr>
              <a:t>window</a:t>
            </a:r>
            <a:r>
              <a:rPr b="0" lang="en-US" sz="1800" spc="-1" strike="noStrike">
                <a:latin typeface="Courier New"/>
              </a:rPr>
              <a:t> = tk.Tk()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Courier New"/>
              </a:rPr>
              <a:t># Frame (container) for digits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Noto Sans CJK JP"/>
              </a:rPr>
              <a:t>keypad</a:t>
            </a:r>
            <a:r>
              <a:rPr b="0" lang="en-US" sz="1800" spc="-1" strike="noStrike">
                <a:latin typeface="Courier New"/>
                <a:ea typeface="Noto Sans CJK JP"/>
              </a:rPr>
              <a:t> = tk.Frame(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</a:rPr>
              <a:t>window</a:t>
            </a:r>
            <a:r>
              <a:rPr b="0" lang="en-US" sz="1800" spc="-1" strike="noStrike">
                <a:latin typeface="Courier New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JP"/>
              </a:rPr>
              <a:t>digit1 = Button(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keypad</a:t>
            </a:r>
            <a:r>
              <a:rPr b="0" lang="en-US" sz="1800" spc="-1" strike="noStrike">
                <a:latin typeface="Courier New"/>
              </a:rPr>
              <a:t>, text="1", command=handle_digit)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JP"/>
              </a:rPr>
              <a:t>digit2</a:t>
            </a:r>
            <a:r>
              <a:rPr b="0" lang="en-US" sz="1800" spc="-1" strike="noStrike">
                <a:latin typeface="Courier New"/>
                <a:ea typeface="Noto Sans CJK JP"/>
              </a:rPr>
              <a:t> = Button(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Noto Sans CJK JP"/>
              </a:rPr>
              <a:t>keypad</a:t>
            </a:r>
            <a:r>
              <a:rPr b="0" lang="en-US" sz="1800" spc="-1" strike="noStrike">
                <a:latin typeface="Courier New"/>
                <a:ea typeface="Noto Sans CJK JP"/>
              </a:rPr>
              <a:t>, text="2", command=handle_</a:t>
            </a:r>
            <a:r>
              <a:rPr b="0" lang="en-US" sz="1800" spc="-1" strike="noStrike">
                <a:latin typeface="Courier New"/>
              </a:rPr>
              <a:t>digit</a:t>
            </a:r>
            <a:r>
              <a:rPr b="0" lang="en-US" sz="1800" spc="-1" strike="noStrike">
                <a:latin typeface="Courier New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JP"/>
              </a:rPr>
              <a:t>digit3</a:t>
            </a:r>
            <a:r>
              <a:rPr b="0" lang="en-US" sz="1800" spc="-1" strike="noStrike">
                <a:latin typeface="Courier New"/>
                <a:ea typeface="Noto Sans CJK JP"/>
              </a:rPr>
              <a:t> = Button(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Noto Sans CJK JP"/>
              </a:rPr>
              <a:t>keypad</a:t>
            </a:r>
            <a:r>
              <a:rPr b="0" lang="en-US" sz="1800" spc="-1" strike="noStrike">
                <a:latin typeface="Courier New"/>
                <a:ea typeface="Noto Sans CJK JP"/>
              </a:rPr>
              <a:t>, text="3", command=handle_</a:t>
            </a:r>
            <a:r>
              <a:rPr b="0" lang="en-US" sz="1800" spc="-1" strike="noStrike">
                <a:latin typeface="Courier New"/>
              </a:rPr>
              <a:t>digit</a:t>
            </a:r>
            <a:r>
              <a:rPr b="0" lang="en-US" sz="1800" spc="-1" strike="noStrike">
                <a:latin typeface="Courier New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JP"/>
              </a:rPr>
              <a:t>digit1</a:t>
            </a:r>
            <a:r>
              <a:rPr b="0" lang="en-US" sz="1800" spc="-1" strike="noStrike">
                <a:latin typeface="Courier New"/>
              </a:rPr>
              <a:t>.grid(row=0, column=0)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JP"/>
              </a:rPr>
              <a:t>digit2</a:t>
            </a:r>
            <a:r>
              <a:rPr b="0" lang="en-US" sz="1800" spc="-1" strike="noStrike">
                <a:latin typeface="Courier New"/>
              </a:rPr>
              <a:t>.grid(row=0, column=1)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Courier New"/>
              </a:rPr>
              <a:t># Frame (container) for operators using Buttons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Noto Sans CJK JP"/>
              </a:rPr>
              <a:t>operator_pad</a:t>
            </a:r>
            <a:r>
              <a:rPr b="0" lang="en-US" sz="1800" spc="-1" strike="noStrike">
                <a:latin typeface="Courier New"/>
                <a:ea typeface="Noto Sans CJK JP"/>
              </a:rPr>
              <a:t> = tk.Frame(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</a:rPr>
              <a:t>window</a:t>
            </a:r>
            <a:r>
              <a:rPr b="0" lang="en-US" sz="1800" spc="-1" strike="noStrike">
                <a:latin typeface="Courier New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for op in ['+', '-', ...]: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JP"/>
              </a:rPr>
              <a:t>    </a:t>
            </a:r>
            <a:r>
              <a:rPr b="0" lang="en-US" sz="1800" spc="-1" strike="noStrike">
                <a:latin typeface="Courier New"/>
                <a:ea typeface="Noto Sans CJK JP"/>
              </a:rPr>
              <a:t>op_key = Button(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</a:rPr>
              <a:t>operator_pad</a:t>
            </a:r>
            <a:r>
              <a:rPr b="0" lang="en-US" sz="1800" spc="-1" strike="noStrike">
                <a:latin typeface="Courier New"/>
              </a:rPr>
              <a:t>, text=op, command=...)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JP"/>
              </a:rPr>
              <a:t>    </a:t>
            </a:r>
            <a:r>
              <a:rPr b="0" lang="en-US" sz="1800" spc="-1" strike="noStrike">
                <a:latin typeface="Courier New"/>
                <a:ea typeface="Noto Sans CJK JP"/>
              </a:rPr>
              <a:t>op_key</a:t>
            </a:r>
            <a:r>
              <a:rPr b="0" lang="en-US" sz="1800" spc="-1" strike="noStrike">
                <a:latin typeface="Courier New"/>
              </a:rPr>
              <a:t>.grid(row=next(rownum), column=0)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# Layout frames in window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Noto Sans CJK JP"/>
              </a:rPr>
              <a:t>keypad</a:t>
            </a:r>
            <a:r>
              <a:rPr b="0" lang="en-US" sz="1800" spc="-1" strike="noStrike">
                <a:latin typeface="Courier New"/>
              </a:rPr>
              <a:t>.pack(side=tk.LEFT, fill=True, expand=tk.X)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Noto Sans CJK JP"/>
              </a:rPr>
              <a:t>operator_pad</a:t>
            </a:r>
            <a:r>
              <a:rPr b="0" lang="en-US" sz="1800" spc="-1" strike="noStrike">
                <a:latin typeface="Courier New"/>
              </a:rPr>
              <a:t>.pack(side=tk.RIGHT, fill=True, expand=...)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Bundled Item in Shopping App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11280" y="1371600"/>
            <a:ext cx="7905240" cy="51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Context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 store wants to offer a special price on a "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bundle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" of Items for sale in the store.  The customer gets special price if he buys Items in a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bundle,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e.g. buy Beer &amp; Peanuts.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Forces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The promotions change often.  The store doesn't want to modify the software to know about promotions.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Solution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Define a special "bundled item" with its own UPC code. 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The software treats a "bundled item" like any other product.</a:t>
            </a:r>
            <a:endParaRPr b="0" lang="en-US" sz="2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The "bundled item" contains all items in the bundle.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11280" y="259920"/>
            <a:ext cx="790380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Bundled Item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11280" y="1371600"/>
            <a:ext cx="7903800" cy="44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82000"/>
          </a:bodyPr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Classes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Sale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contains the items in a purchase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LineItem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a single item in a purchase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BundleItem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composite LineItem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UML Diagram  -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 class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Consequences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Adds complexity to the way items are added to a Sale, and how items are removed from a Sale.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2002-08-24T11:28:31Z</dcterms:created>
  <dc:creator>Kenneth Louden</dc:creator>
  <dc:description/>
  <dc:language>en-US</dc:language>
  <cp:lastModifiedBy/>
  <cp:lastPrinted>2003-07-29T02:17:09Z</cp:lastPrinted>
  <dcterms:modified xsi:type="dcterms:W3CDTF">2024-02-12T15:42:16Z</dcterms:modified>
  <cp:revision>286</cp:revision>
  <dc:subject/>
  <dc:title>Composite Pattern</dc:title>
</cp:coreProperties>
</file>