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5" name="CustomShape 2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2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3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4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5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6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0" y="2"/>
                  <a:pt x="0" y="3"/>
                  <a:pt x="0" y="4"/>
                </a:cubicBezTo>
                <a:lnTo>
                  <a:pt x="0" y="28426"/>
                </a:lnTo>
                <a:lnTo>
                  <a:pt x="0" y="28426"/>
                </a:lnTo>
                <a:cubicBezTo>
                  <a:pt x="0" y="28427"/>
                  <a:pt x="0" y="28428"/>
                  <a:pt x="0" y="28428"/>
                </a:cubicBezTo>
                <a:cubicBezTo>
                  <a:pt x="1" y="28429"/>
                  <a:pt x="1" y="28429"/>
                  <a:pt x="2" y="28430"/>
                </a:cubicBezTo>
                <a:cubicBezTo>
                  <a:pt x="2" y="28430"/>
                  <a:pt x="3" y="28430"/>
                  <a:pt x="4" y="28430"/>
                </a:cubicBezTo>
                <a:lnTo>
                  <a:pt x="19717" y="28430"/>
                </a:lnTo>
                <a:lnTo>
                  <a:pt x="19717" y="28430"/>
                </a:lnTo>
                <a:cubicBezTo>
                  <a:pt x="19718" y="28430"/>
                  <a:pt x="19719" y="28430"/>
                  <a:pt x="19719" y="28430"/>
                </a:cubicBezTo>
                <a:cubicBezTo>
                  <a:pt x="19720" y="28429"/>
                  <a:pt x="19720" y="28429"/>
                  <a:pt x="19721" y="28428"/>
                </a:cubicBezTo>
                <a:cubicBezTo>
                  <a:pt x="19721" y="28428"/>
                  <a:pt x="19721" y="28427"/>
                  <a:pt x="19721" y="28426"/>
                </a:cubicBezTo>
                <a:lnTo>
                  <a:pt x="19721" y="3"/>
                </a:lnTo>
                <a:lnTo>
                  <a:pt x="19721" y="4"/>
                </a:lnTo>
                <a:lnTo>
                  <a:pt x="19721" y="4"/>
                </a:lnTo>
                <a:cubicBezTo>
                  <a:pt x="19721" y="3"/>
                  <a:pt x="19721" y="2"/>
                  <a:pt x="19721" y="2"/>
                </a:cubicBezTo>
                <a:cubicBezTo>
                  <a:pt x="19720" y="1"/>
                  <a:pt x="19720" y="1"/>
                  <a:pt x="19719" y="0"/>
                </a:cubicBezTo>
                <a:cubicBezTo>
                  <a:pt x="19719" y="0"/>
                  <a:pt x="19718" y="0"/>
                  <a:pt x="197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7"/>
          <p:cNvSpPr/>
          <p:nvPr/>
        </p:nvSpPr>
        <p:spPr>
          <a:xfrm>
            <a:off x="0" y="0"/>
            <a:ext cx="7099200" cy="10234440"/>
          </a:xfrm>
          <a:custGeom>
            <a:avLst/>
            <a:gdLst/>
            <a:ahLst/>
            <a:rect l="0" t="0" r="r" b="b"/>
            <a:pathLst>
              <a:path w="19722" h="28431">
                <a:moveTo>
                  <a:pt x="4" y="0"/>
                </a:moveTo>
                <a:lnTo>
                  <a:pt x="5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5"/>
                </a:cubicBezTo>
                <a:lnTo>
                  <a:pt x="0" y="28425"/>
                </a:lnTo>
                <a:lnTo>
                  <a:pt x="0" y="28425"/>
                </a:lnTo>
                <a:cubicBezTo>
                  <a:pt x="0" y="28426"/>
                  <a:pt x="0" y="28427"/>
                  <a:pt x="1" y="28428"/>
                </a:cubicBezTo>
                <a:lnTo>
                  <a:pt x="2" y="28429"/>
                </a:lnTo>
                <a:cubicBezTo>
                  <a:pt x="3" y="28430"/>
                  <a:pt x="4" y="28430"/>
                  <a:pt x="5" y="28430"/>
                </a:cubicBezTo>
                <a:lnTo>
                  <a:pt x="19716" y="28430"/>
                </a:lnTo>
                <a:lnTo>
                  <a:pt x="19716" y="28430"/>
                </a:lnTo>
                <a:cubicBezTo>
                  <a:pt x="19717" y="28430"/>
                  <a:pt x="19718" y="28430"/>
                  <a:pt x="19719" y="28429"/>
                </a:cubicBezTo>
                <a:lnTo>
                  <a:pt x="19720" y="28428"/>
                </a:lnTo>
                <a:cubicBezTo>
                  <a:pt x="19721" y="28427"/>
                  <a:pt x="19721" y="28426"/>
                  <a:pt x="19721" y="28425"/>
                </a:cubicBezTo>
                <a:lnTo>
                  <a:pt x="19721" y="4"/>
                </a:lnTo>
                <a:lnTo>
                  <a:pt x="19721" y="5"/>
                </a:lnTo>
                <a:lnTo>
                  <a:pt x="19721" y="5"/>
                </a:lnTo>
                <a:cubicBezTo>
                  <a:pt x="19721" y="4"/>
                  <a:pt x="19721" y="3"/>
                  <a:pt x="19720" y="2"/>
                </a:cubicBezTo>
                <a:lnTo>
                  <a:pt x="19719" y="1"/>
                </a:lnTo>
                <a:cubicBezTo>
                  <a:pt x="19718" y="0"/>
                  <a:pt x="19717" y="0"/>
                  <a:pt x="1971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18"/>
          <p:cNvSpPr>
            <a:spLocks noGrp="1"/>
          </p:cNvSpPr>
          <p:nvPr>
            <p:ph type="hdr"/>
          </p:nvPr>
        </p:nvSpPr>
        <p:spPr>
          <a:xfrm>
            <a:off x="-360" y="-360"/>
            <a:ext cx="3051000" cy="485640"/>
          </a:xfrm>
          <a:prstGeom prst="rect">
            <a:avLst/>
          </a:prstGeom>
        </p:spPr>
        <p:txBody>
          <a:bodyPr lIns="97560" rIns="97560" tIns="50760" bIns="50760">
            <a:noAutofit/>
          </a:bodyPr>
          <a:p>
            <a:pPr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1300" spc="-1" strike="noStrike">
                <a:latin typeface="Times New Roman"/>
                <a:ea typeface="Arial Unicode MS"/>
              </a:rPr>
              <a:t>&lt;header&gt;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12" name="PlaceHolder 19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089680" cy="3811680"/>
          </a:xfrm>
          <a:prstGeom prst="rect">
            <a:avLst/>
          </a:prstGeom>
        </p:spPr>
        <p:txBody>
          <a:bodyPr lIns="97560" rIns="97560" tIns="50760" bIns="5076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PlaceHolder 20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81840" cy="4579920"/>
          </a:xfrm>
          <a:prstGeom prst="rect">
            <a:avLst/>
          </a:prstGeom>
        </p:spPr>
        <p:txBody>
          <a:bodyPr lIns="97560" rIns="97560" tIns="50760" bIns="5076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1"/>
          <p:cNvSpPr>
            <a:spLocks noGrp="1"/>
          </p:cNvSpPr>
          <p:nvPr>
            <p:ph type="dt"/>
          </p:nvPr>
        </p:nvSpPr>
        <p:spPr>
          <a:xfrm>
            <a:off x="4022640" y="-360"/>
            <a:ext cx="3051360" cy="485640"/>
          </a:xfrm>
          <a:prstGeom prst="rect">
            <a:avLst/>
          </a:prstGeom>
        </p:spPr>
        <p:txBody>
          <a:bodyPr lIns="97560" rIns="97560" tIns="50760" bIns="50760">
            <a:noAutofit/>
          </a:bodyPr>
          <a:p>
            <a:pPr algn="r"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1300" spc="-1" strike="noStrike">
                <a:latin typeface="Times New Roman"/>
                <a:ea typeface="Arial Unicode MS"/>
              </a:rPr>
              <a:t>08/15/09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15" name="PlaceHolder 22"/>
          <p:cNvSpPr>
            <a:spLocks noGrp="1"/>
          </p:cNvSpPr>
          <p:nvPr>
            <p:ph type="ftr"/>
          </p:nvPr>
        </p:nvSpPr>
        <p:spPr>
          <a:xfrm>
            <a:off x="-360" y="9723240"/>
            <a:ext cx="3051000" cy="485640"/>
          </a:xfrm>
          <a:prstGeom prst="rect">
            <a:avLst/>
          </a:prstGeom>
        </p:spPr>
        <p:txBody>
          <a:bodyPr lIns="97560" rIns="97560" tIns="50760" bIns="50760" anchor="b">
            <a:noAutofit/>
          </a:bodyPr>
          <a:p>
            <a:pPr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1300" spc="-1" strike="noStrike">
                <a:latin typeface="Times New Roman"/>
                <a:ea typeface="Arial Unicode MS"/>
              </a:rPr>
              <a:t>&lt;footer&gt;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16" name="PlaceHolder 23"/>
          <p:cNvSpPr>
            <a:spLocks noGrp="1"/>
          </p:cNvSpPr>
          <p:nvPr>
            <p:ph type="sldNum"/>
          </p:nvPr>
        </p:nvSpPr>
        <p:spPr>
          <a:xfrm>
            <a:off x="4022640" y="9723240"/>
            <a:ext cx="3051360" cy="485640"/>
          </a:xfrm>
          <a:prstGeom prst="rect">
            <a:avLst/>
          </a:prstGeom>
        </p:spPr>
        <p:txBody>
          <a:bodyPr lIns="97560" rIns="97560" tIns="50760" bIns="50760" anchor="b">
            <a:noAutofit/>
          </a:bodyPr>
          <a:p>
            <a:pPr algn="r"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fld id="{053AB721-14F6-4582-9465-F7F45C250208}" type="slidenum">
              <a:rPr b="0" lang="en-US" sz="1300" spc="-1" strike="noStrike">
                <a:latin typeface="Times New Roman"/>
                <a:ea typeface="Arial Unicode MS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182600" y="768240"/>
            <a:ext cx="4734000" cy="38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946080" y="4861080"/>
            <a:ext cx="5207040" cy="460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56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520" cy="3827520"/>
          </a:xfrm>
          <a:prstGeom prst="rect">
            <a:avLst/>
          </a:prstGeom>
        </p:spPr>
      </p:sp>
      <p:sp>
        <p:nvSpPr>
          <p:cNvPr id="258" name="CustomShape 2"/>
          <p:cNvSpPr/>
          <p:nvPr/>
        </p:nvSpPr>
        <p:spPr>
          <a:xfrm>
            <a:off x="946080" y="4861080"/>
            <a:ext cx="5197680" cy="459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520" cy="382752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946080" y="4861080"/>
            <a:ext cx="5197680" cy="459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520" cy="3827520"/>
          </a:xfrm>
          <a:prstGeom prst="rect">
            <a:avLst/>
          </a:prstGeom>
        </p:spPr>
      </p:sp>
      <p:sp>
        <p:nvSpPr>
          <p:cNvPr id="262" name="CustomShape 2"/>
          <p:cNvSpPr/>
          <p:nvPr/>
        </p:nvSpPr>
        <p:spPr>
          <a:xfrm>
            <a:off x="946080" y="4861080"/>
            <a:ext cx="5197680" cy="459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64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520" cy="3827520"/>
          </a:xfrm>
          <a:prstGeom prst="rect">
            <a:avLst/>
          </a:prstGeom>
        </p:spPr>
      </p:sp>
      <p:sp>
        <p:nvSpPr>
          <p:cNvPr id="266" name="CustomShape 2"/>
          <p:cNvSpPr/>
          <p:nvPr/>
        </p:nvSpPr>
        <p:spPr>
          <a:xfrm>
            <a:off x="946080" y="4861080"/>
            <a:ext cx="5197680" cy="459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68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0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2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4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40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6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78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80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82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84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86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88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90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92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94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42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440" cy="3835440"/>
          </a:xfrm>
          <a:prstGeom prst="rect">
            <a:avLst/>
          </a:prstGeom>
        </p:spPr>
      </p:sp>
      <p:sp>
        <p:nvSpPr>
          <p:cNvPr id="296" name="CustomShape 2"/>
          <p:cNvSpPr/>
          <p:nvPr/>
        </p:nvSpPr>
        <p:spPr>
          <a:xfrm>
            <a:off x="946080" y="4861080"/>
            <a:ext cx="52056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44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46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48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50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52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880" cy="3837240"/>
          </a:xfrm>
          <a:prstGeom prst="rect">
            <a:avLst/>
          </a:prstGeom>
        </p:spPr>
      </p:sp>
      <p:sp>
        <p:nvSpPr>
          <p:cNvPr id="254" name="CustomShape 2"/>
          <p:cNvSpPr/>
          <p:nvPr/>
        </p:nvSpPr>
        <p:spPr>
          <a:xfrm>
            <a:off x="946080" y="4861080"/>
            <a:ext cx="5207040" cy="47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624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1280" y="3690360"/>
            <a:ext cx="789624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128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5732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81040" y="137160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50800" y="137160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1280" y="369036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81040" y="369036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50800" y="369036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11280" y="1371600"/>
            <a:ext cx="7896240" cy="443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624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96240" cy="38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1128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11280" y="1371600"/>
            <a:ext cx="7896240" cy="443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5732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1280" y="3690360"/>
            <a:ext cx="789624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624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11280" y="3690360"/>
            <a:ext cx="789624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128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5732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81040" y="137160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50800" y="137160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11280" y="369036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81040" y="369036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950800" y="3690360"/>
            <a:ext cx="254232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624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96240" cy="38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128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57320" y="369036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57320" y="1371600"/>
            <a:ext cx="385308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11280" y="3690360"/>
            <a:ext cx="7896240" cy="2117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0800" cy="1027080"/>
            <a:chOff x="189000" y="368280"/>
            <a:chExt cx="8200800" cy="102708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7920" cy="10270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7400"/>
              <a:ext cx="8200800" cy="7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6240" cy="839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6240" cy="443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59240"/>
            <a:ext cx="1879560" cy="438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latin typeface="Times New Roman"/>
                <a:ea typeface="DejaVu Sans"/>
              </a:rPr>
              <a:t>&lt;date/time&gt;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59240"/>
            <a:ext cx="2870280" cy="438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0" y="2438280"/>
            <a:ext cx="8983800" cy="1027080"/>
            <a:chOff x="0" y="2438280"/>
            <a:chExt cx="8983800" cy="1027080"/>
          </a:xfrm>
        </p:grpSpPr>
        <p:grpSp>
          <p:nvGrpSpPr>
            <p:cNvPr id="44" name="Group 2"/>
            <p:cNvGrpSpPr/>
            <p:nvPr/>
          </p:nvGrpSpPr>
          <p:grpSpPr>
            <a:xfrm>
              <a:off x="290520" y="2546280"/>
              <a:ext cx="685440" cy="449280"/>
              <a:chOff x="290520" y="2546280"/>
              <a:chExt cx="685440" cy="449280"/>
            </a:xfrm>
          </p:grpSpPr>
          <p:sp>
            <p:nvSpPr>
              <p:cNvPr id="45" name="CustomShape 3"/>
              <p:cNvSpPr/>
              <p:nvPr/>
            </p:nvSpPr>
            <p:spPr>
              <a:xfrm>
                <a:off x="290520" y="2546280"/>
                <a:ext cx="429480" cy="4492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4"/>
              <p:cNvSpPr/>
              <p:nvPr/>
            </p:nvSpPr>
            <p:spPr>
              <a:xfrm>
                <a:off x="672120" y="2546280"/>
                <a:ext cx="303840" cy="4492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" name="Group 5"/>
            <p:cNvGrpSpPr/>
            <p:nvPr/>
          </p:nvGrpSpPr>
          <p:grpSpPr>
            <a:xfrm>
              <a:off x="414360" y="2967120"/>
              <a:ext cx="712800" cy="449280"/>
              <a:chOff x="414360" y="2967120"/>
              <a:chExt cx="712800" cy="4492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14360" y="2967120"/>
                <a:ext cx="398520" cy="4492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7"/>
              <p:cNvSpPr/>
              <p:nvPr/>
            </p:nvSpPr>
            <p:spPr>
              <a:xfrm>
                <a:off x="782640" y="2967120"/>
                <a:ext cx="344520" cy="4492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" name="CustomShape 8"/>
            <p:cNvSpPr/>
            <p:nvPr/>
          </p:nvSpPr>
          <p:spPr>
            <a:xfrm>
              <a:off x="0" y="2894040"/>
              <a:ext cx="536400" cy="3985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9"/>
            <p:cNvSpPr/>
            <p:nvPr/>
          </p:nvSpPr>
          <p:spPr>
            <a:xfrm>
              <a:off x="635040" y="2438280"/>
              <a:ext cx="7920" cy="10270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0"/>
            <p:cNvSpPr/>
            <p:nvPr/>
          </p:nvSpPr>
          <p:spPr>
            <a:xfrm flipV="1">
              <a:off x="316080" y="3258720"/>
              <a:ext cx="8667720" cy="31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1"/>
          <p:cNvSpPr>
            <a:spLocks noGrp="1"/>
          </p:cNvSpPr>
          <p:nvPr>
            <p:ph type="title"/>
          </p:nvPr>
        </p:nvSpPr>
        <p:spPr>
          <a:xfrm>
            <a:off x="990360" y="1676520"/>
            <a:ext cx="7746840" cy="14364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79560" cy="431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1400" spc="-1" strike="noStrike"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70280" cy="431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1400" spc="-1" strike="noStrike"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79560" cy="431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fld id="{6FA9CE92-DD19-461F-B43F-88A91241F79F}" type="slidenum">
              <a:rPr b="0" lang="en-US" sz="1400" spc="-1" strike="noStrike"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05840" cy="450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90720" y="1676160"/>
            <a:ext cx="71625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Patterns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499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Format for Describing a Pattern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11280" y="1371240"/>
            <a:ext cx="7921440" cy="53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Pattern Name: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US" sz="2400" spc="-1" strike="noStrike">
                <a:solidFill>
                  <a:srgbClr val="cc3300"/>
                </a:solidFill>
                <a:latin typeface="Arial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Context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need to access elements of a collection.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Motivation (Forces)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access elements of a collection without the need to know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underlying structure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collection.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collection provides an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methods to  get the next element and check for more elements.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</a:rPr>
              <a:t>Consequences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is not coupled to the collection. Collection type can be changed w/o changing the application.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Diagram for Iterator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82560" y="2309760"/>
            <a:ext cx="3382920" cy="18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&lt;&lt;interface&gt;&gt;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Iterator&lt;T&gt;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hasNext(): bool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next():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Line 3"/>
          <p:cNvSpPr/>
          <p:nvPr/>
        </p:nvSpPr>
        <p:spPr>
          <a:xfrm>
            <a:off x="682560" y="313380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682560" y="4861080"/>
            <a:ext cx="338292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Concrete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hasNext(): bool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next(): 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Line 5"/>
          <p:cNvSpPr/>
          <p:nvPr/>
        </p:nvSpPr>
        <p:spPr>
          <a:xfrm>
            <a:off x="682560" y="552924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>
            <a:off x="2168640" y="4178160"/>
            <a:ext cx="365040" cy="274680"/>
          </a:xfrm>
          <a:custGeom>
            <a:avLst/>
            <a:gdLst/>
            <a:ahLst/>
            <a:rect l="0" t="0" r="r" b="b"/>
            <a:pathLst>
              <a:path w="1016" h="765">
                <a:moveTo>
                  <a:pt x="507" y="0"/>
                </a:moveTo>
                <a:lnTo>
                  <a:pt x="1015" y="764"/>
                </a:lnTo>
                <a:lnTo>
                  <a:pt x="0" y="764"/>
                </a:lnTo>
                <a:lnTo>
                  <a:pt x="507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7"/>
          <p:cNvSpPr/>
          <p:nvPr/>
        </p:nvSpPr>
        <p:spPr>
          <a:xfrm>
            <a:off x="2328840" y="4452840"/>
            <a:ext cx="1440" cy="419040"/>
          </a:xfrm>
          <a:prstGeom prst="line">
            <a:avLst/>
          </a:prstGeom>
          <a:ln w="18000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4065480" y="1395360"/>
            <a:ext cx="155412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is a type parameter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5396040" y="2101680"/>
            <a:ext cx="3382920" cy="18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&lt;&lt;abstract&gt;&gt;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Iterator[T]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__next__():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Line 10"/>
          <p:cNvSpPr/>
          <p:nvPr/>
        </p:nvSpPr>
        <p:spPr>
          <a:xfrm>
            <a:off x="5396040" y="292572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5359320" y="4761000"/>
            <a:ext cx="338292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Concrete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__next__():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Line 12"/>
          <p:cNvSpPr/>
          <p:nvPr/>
        </p:nvSpPr>
        <p:spPr>
          <a:xfrm>
            <a:off x="5359320" y="542916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3"/>
          <p:cNvSpPr/>
          <p:nvPr/>
        </p:nvSpPr>
        <p:spPr>
          <a:xfrm>
            <a:off x="6880320" y="3968640"/>
            <a:ext cx="365040" cy="274680"/>
          </a:xfrm>
          <a:custGeom>
            <a:avLst/>
            <a:gdLst/>
            <a:ahLst/>
            <a:rect l="0" t="0" r="r" b="b"/>
            <a:pathLst>
              <a:path w="1016" h="765">
                <a:moveTo>
                  <a:pt x="507" y="0"/>
                </a:moveTo>
                <a:lnTo>
                  <a:pt x="1015" y="764"/>
                </a:lnTo>
                <a:lnTo>
                  <a:pt x="0" y="764"/>
                </a:lnTo>
                <a:lnTo>
                  <a:pt x="507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4"/>
          <p:cNvSpPr/>
          <p:nvPr/>
        </p:nvSpPr>
        <p:spPr>
          <a:xfrm>
            <a:off x="7042320" y="4243320"/>
            <a:ext cx="1440" cy="511200"/>
          </a:xfrm>
          <a:prstGeom prst="line">
            <a:avLst/>
          </a:prstGeom>
          <a:ln w="18000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5"/>
          <p:cNvSpPr/>
          <p:nvPr/>
        </p:nvSpPr>
        <p:spPr>
          <a:xfrm>
            <a:off x="731880" y="1463760"/>
            <a:ext cx="338292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Times New Roman"/>
              </a:rPr>
              <a:t>Iterator</a:t>
            </a:r>
            <a:r>
              <a:rPr b="0" lang="en-US" sz="2400" spc="-1" strike="noStrike">
                <a:solidFill>
                  <a:srgbClr val="000080"/>
                </a:solidFill>
                <a:latin typeface="Times New Roman"/>
              </a:rPr>
              <a:t> Design Pattern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5394240" y="1463760"/>
            <a:ext cx="338292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Times New Roman"/>
              </a:rPr>
              <a:t>Iterator</a:t>
            </a:r>
            <a:r>
              <a:rPr b="0" lang="en-US" sz="2400" spc="-1" strike="noStrike">
                <a:solidFill>
                  <a:srgbClr val="000080"/>
                </a:solidFill>
                <a:latin typeface="Times New Roman"/>
              </a:rPr>
              <a:t> in Python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do you Get an Iterator?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11280" y="1371240"/>
            <a:ext cx="7912080" cy="38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688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Context: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create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iterate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over some objects, without knowing the class of the group of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Forces: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don't want the code to be coupled to a particular collection.  We want to create iterators in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same way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76280" y="4846680"/>
            <a:ext cx="830736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Collection&lt;String&gt; stuff = Foo.getElements();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Iterator&lt;String&gt; iterator = </a:t>
            </a:r>
            <a:r>
              <a:rPr b="0" lang="en-US" sz="2200" spc="-1" strike="noStrike">
                <a:solidFill>
                  <a:srgbClr val="ff0000"/>
                </a:solidFill>
                <a:latin typeface="Courier New"/>
              </a:rPr>
              <a:t>stuff.iterator()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Solution: Define a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Factory Method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394240" y="2193840"/>
            <a:ext cx="3382920" cy="149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&lt;&lt;interface&gt;&gt;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Iterator&lt;T&gt;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hasNext( ): bool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next( ): 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5394240" y="4572000"/>
            <a:ext cx="338292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Concrete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6"/>
          <p:cNvSpPr/>
          <p:nvPr/>
        </p:nvSpPr>
        <p:spPr>
          <a:xfrm flipV="1">
            <a:off x="7040520" y="3672000"/>
            <a:ext cx="1800" cy="91584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457200" y="2193840"/>
            <a:ext cx="3382920" cy="149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&lt;&lt;interface&gt;&gt;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Iterable&lt;T&gt;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Iterator&lt;T&gt;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Line 8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457200" y="4572000"/>
            <a:ext cx="338292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Collection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iterator()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b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Line 10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1"/>
          <p:cNvSpPr/>
          <p:nvPr/>
        </p:nvSpPr>
        <p:spPr>
          <a:xfrm flipV="1">
            <a:off x="2103480" y="3672000"/>
            <a:ext cx="1440" cy="91584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2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3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"/>
          <p:cNvSpPr/>
          <p:nvPr/>
        </p:nvSpPr>
        <p:spPr>
          <a:xfrm>
            <a:off x="3840120" y="2560680"/>
            <a:ext cx="155412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</a:rPr>
              <a:t>creates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3840120" y="5030640"/>
            <a:ext cx="155412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</a:rPr>
              <a:t>creates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CustomShape 16"/>
          <p:cNvSpPr/>
          <p:nvPr/>
        </p:nvSpPr>
        <p:spPr>
          <a:xfrm>
            <a:off x="549360" y="1463760"/>
            <a:ext cx="81374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</a:rPr>
              <a:t>factory method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is a method that creates other objects.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CustomShape 17"/>
          <p:cNvSpPr/>
          <p:nvPr/>
        </p:nvSpPr>
        <p:spPr>
          <a:xfrm>
            <a:off x="-182520" y="2835360"/>
            <a:ext cx="639720" cy="457200"/>
          </a:xfrm>
          <a:custGeom>
            <a:avLst/>
            <a:gdLst/>
            <a:ahLst/>
            <a:rect l="0" t="0" r="r" b="b"/>
            <a:pathLst>
              <a:path w="1779" h="1272">
                <a:moveTo>
                  <a:pt x="0" y="355"/>
                </a:moveTo>
                <a:lnTo>
                  <a:pt x="1202" y="355"/>
                </a:lnTo>
                <a:lnTo>
                  <a:pt x="1202" y="0"/>
                </a:lnTo>
                <a:lnTo>
                  <a:pt x="1778" y="635"/>
                </a:lnTo>
                <a:lnTo>
                  <a:pt x="1202" y="1271"/>
                </a:lnTo>
                <a:lnTo>
                  <a:pt x="1202" y="915"/>
                </a:lnTo>
                <a:lnTo>
                  <a:pt x="0" y="915"/>
                </a:lnTo>
                <a:lnTo>
                  <a:pt x="0" y="355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Structure of Iterator Pattern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48120" y="1905120"/>
            <a:ext cx="259056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hasNext( ): bool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next( ): Element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124080" y="4191120"/>
            <a:ext cx="2590920" cy="212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ConcreteIterator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cursor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hasNext( ): bool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next( ): Element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114800" y="3429000"/>
            <a:ext cx="457200" cy="304920"/>
          </a:xfrm>
          <a:custGeom>
            <a:avLst/>
            <a:gdLst/>
            <a:ahLst/>
            <a:rect l="0" t="0" r="r" b="b"/>
            <a:pathLst>
              <a:path w="1272" h="849">
                <a:moveTo>
                  <a:pt x="635" y="0"/>
                </a:moveTo>
                <a:lnTo>
                  <a:pt x="1271" y="848"/>
                </a:lnTo>
                <a:lnTo>
                  <a:pt x="0" y="848"/>
                </a:lnTo>
                <a:lnTo>
                  <a:pt x="635" y="0"/>
                </a:lnTo>
              </a:path>
            </a:pathLst>
          </a:custGeom>
          <a:solidFill>
            <a:srgbClr val="ffffff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5"/>
          <p:cNvSpPr/>
          <p:nvPr/>
        </p:nvSpPr>
        <p:spPr>
          <a:xfrm>
            <a:off x="4343400" y="3733920"/>
            <a:ext cx="1440" cy="457200"/>
          </a:xfrm>
          <a:prstGeom prst="line">
            <a:avLst/>
          </a:prstGeom>
          <a:ln cap="sq" w="19080">
            <a:solidFill>
              <a:srgbClr val="00000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6"/>
          <p:cNvSpPr/>
          <p:nvPr/>
        </p:nvSpPr>
        <p:spPr>
          <a:xfrm>
            <a:off x="3124080" y="5257800"/>
            <a:ext cx="2590920" cy="14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7391520" y="4191120"/>
            <a:ext cx="76176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cc33"/>
              </a:gs>
              <a:gs pos="50000">
                <a:srgbClr val="175e17"/>
              </a:gs>
              <a:gs pos="100000">
                <a:srgbClr val="33cc33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8001000" y="4495680"/>
            <a:ext cx="76212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cc33"/>
              </a:gs>
              <a:gs pos="50000">
                <a:srgbClr val="175e17"/>
              </a:gs>
              <a:gs pos="100000">
                <a:srgbClr val="33cc33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9"/>
          <p:cNvSpPr/>
          <p:nvPr/>
        </p:nvSpPr>
        <p:spPr>
          <a:xfrm>
            <a:off x="2362320" y="1676520"/>
            <a:ext cx="3809880" cy="1440"/>
          </a:xfrm>
          <a:prstGeom prst="line">
            <a:avLst/>
          </a:prstGeom>
          <a:ln cap="sq"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6934320" y="5715000"/>
            <a:ext cx="22096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Data Source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380880" y="1447920"/>
            <a:ext cx="198144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Application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Line 12"/>
          <p:cNvSpPr/>
          <p:nvPr/>
        </p:nvSpPr>
        <p:spPr>
          <a:xfrm>
            <a:off x="2362320" y="2133720"/>
            <a:ext cx="609480" cy="1440"/>
          </a:xfrm>
          <a:prstGeom prst="line">
            <a:avLst/>
          </a:prstGeom>
          <a:ln cap="sq" w="19080">
            <a:solidFill>
              <a:srgbClr val="000000"/>
            </a:solidFill>
            <a:prstDash val="lg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3"/>
          <p:cNvSpPr/>
          <p:nvPr/>
        </p:nvSpPr>
        <p:spPr>
          <a:xfrm>
            <a:off x="6172200" y="1371600"/>
            <a:ext cx="259092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Collection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iterator( ): Iterator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2971800" y="1219320"/>
            <a:ext cx="251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access elements of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5"/>
          <p:cNvSpPr/>
          <p:nvPr/>
        </p:nvSpPr>
        <p:spPr>
          <a:xfrm flipH="1">
            <a:off x="5690880" y="2438280"/>
            <a:ext cx="1114200" cy="1981440"/>
          </a:xfrm>
          <a:prstGeom prst="line">
            <a:avLst/>
          </a:prstGeom>
          <a:ln cap="sq"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6"/>
          <p:cNvSpPr/>
          <p:nvPr/>
        </p:nvSpPr>
        <p:spPr>
          <a:xfrm>
            <a:off x="6248520" y="3048120"/>
            <a:ext cx="1143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Line 17"/>
          <p:cNvSpPr/>
          <p:nvPr/>
        </p:nvSpPr>
        <p:spPr>
          <a:xfrm>
            <a:off x="8077320" y="2362320"/>
            <a:ext cx="1440" cy="175248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11280" y="1371600"/>
            <a:ext cx="7912080" cy="44546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List&lt;String&gt; list = new ArrayList&lt;&gt;(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list.add( "apple"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 . . // add more elements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Iterator&lt;String&gt; iter = list.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iterator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while( iter.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hasNext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 ) )  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System.out.println( iter.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()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Patterns - Gang of Four book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11280" y="1447920"/>
            <a:ext cx="7921440" cy="259056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txBody>
          <a:bodyPr lIns="90000" rIns="90000" tIns="46800" bIns="46800">
            <a:normAutofit/>
          </a:bodyPr>
          <a:p>
            <a:pPr marL="342720" indent="-318960" algn="ctr">
              <a:spcBef>
                <a:spcPts val="4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The "Gang of Four"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first book to popularize the idea of software patterns: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Gamma, Helm, Johnson, Vlissides </a:t>
            </a:r>
            <a:br/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Design Patterns: Elements of Reusable Object-Oriented Software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(1995)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334120" y="3352680"/>
            <a:ext cx="2682720" cy="33530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Good Design Patterns Books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09480" y="1371240"/>
            <a:ext cx="6019920" cy="21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for Java programmers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Design Patterns Explained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2E (2004)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by Allan Shallow &amp; James Trott 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also wrote: </a:t>
            </a:r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Pattern Oriented 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6629400" y="1554120"/>
            <a:ext cx="1965240" cy="22557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639720" y="4038480"/>
            <a:ext cx="5486400" cy="19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8960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41280"/>
                <a:tab algn="l" pos="788760"/>
                <a:tab algn="l" pos="1238040"/>
                <a:tab algn="l" pos="168732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320"/>
                <a:tab algn="l" pos="7527600"/>
                <a:tab algn="l" pos="7976880"/>
                <a:tab algn="l" pos="8426160"/>
                <a:tab algn="l" pos="8875440"/>
                <a:tab algn="l" pos="932472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i="1" lang="en-US" sz="2400" spc="-1" strike="noStrike">
                <a:solidFill>
                  <a:srgbClr val="3333cc"/>
                </a:solidFill>
                <a:latin typeface="Arial"/>
                <a:ea typeface="Arial"/>
              </a:rPr>
              <a:t>Head First Design Patterns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(2004)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by Eric &amp; Elizabeth Freeman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8960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41280"/>
                <a:tab algn="l" pos="788760"/>
                <a:tab algn="l" pos="1238040"/>
                <a:tab algn="l" pos="168732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320"/>
                <a:tab algn="l" pos="7527600"/>
                <a:tab algn="l" pos="7976880"/>
                <a:tab algn="l" pos="8426160"/>
                <a:tab algn="l" pos="8875440"/>
                <a:tab algn="l" pos="932472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Visual &amp; memorable examples,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code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too simple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6400800" y="3809880"/>
            <a:ext cx="2259000" cy="24987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80520" y="-68400"/>
            <a:ext cx="8458200" cy="119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Structure of Patterns in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Gang of Four book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95360" y="1430280"/>
            <a:ext cx="8153280" cy="510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Name of Pattern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Intent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what the pattern does</a:t>
            </a: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Motivation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Why this pattern.  When to apply this pattern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Structure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Logical structure of the pattern. UML diagrams.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Participants and Collaborators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What are the elements of the pattern?  What do they do?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Consequences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benefits and disadvantages of using the pattern.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Iterator Pattern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11280" y="1371240"/>
            <a:ext cx="7921440" cy="472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Pattern Name: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Context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need to access elements of a collection.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Motivation (Forces)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use or view elements of a collection without the need to know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underlying structure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collection.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247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collection provides an iterator with methods to check for more elements and get the next element.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Solutions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11280" y="1371240"/>
            <a:ext cx="7921440" cy="496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spcAft>
                <a:spcPts val="1423"/>
              </a:spcAft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engineering disciplines reuse proven good solutions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Civil Engineer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standard designs and construction methods based on experience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Circuit Designer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reuse component designs in integrated circuits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Architect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reuse design patterns in home and building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Patterns To Know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11280" y="1371600"/>
            <a:ext cx="792144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1000"/>
          </a:bodyPr>
          <a:p>
            <a:pPr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Adapter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Factory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Decorator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Singleton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Strategy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Layout Manager, used in a Container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8.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9.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 Observer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10.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 Facade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SKE Favorite Design Patterns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31640" y="1371600"/>
            <a:ext cx="842328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SKE12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Software Spec &amp; 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class was asked: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What patterns are most instructive or most useful?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SKE12 Favorite Patterns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11280" y="1187280"/>
            <a:ext cx="792144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23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Pattern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Votes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MVC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State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Factory Method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Command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Strategy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Facade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Singleton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Iterator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Observer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Adapter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Decorator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2120" indent="-201600">
              <a:spcBef>
                <a:spcPts val="848"/>
              </a:spcBef>
              <a:tabLst>
                <a:tab algn="l" pos="0"/>
                <a:tab algn="l" pos="3590640"/>
                <a:tab algn="l" pos="3595680"/>
                <a:tab algn="l" pos="3956040"/>
                <a:tab algn="l" pos="4316400"/>
                <a:tab algn="l" pos="4676760"/>
                <a:tab algn="l" pos="5037120"/>
                <a:tab algn="l" pos="5397480"/>
                <a:tab algn="l" pos="5757840"/>
                <a:tab algn="l" pos="6118200"/>
                <a:tab algn="l" pos="647856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77320"/>
                <a:tab algn="l" pos="10779120"/>
                <a:tab algn="l" pos="1078056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Template Method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Categories of Patterns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</a:rPr>
              <a:t>Creational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how to create objects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</a:rPr>
              <a:t>Structural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relationships between objects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</a:rPr>
              <a:t>Behavioral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how to implement some behavior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Situations (Context) not Patterns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11280" y="1371600"/>
            <a:ext cx="7920000" cy="44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598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Learn the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situation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the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(forces) that motivate the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  <a:tabLst>
                <a:tab algn="l" pos="0"/>
                <a:tab algn="l" pos="102960"/>
                <a:tab algn="l" pos="552240"/>
                <a:tab algn="l" pos="1001520"/>
                <a:tab algn="l" pos="1450800"/>
                <a:tab algn="l" pos="1900080"/>
                <a:tab algn="l" pos="2349360"/>
                <a:tab algn="l" pos="2798640"/>
                <a:tab algn="l" pos="3247920"/>
                <a:tab algn="l" pos="3697200"/>
                <a:tab algn="l" pos="4146480"/>
                <a:tab algn="l" pos="4595760"/>
                <a:tab algn="l" pos="5045040"/>
                <a:tab algn="l" pos="5494320"/>
                <a:tab algn="l" pos="5943600"/>
                <a:tab algn="l" pos="6392520"/>
                <a:tab algn="l" pos="6841800"/>
                <a:tab algn="l" pos="7291080"/>
                <a:tab algn="l" pos="7740360"/>
                <a:tab algn="l" pos="8189640"/>
                <a:tab algn="l" pos="863892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Pay attention to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Applicability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details of context where the pattern applies.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(Avoid applying the wrong pattern.)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Adding New Behavior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11280" y="1371600"/>
            <a:ext cx="7920000" cy="44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add some new behavior to an existing 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don't want to add more responsibility to the 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the behavior may apply to similar classes, too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Scrollbars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Changing the Interface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11280" y="1371240"/>
            <a:ext cx="7920000" cy="472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use a class in an application that requires interface A.  But the class doesn't implement 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not appropriate to modify the existing class for the new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we may have many classes we need to modify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change an Enumeration to look like an Iterator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Convenient Implementation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11280" y="1371240"/>
            <a:ext cx="7920000" cy="472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interfaces require implementing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lot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methods.  But most of the methods aren't usually required.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how can we make it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easier to implement interface?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how to supply default implementations for methods?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MouseListener (6 methods), List (24 methods)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Group of Objects act as One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11280" y="1371600"/>
            <a:ext cx="792000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be able to use a Group of objects in an application, and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application can treat the whole group like a single object.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many objects that behave similarly. To avoid complex code we'd like to treat as one object.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KeyPad in a mobile phone app.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6237360" y="4754520"/>
            <a:ext cx="1627200" cy="15541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11280" y="-68400"/>
            <a:ext cx="7920000" cy="119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Creating Objects without Knowing Type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11280" y="1371600"/>
            <a:ext cx="7920000" cy="516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are using a framework like OCSF.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framework needs to create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can we change the type of object that the framework creates?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want the framework to be extensible.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using "new" means coupling between the class and the framework.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JDBC (Java Database Connection) creates connections for different kinds of databases.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Ideas in Software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11280" y="1371240"/>
            <a:ext cx="7921440" cy="496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18960">
              <a:spcBef>
                <a:spcPts val="598"/>
              </a:spcBef>
              <a:spcAft>
                <a:spcPts val="1423"/>
              </a:spcAft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Developers </a:t>
            </a:r>
            <a:r>
              <a:rPr b="1" lang="en-US" sz="2400" spc="-1" strike="noStrike">
                <a:solidFill>
                  <a:srgbClr val="cc3300"/>
                </a:solidFill>
                <a:latin typeface="Arial"/>
              </a:rPr>
              <a:t>reuse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knowledge, experience, &amp;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Application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reuse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 similar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Design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apply known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design principles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design patterns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Logic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apply known </a:t>
            </a:r>
            <a:r>
              <a:rPr b="0" i="1" lang="en-US" sz="2400" spc="-1" strike="noStrike">
                <a:solidFill>
                  <a:srgbClr val="a50021"/>
                </a:solidFill>
                <a:latin typeface="Arial"/>
              </a:rPr>
              <a:t>algorithms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implement behavior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Method Implementation (Coding)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423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programming idioms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common tasks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 Something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Later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74640" y="1554120"/>
            <a:ext cx="792000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run a task at a given time (in the future)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don't want our "task" to be responsible for the schedule of when it gets run.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situation occurs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 lot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so we need a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reusable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We're writing a digital clock.  We want an alarm to sound at a specified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Programming Idiom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11280" y="1371240"/>
            <a:ext cx="7921440" cy="211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Problem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process every element of an array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Idiom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initialize result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loop over the array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process each element of the array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71680" y="3581280"/>
            <a:ext cx="8001000" cy="28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Arial"/>
              </a:rPr>
              <a:t>// add the values of all the coupons we have sold...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Coupon [ ] coupons = ...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double total = 0;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// initialize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for( int k=0; k&lt;coupons.length; k++ ) {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// loop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total += coupons[k].getTotal();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// process each one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 Algorithm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11280" y="1371600"/>
            <a:ext cx="8316720" cy="20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Problem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shortest path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from node A to node B in a graph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apply Dykstra's Shortest Path algorithm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Code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11280" y="1371240"/>
            <a:ext cx="7921440" cy="26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Requirement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sort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List of Persons by last name.  Ignore 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Write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Comparator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use Collections.sort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57360" y="3414600"/>
            <a:ext cx="7772400" cy="26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List&lt;Person&gt; people = registry.getPeople( );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Comparator&lt;Person&gt; compByName = new Comparator&lt;&gt;() {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int compare(Person a, Person b) {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a.getLastname().compareToIgnoreCase(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b.getLastname());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java.util.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Collections.sort( people, compByName )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Code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11280" y="1371240"/>
            <a:ext cx="7921440" cy="26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Requirement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keep a log of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activity &amp; events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in a 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 we have a record of what was done and any problems that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899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the open-source Log4J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slf4j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framework.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85800" y="4114800"/>
            <a:ext cx="7772400" cy="21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Purse {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static final 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Logger log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Logger.getLogger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(Purse.class);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boolean insert(Money m) {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(m == null) 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log.error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000" spc="-1" strike="noStrike">
                <a:solidFill>
                  <a:srgbClr val="660066"/>
                </a:solidFill>
                <a:latin typeface="Courier New"/>
                <a:ea typeface="Courier New"/>
              </a:rPr>
              <a:t>"argument is null"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else 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log.info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000" spc="-1" strike="noStrike">
                <a:solidFill>
                  <a:srgbClr val="660066"/>
                </a:solidFill>
                <a:latin typeface="Courier New"/>
                <a:ea typeface="Courier New"/>
              </a:rPr>
              <a:t>"inserting "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+ m)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Logger Output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11280" y="1371600"/>
            <a:ext cx="7921440" cy="19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Log File: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You control </a:t>
            </a:r>
            <a:r>
              <a:rPr b="0" i="1" lang="en-US" sz="2400" spc="-1" strike="noStrike" u="sng">
                <a:solidFill>
                  <a:srgbClr val="cc3300"/>
                </a:solidFill>
                <a:uFillTx/>
                <a:latin typeface="Arial"/>
              </a:rPr>
              <a:t>where</a:t>
            </a:r>
            <a:r>
              <a:rPr b="0" i="1" lang="en-US" sz="2400" spc="-1" strike="noStrike">
                <a:solidFill>
                  <a:srgbClr val="cc3300"/>
                </a:solidFill>
                <a:latin typeface="Arial"/>
              </a:rPr>
              <a:t> logging is output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, and </a:t>
            </a:r>
            <a:r>
              <a:rPr b="0" i="1" lang="en-US" sz="2400" spc="-1" strike="noStrike" u="sng">
                <a:solidFill>
                  <a:srgbClr val="cc3300"/>
                </a:solidFill>
                <a:uFillTx/>
                <a:latin typeface="Arial"/>
              </a:rPr>
              <a:t>how much</a:t>
            </a:r>
            <a:r>
              <a:rPr b="0" i="1" lang="en-US" sz="2400" spc="-1" strike="noStrike">
                <a:solidFill>
                  <a:srgbClr val="cc3300"/>
                </a:solidFill>
                <a:latin typeface="Arial"/>
              </a:rPr>
              <a:t> detail is recorded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Config file:  log4j.properties.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85800" y="3352680"/>
            <a:ext cx="777240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6:02:27 Purse insert INFO inserting 10 Baht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6:03:00 Purse insert INFO inserting 20 Baht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6:03:10 Purse insert </a:t>
            </a:r>
            <a:r>
              <a:rPr b="1" lang="en-US" sz="2000" spc="-1" strike="noStrike">
                <a:solidFill>
                  <a:srgbClr val="cc3300"/>
                </a:solidFill>
                <a:latin typeface="Courier New"/>
                <a:ea typeface="Courier New"/>
              </a:rPr>
              <a:t>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argument is null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6:03:14 Purse withdraw INFO withdraw 10 Baht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 rot="16200000">
            <a:off x="2738520" y="3962520"/>
            <a:ext cx="304560" cy="1676160"/>
          </a:xfrm>
          <a:custGeom>
            <a:avLst/>
            <a:gdLst/>
            <a:ahLst/>
            <a:rect l="0" t="0" r="r" b="b"/>
            <a:pathLst>
              <a:path w="848" h="4658">
                <a:moveTo>
                  <a:pt x="847" y="0"/>
                </a:moveTo>
                <a:cubicBezTo>
                  <a:pt x="635" y="0"/>
                  <a:pt x="423" y="194"/>
                  <a:pt x="423" y="388"/>
                </a:cubicBezTo>
                <a:lnTo>
                  <a:pt x="423" y="1940"/>
                </a:lnTo>
                <a:cubicBezTo>
                  <a:pt x="423" y="2134"/>
                  <a:pt x="211" y="2328"/>
                  <a:pt x="0" y="2328"/>
                </a:cubicBezTo>
                <a:cubicBezTo>
                  <a:pt x="211" y="2328"/>
                  <a:pt x="423" y="2522"/>
                  <a:pt x="423" y="2716"/>
                </a:cubicBezTo>
                <a:lnTo>
                  <a:pt x="423" y="4268"/>
                </a:lnTo>
                <a:cubicBezTo>
                  <a:pt x="423" y="4462"/>
                  <a:pt x="635" y="4657"/>
                  <a:pt x="847" y="4657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1676520" y="4952880"/>
            <a:ext cx="22860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Class and Method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038480" y="5334120"/>
            <a:ext cx="1295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Severity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Line 7"/>
          <p:cNvSpPr/>
          <p:nvPr/>
        </p:nvSpPr>
        <p:spPr>
          <a:xfrm flipH="1" flipV="1">
            <a:off x="4547880" y="4624560"/>
            <a:ext cx="199800" cy="809280"/>
          </a:xfrm>
          <a:prstGeom prst="line">
            <a:avLst/>
          </a:prstGeom>
          <a:ln cap="sq"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5029200" y="4876920"/>
            <a:ext cx="22860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message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CustomShape 9"/>
          <p:cNvSpPr/>
          <p:nvPr/>
        </p:nvSpPr>
        <p:spPr>
          <a:xfrm rot="16200000">
            <a:off x="5938920" y="3962520"/>
            <a:ext cx="304560" cy="1676160"/>
          </a:xfrm>
          <a:custGeom>
            <a:avLst/>
            <a:gdLst/>
            <a:ahLst/>
            <a:rect l="0" t="0" r="r" b="b"/>
            <a:pathLst>
              <a:path w="848" h="4658">
                <a:moveTo>
                  <a:pt x="847" y="0"/>
                </a:moveTo>
                <a:cubicBezTo>
                  <a:pt x="635" y="0"/>
                  <a:pt x="423" y="194"/>
                  <a:pt x="423" y="388"/>
                </a:cubicBezTo>
                <a:lnTo>
                  <a:pt x="423" y="1940"/>
                </a:lnTo>
                <a:cubicBezTo>
                  <a:pt x="423" y="2134"/>
                  <a:pt x="211" y="2328"/>
                  <a:pt x="0" y="2328"/>
                </a:cubicBezTo>
                <a:cubicBezTo>
                  <a:pt x="211" y="2328"/>
                  <a:pt x="423" y="2522"/>
                  <a:pt x="423" y="2716"/>
                </a:cubicBezTo>
                <a:lnTo>
                  <a:pt x="423" y="4268"/>
                </a:lnTo>
                <a:cubicBezTo>
                  <a:pt x="423" y="4462"/>
                  <a:pt x="635" y="4657"/>
                  <a:pt x="847" y="4657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a Design Pattern?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5360" indent="-201600">
              <a:spcBef>
                <a:spcPts val="598"/>
              </a:spcBef>
              <a:tabLst>
                <a:tab algn="l" pos="0"/>
                <a:tab algn="l" pos="223560"/>
                <a:tab algn="l" pos="328320"/>
                <a:tab algn="l" pos="777600"/>
                <a:tab algn="l" pos="1226880"/>
                <a:tab algn="l" pos="1676160"/>
                <a:tab algn="l" pos="2125440"/>
                <a:tab algn="l" pos="2574720"/>
                <a:tab algn="l" pos="302400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5720"/>
                <a:tab algn="l" pos="8415000"/>
                <a:tab algn="l" pos="8864280"/>
                <a:tab algn="l" pos="8983440"/>
                <a:tab algn="l" pos="9432720"/>
                <a:tab algn="l" pos="9882000"/>
                <a:tab algn="l" pos="10331280"/>
                <a:tab algn="l" pos="107805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800" spc="-1" strike="noStrike">
                <a:solidFill>
                  <a:srgbClr val="cc3300"/>
                </a:solidFill>
                <a:latin typeface="Arial"/>
              </a:rPr>
              <a:t>situation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occurs over and over, along with a </a:t>
            </a:r>
            <a:r>
              <a:rPr b="0" i="1" lang="en-US" sz="2800" spc="-1" strike="noStrike">
                <a:solidFill>
                  <a:srgbClr val="cc3300"/>
                </a:solidFill>
                <a:latin typeface="Arial"/>
              </a:rPr>
              <a:t>reusable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design of a solution.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2022-10-27T11:07:05Z</dcterms:modified>
  <cp:revision>293</cp:revision>
  <dc:subject>Programming Languages: Principles and Practice, 2nd Ed.</dc:subject>
  <dc:title>Chapter 10 - Object-oriented Programming</dc:title>
</cp:coreProperties>
</file>