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4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6.xml.rels" ContentType="application/vnd.openxmlformats-package.relationships+xml"/>
  <Override PartName="/ppt/notesSlides/notesSlide3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9B5295B-62BC-4738-8B86-0E9AB606AE1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1182600" y="768240"/>
            <a:ext cx="4733640" cy="383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"/>
          <p:cNvSpPr/>
          <p:nvPr/>
        </p:nvSpPr>
        <p:spPr>
          <a:xfrm>
            <a:off x="946080" y="4861080"/>
            <a:ext cx="5206680" cy="460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05160" cy="3827160"/>
          </a:xfrm>
          <a:prstGeom prst="rect">
            <a:avLst/>
          </a:prstGeom>
        </p:spPr>
      </p:sp>
      <p:sp>
        <p:nvSpPr>
          <p:cNvPr id="273" name="CustomShape 2"/>
          <p:cNvSpPr/>
          <p:nvPr/>
        </p:nvSpPr>
        <p:spPr>
          <a:xfrm>
            <a:off x="946080" y="4861080"/>
            <a:ext cx="5197320" cy="459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05160" cy="3827160"/>
          </a:xfrm>
          <a:prstGeom prst="rect">
            <a:avLst/>
          </a:prstGeom>
        </p:spPr>
      </p:sp>
      <p:sp>
        <p:nvSpPr>
          <p:cNvPr id="275" name="CustomShape 2"/>
          <p:cNvSpPr/>
          <p:nvPr/>
        </p:nvSpPr>
        <p:spPr>
          <a:xfrm>
            <a:off x="946080" y="4861080"/>
            <a:ext cx="5197320" cy="459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05160" cy="3827160"/>
          </a:xfrm>
          <a:prstGeom prst="rect">
            <a:avLst/>
          </a:prstGeom>
        </p:spPr>
      </p:sp>
      <p:sp>
        <p:nvSpPr>
          <p:cNvPr id="277" name="CustomShape 2"/>
          <p:cNvSpPr/>
          <p:nvPr/>
        </p:nvSpPr>
        <p:spPr>
          <a:xfrm>
            <a:off x="946080" y="4861080"/>
            <a:ext cx="5197320" cy="459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05160" cy="3827160"/>
          </a:xfrm>
          <a:prstGeom prst="rect">
            <a:avLst/>
          </a:prstGeom>
        </p:spPr>
      </p:sp>
      <p:sp>
        <p:nvSpPr>
          <p:cNvPr id="279" name="CustomShape 2"/>
          <p:cNvSpPr/>
          <p:nvPr/>
        </p:nvSpPr>
        <p:spPr>
          <a:xfrm>
            <a:off x="946080" y="4861080"/>
            <a:ext cx="5197320" cy="459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05160" cy="3827160"/>
          </a:xfrm>
          <a:prstGeom prst="rect">
            <a:avLst/>
          </a:prstGeom>
        </p:spPr>
      </p:sp>
      <p:sp>
        <p:nvSpPr>
          <p:cNvPr id="281" name="CustomShape 2"/>
          <p:cNvSpPr/>
          <p:nvPr/>
        </p:nvSpPr>
        <p:spPr>
          <a:xfrm>
            <a:off x="946080" y="4861080"/>
            <a:ext cx="5197320" cy="459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05160" cy="3827160"/>
          </a:xfrm>
          <a:prstGeom prst="rect">
            <a:avLst/>
          </a:prstGeom>
        </p:spPr>
      </p:sp>
      <p:sp>
        <p:nvSpPr>
          <p:cNvPr id="283" name="CustomShape 2"/>
          <p:cNvSpPr/>
          <p:nvPr/>
        </p:nvSpPr>
        <p:spPr>
          <a:xfrm>
            <a:off x="946080" y="4861080"/>
            <a:ext cx="5197320" cy="459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880"/>
          </a:xfrm>
          <a:prstGeom prst="rect">
            <a:avLst/>
          </a:prstGeom>
        </p:spPr>
      </p:sp>
      <p:sp>
        <p:nvSpPr>
          <p:cNvPr id="257" name="CustomShape 2"/>
          <p:cNvSpPr/>
          <p:nvPr/>
        </p:nvSpPr>
        <p:spPr>
          <a:xfrm>
            <a:off x="946080" y="4861080"/>
            <a:ext cx="5206680" cy="47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05160" cy="3827160"/>
          </a:xfrm>
          <a:prstGeom prst="rect">
            <a:avLst/>
          </a:prstGeom>
        </p:spPr>
      </p:sp>
      <p:sp>
        <p:nvSpPr>
          <p:cNvPr id="285" name="CustomShape 2"/>
          <p:cNvSpPr/>
          <p:nvPr/>
        </p:nvSpPr>
        <p:spPr>
          <a:xfrm>
            <a:off x="946080" y="4861080"/>
            <a:ext cx="5197320" cy="459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880"/>
          </a:xfrm>
          <a:prstGeom prst="rect">
            <a:avLst/>
          </a:prstGeom>
        </p:spPr>
      </p:sp>
      <p:sp>
        <p:nvSpPr>
          <p:cNvPr id="287" name="CustomShape 2"/>
          <p:cNvSpPr/>
          <p:nvPr/>
        </p:nvSpPr>
        <p:spPr>
          <a:xfrm>
            <a:off x="946080" y="4861080"/>
            <a:ext cx="5206680" cy="47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880"/>
          </a:xfrm>
          <a:prstGeom prst="rect">
            <a:avLst/>
          </a:prstGeom>
        </p:spPr>
      </p:sp>
      <p:sp>
        <p:nvSpPr>
          <p:cNvPr id="289" name="CustomShape 2"/>
          <p:cNvSpPr/>
          <p:nvPr/>
        </p:nvSpPr>
        <p:spPr>
          <a:xfrm>
            <a:off x="946080" y="4861080"/>
            <a:ext cx="5206680" cy="47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880"/>
          </a:xfrm>
          <a:prstGeom prst="rect">
            <a:avLst/>
          </a:prstGeom>
        </p:spPr>
      </p:sp>
      <p:sp>
        <p:nvSpPr>
          <p:cNvPr id="291" name="CustomShape 2"/>
          <p:cNvSpPr/>
          <p:nvPr/>
        </p:nvSpPr>
        <p:spPr>
          <a:xfrm>
            <a:off x="946080" y="4861080"/>
            <a:ext cx="5206680" cy="47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880"/>
          </a:xfrm>
          <a:prstGeom prst="rect">
            <a:avLst/>
          </a:prstGeom>
        </p:spPr>
      </p:sp>
      <p:sp>
        <p:nvSpPr>
          <p:cNvPr id="259" name="CustomShape 2"/>
          <p:cNvSpPr/>
          <p:nvPr/>
        </p:nvSpPr>
        <p:spPr>
          <a:xfrm>
            <a:off x="946080" y="4861080"/>
            <a:ext cx="5206680" cy="47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880"/>
          </a:xfrm>
          <a:prstGeom prst="rect">
            <a:avLst/>
          </a:prstGeom>
        </p:spPr>
      </p:sp>
      <p:sp>
        <p:nvSpPr>
          <p:cNvPr id="293" name="CustomShape 2"/>
          <p:cNvSpPr/>
          <p:nvPr/>
        </p:nvSpPr>
        <p:spPr>
          <a:xfrm>
            <a:off x="946080" y="4861080"/>
            <a:ext cx="5206680" cy="47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880"/>
          </a:xfrm>
          <a:prstGeom prst="rect">
            <a:avLst/>
          </a:prstGeom>
        </p:spPr>
      </p:sp>
      <p:sp>
        <p:nvSpPr>
          <p:cNvPr id="295" name="CustomShape 2"/>
          <p:cNvSpPr/>
          <p:nvPr/>
        </p:nvSpPr>
        <p:spPr>
          <a:xfrm>
            <a:off x="946080" y="4861080"/>
            <a:ext cx="5206680" cy="47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880"/>
          </a:xfrm>
          <a:prstGeom prst="rect">
            <a:avLst/>
          </a:prstGeom>
        </p:spPr>
      </p:sp>
      <p:sp>
        <p:nvSpPr>
          <p:cNvPr id="297" name="CustomShape 2"/>
          <p:cNvSpPr/>
          <p:nvPr/>
        </p:nvSpPr>
        <p:spPr>
          <a:xfrm>
            <a:off x="946080" y="4861080"/>
            <a:ext cx="5206680" cy="47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880"/>
          </a:xfrm>
          <a:prstGeom prst="rect">
            <a:avLst/>
          </a:prstGeom>
        </p:spPr>
      </p:sp>
      <p:sp>
        <p:nvSpPr>
          <p:cNvPr id="299" name="CustomShape 2"/>
          <p:cNvSpPr/>
          <p:nvPr/>
        </p:nvSpPr>
        <p:spPr>
          <a:xfrm>
            <a:off x="946080" y="4861080"/>
            <a:ext cx="5206680" cy="47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080" cy="3835080"/>
          </a:xfrm>
          <a:prstGeom prst="rect">
            <a:avLst/>
          </a:prstGeom>
        </p:spPr>
      </p:sp>
      <p:sp>
        <p:nvSpPr>
          <p:cNvPr id="301" name="CustomShape 2"/>
          <p:cNvSpPr/>
          <p:nvPr/>
        </p:nvSpPr>
        <p:spPr>
          <a:xfrm>
            <a:off x="946080" y="4861080"/>
            <a:ext cx="5205240" cy="460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080" cy="3835080"/>
          </a:xfrm>
          <a:prstGeom prst="rect">
            <a:avLst/>
          </a:prstGeom>
        </p:spPr>
      </p:sp>
      <p:sp>
        <p:nvSpPr>
          <p:cNvPr id="303" name="CustomShape 2"/>
          <p:cNvSpPr/>
          <p:nvPr/>
        </p:nvSpPr>
        <p:spPr>
          <a:xfrm>
            <a:off x="946080" y="4861080"/>
            <a:ext cx="5205240" cy="460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080" cy="3835080"/>
          </a:xfrm>
          <a:prstGeom prst="rect">
            <a:avLst/>
          </a:prstGeom>
        </p:spPr>
      </p:sp>
      <p:sp>
        <p:nvSpPr>
          <p:cNvPr id="305" name="CustomShape 2"/>
          <p:cNvSpPr/>
          <p:nvPr/>
        </p:nvSpPr>
        <p:spPr>
          <a:xfrm>
            <a:off x="946080" y="4861080"/>
            <a:ext cx="5205240" cy="460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080" cy="3835080"/>
          </a:xfrm>
          <a:prstGeom prst="rect">
            <a:avLst/>
          </a:prstGeom>
        </p:spPr>
      </p:sp>
      <p:sp>
        <p:nvSpPr>
          <p:cNvPr id="307" name="CustomShape 2"/>
          <p:cNvSpPr/>
          <p:nvPr/>
        </p:nvSpPr>
        <p:spPr>
          <a:xfrm>
            <a:off x="946080" y="4861080"/>
            <a:ext cx="5205240" cy="460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080" cy="3835080"/>
          </a:xfrm>
          <a:prstGeom prst="rect">
            <a:avLst/>
          </a:prstGeom>
        </p:spPr>
      </p:sp>
      <p:sp>
        <p:nvSpPr>
          <p:cNvPr id="309" name="CustomShape 2"/>
          <p:cNvSpPr/>
          <p:nvPr/>
        </p:nvSpPr>
        <p:spPr>
          <a:xfrm>
            <a:off x="946080" y="4861080"/>
            <a:ext cx="5205240" cy="460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080" cy="3835080"/>
          </a:xfrm>
          <a:prstGeom prst="rect">
            <a:avLst/>
          </a:prstGeom>
        </p:spPr>
      </p:sp>
      <p:sp>
        <p:nvSpPr>
          <p:cNvPr id="311" name="CustomShape 2"/>
          <p:cNvSpPr/>
          <p:nvPr/>
        </p:nvSpPr>
        <p:spPr>
          <a:xfrm>
            <a:off x="946080" y="4861080"/>
            <a:ext cx="5205240" cy="460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880"/>
          </a:xfrm>
          <a:prstGeom prst="rect">
            <a:avLst/>
          </a:prstGeom>
        </p:spPr>
      </p:sp>
      <p:sp>
        <p:nvSpPr>
          <p:cNvPr id="261" name="CustomShape 2"/>
          <p:cNvSpPr/>
          <p:nvPr/>
        </p:nvSpPr>
        <p:spPr>
          <a:xfrm>
            <a:off x="946080" y="4861080"/>
            <a:ext cx="5206680" cy="47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3080" cy="3835080"/>
          </a:xfrm>
          <a:prstGeom prst="rect">
            <a:avLst/>
          </a:prstGeom>
        </p:spPr>
      </p:sp>
      <p:sp>
        <p:nvSpPr>
          <p:cNvPr id="313" name="CustomShape 2"/>
          <p:cNvSpPr/>
          <p:nvPr/>
        </p:nvSpPr>
        <p:spPr>
          <a:xfrm>
            <a:off x="946080" y="4861080"/>
            <a:ext cx="5205240" cy="460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880"/>
          </a:xfrm>
          <a:prstGeom prst="rect">
            <a:avLst/>
          </a:prstGeom>
        </p:spPr>
      </p:sp>
      <p:sp>
        <p:nvSpPr>
          <p:cNvPr id="263" name="CustomShape 2"/>
          <p:cNvSpPr/>
          <p:nvPr/>
        </p:nvSpPr>
        <p:spPr>
          <a:xfrm>
            <a:off x="946080" y="4861080"/>
            <a:ext cx="5206680" cy="47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880"/>
          </a:xfrm>
          <a:prstGeom prst="rect">
            <a:avLst/>
          </a:prstGeom>
        </p:spPr>
      </p:sp>
      <p:sp>
        <p:nvSpPr>
          <p:cNvPr id="265" name="CustomShape 2"/>
          <p:cNvSpPr/>
          <p:nvPr/>
        </p:nvSpPr>
        <p:spPr>
          <a:xfrm>
            <a:off x="946080" y="4861080"/>
            <a:ext cx="5206680" cy="47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880"/>
          </a:xfrm>
          <a:prstGeom prst="rect">
            <a:avLst/>
          </a:prstGeom>
        </p:spPr>
      </p:sp>
      <p:sp>
        <p:nvSpPr>
          <p:cNvPr id="267" name="CustomShape 2"/>
          <p:cNvSpPr/>
          <p:nvPr/>
        </p:nvSpPr>
        <p:spPr>
          <a:xfrm>
            <a:off x="946080" y="4861080"/>
            <a:ext cx="5206680" cy="47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880"/>
          </a:xfrm>
          <a:prstGeom prst="rect">
            <a:avLst/>
          </a:prstGeom>
        </p:spPr>
      </p:sp>
      <p:sp>
        <p:nvSpPr>
          <p:cNvPr id="269" name="CustomShape 2"/>
          <p:cNvSpPr/>
          <p:nvPr/>
        </p:nvSpPr>
        <p:spPr>
          <a:xfrm>
            <a:off x="946080" y="4861080"/>
            <a:ext cx="5206680" cy="47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880"/>
          </a:xfrm>
          <a:prstGeom prst="rect">
            <a:avLst/>
          </a:prstGeom>
        </p:spPr>
      </p:sp>
      <p:sp>
        <p:nvSpPr>
          <p:cNvPr id="271" name="CustomShape 2"/>
          <p:cNvSpPr/>
          <p:nvPr/>
        </p:nvSpPr>
        <p:spPr>
          <a:xfrm>
            <a:off x="946080" y="4861080"/>
            <a:ext cx="5206680" cy="47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90840" cy="83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7890840" cy="21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11280" y="3687480"/>
            <a:ext cx="7890840" cy="21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90840" cy="83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3850560" cy="21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54800" y="1371600"/>
            <a:ext cx="3850560" cy="21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11280" y="3687480"/>
            <a:ext cx="3850560" cy="21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54800" y="3687480"/>
            <a:ext cx="3850560" cy="21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90840" cy="83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2540520" cy="21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79240" y="1371600"/>
            <a:ext cx="2540520" cy="21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947200" y="1371600"/>
            <a:ext cx="2540520" cy="21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11280" y="3687480"/>
            <a:ext cx="2540520" cy="21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79240" y="3687480"/>
            <a:ext cx="2540520" cy="21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5947200" y="3687480"/>
            <a:ext cx="2540520" cy="21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90840" cy="83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11280" y="1371600"/>
            <a:ext cx="7890840" cy="443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90840" cy="83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7890840" cy="443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90840" cy="83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3850560" cy="443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54800" y="1371600"/>
            <a:ext cx="3850560" cy="443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90840" cy="83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11280" y="260280"/>
            <a:ext cx="7890840" cy="387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90840" cy="83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3850560" cy="21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54800" y="1371600"/>
            <a:ext cx="3850560" cy="443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11280" y="3687480"/>
            <a:ext cx="3850560" cy="21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90840" cy="83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11280" y="1371600"/>
            <a:ext cx="7890840" cy="443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90840" cy="83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3850560" cy="443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54800" y="1371600"/>
            <a:ext cx="3850560" cy="21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54800" y="3687480"/>
            <a:ext cx="3850560" cy="21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90840" cy="83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3850560" cy="21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54800" y="1371600"/>
            <a:ext cx="3850560" cy="21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11280" y="3687480"/>
            <a:ext cx="7890840" cy="21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90840" cy="83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7890840" cy="21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11280" y="3687480"/>
            <a:ext cx="7890840" cy="21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90840" cy="83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3850560" cy="21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54800" y="1371600"/>
            <a:ext cx="3850560" cy="21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11280" y="3687480"/>
            <a:ext cx="3850560" cy="21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54800" y="3687480"/>
            <a:ext cx="3850560" cy="21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90840" cy="83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2540520" cy="21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79240" y="1371600"/>
            <a:ext cx="2540520" cy="21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947200" y="1371600"/>
            <a:ext cx="2540520" cy="21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11280" y="3687480"/>
            <a:ext cx="2540520" cy="21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79240" y="3687480"/>
            <a:ext cx="2540520" cy="21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5947200" y="3687480"/>
            <a:ext cx="2540520" cy="21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90840" cy="83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7890840" cy="443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90840" cy="83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3850560" cy="443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54800" y="1371600"/>
            <a:ext cx="3850560" cy="443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90840" cy="83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11280" y="260280"/>
            <a:ext cx="7890840" cy="387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90840" cy="83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3850560" cy="21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54800" y="1371600"/>
            <a:ext cx="3850560" cy="443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11280" y="3687480"/>
            <a:ext cx="3850560" cy="21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90840" cy="83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3850560" cy="443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54800" y="1371600"/>
            <a:ext cx="3850560" cy="21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54800" y="3687480"/>
            <a:ext cx="3850560" cy="21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90840" cy="83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3850560" cy="21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54800" y="1371600"/>
            <a:ext cx="3850560" cy="21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11280" y="3687480"/>
            <a:ext cx="7890840" cy="21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438280"/>
            <a:ext cx="8978400" cy="1022040"/>
            <a:chOff x="0" y="2438280"/>
            <a:chExt cx="8978400" cy="1022040"/>
          </a:xfrm>
        </p:grpSpPr>
        <p:grpSp>
          <p:nvGrpSpPr>
            <p:cNvPr id="1" name="Group 2"/>
            <p:cNvGrpSpPr/>
            <p:nvPr/>
          </p:nvGrpSpPr>
          <p:grpSpPr>
            <a:xfrm>
              <a:off x="290520" y="2546280"/>
              <a:ext cx="680400" cy="444240"/>
              <a:chOff x="290520" y="2546280"/>
              <a:chExt cx="680400" cy="44424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290520" y="2546280"/>
                <a:ext cx="429480" cy="44424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672120" y="2546280"/>
                <a:ext cx="298800" cy="44424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414360" y="2967120"/>
              <a:ext cx="707760" cy="443880"/>
              <a:chOff x="414360" y="2967120"/>
              <a:chExt cx="707760" cy="44388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414360" y="2967120"/>
                <a:ext cx="393480" cy="44388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782640" y="2967120"/>
                <a:ext cx="339480" cy="44388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" name="CustomShape 8"/>
            <p:cNvSpPr/>
            <p:nvPr/>
          </p:nvSpPr>
          <p:spPr>
            <a:xfrm>
              <a:off x="0" y="2894040"/>
              <a:ext cx="531360" cy="39348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635040" y="2438280"/>
              <a:ext cx="2880" cy="102204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 flipV="1">
              <a:off x="316080" y="3257640"/>
              <a:ext cx="8662320" cy="266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90840" cy="8348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189000" y="368280"/>
            <a:ext cx="8195760" cy="1022040"/>
            <a:chOff x="189000" y="368280"/>
            <a:chExt cx="8195760" cy="1022040"/>
          </a:xfrm>
        </p:grpSpPr>
        <p:sp>
          <p:nvSpPr>
            <p:cNvPr id="49" name="CustomShape 2"/>
            <p:cNvSpPr/>
            <p:nvPr/>
          </p:nvSpPr>
          <p:spPr>
            <a:xfrm>
              <a:off x="507960" y="368280"/>
              <a:ext cx="2880" cy="102204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3"/>
            <p:cNvSpPr/>
            <p:nvPr/>
          </p:nvSpPr>
          <p:spPr>
            <a:xfrm>
              <a:off x="189000" y="1157400"/>
              <a:ext cx="8195760" cy="28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90840" cy="8348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11280" y="1371600"/>
            <a:ext cx="7890840" cy="4433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990720" y="1676160"/>
            <a:ext cx="716220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Design Patterns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ctr"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James Brucker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611280" y="259920"/>
            <a:ext cx="791172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UML Diagram for Iterator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2735280" y="1554120"/>
            <a:ext cx="3382560" cy="185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&lt;&lt;interface&gt;&gt;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Iterator&lt;T&gt;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hasNext(): bool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next():  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8" name="Line 3"/>
          <p:cNvSpPr/>
          <p:nvPr/>
        </p:nvSpPr>
        <p:spPr>
          <a:xfrm>
            <a:off x="2735280" y="2378160"/>
            <a:ext cx="338292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4"/>
          <p:cNvSpPr/>
          <p:nvPr/>
        </p:nvSpPr>
        <p:spPr>
          <a:xfrm>
            <a:off x="2735280" y="4573440"/>
            <a:ext cx="3382560" cy="155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ConcreteIterator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hasNext(): bool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next():  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0" name="Line 5"/>
          <p:cNvSpPr/>
          <p:nvPr/>
        </p:nvSpPr>
        <p:spPr>
          <a:xfrm>
            <a:off x="2735280" y="5241960"/>
            <a:ext cx="338292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6"/>
          <p:cNvSpPr/>
          <p:nvPr/>
        </p:nvSpPr>
        <p:spPr>
          <a:xfrm>
            <a:off x="4162320" y="3413160"/>
            <a:ext cx="549000" cy="364680"/>
          </a:xfrm>
          <a:custGeom>
            <a:avLst/>
            <a:gdLst/>
            <a:ahLst/>
            <a:rect l="l" t="t" r="r" b="b"/>
            <a:pathLst>
              <a:path w="1528" h="1016">
                <a:moveTo>
                  <a:pt x="763" y="0"/>
                </a:moveTo>
                <a:lnTo>
                  <a:pt x="1527" y="1015"/>
                </a:lnTo>
                <a:lnTo>
                  <a:pt x="0" y="1015"/>
                </a:lnTo>
                <a:lnTo>
                  <a:pt x="763" y="0"/>
                </a:lnTo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Line 7"/>
          <p:cNvSpPr/>
          <p:nvPr/>
        </p:nvSpPr>
        <p:spPr>
          <a:xfrm flipV="1">
            <a:off x="4452840" y="3774600"/>
            <a:ext cx="1800" cy="831960"/>
          </a:xfrm>
          <a:prstGeom prst="line">
            <a:avLst/>
          </a:prstGeom>
          <a:ln w="9360">
            <a:solidFill>
              <a:srgbClr val="00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8"/>
          <p:cNvSpPr/>
          <p:nvPr/>
        </p:nvSpPr>
        <p:spPr>
          <a:xfrm>
            <a:off x="4527720" y="3859200"/>
            <a:ext cx="1645560" cy="45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implements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11280" y="259920"/>
            <a:ext cx="7895880" cy="83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Interface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11280" y="1371240"/>
            <a:ext cx="7895880" cy="530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Interface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= specifies behavior (method signatures) but not an implementation of the behavior.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Example: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USB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Interface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specifies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how a USB connection should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behave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  </a:t>
            </a:r>
            <a:br/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Any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manufacturer of USB devices can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implement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the USB interface, according to the specification.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USB devices from different manufacturers can inter-operate if they conform to the same specification.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11280" y="259920"/>
            <a:ext cx="7895880" cy="83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Python 'Type' as Interface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11280" y="1371240"/>
            <a:ext cx="7895880" cy="53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Python defines "types" for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Iterator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&amp;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Iterable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in package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collections.abc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https://docs.python.org/3/library/collections.abc.html#collections-abstract-base-classes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dd4814"/>
                </a:solidFill>
                <a:latin typeface="Arial"/>
              </a:rPr>
              <a:t>Annoyance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These types were defined in the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typing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package (which made sense!) but have been </a:t>
            </a:r>
            <a:r>
              <a:rPr b="0" i="1" lang="en-US" sz="2400" spc="-1" strike="noStrike">
                <a:solidFill>
                  <a:srgbClr val="dd4814"/>
                </a:solidFill>
                <a:latin typeface="Arial"/>
              </a:rPr>
              <a:t>deprecated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replaced by types in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collections.abc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package.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2651760" y="3402720"/>
            <a:ext cx="3382560" cy="185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&lt;&lt;type&gt;&gt;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Iterator[T]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__next__():  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9" name="Line 4"/>
          <p:cNvSpPr/>
          <p:nvPr/>
        </p:nvSpPr>
        <p:spPr>
          <a:xfrm flipH="1">
            <a:off x="2651760" y="4297680"/>
            <a:ext cx="33829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11280" y="259920"/>
            <a:ext cx="791172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Diagram for Iterator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19280" y="1806480"/>
            <a:ext cx="3382560" cy="185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&lt;&lt;interface&gt;&gt;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Iterator&lt;T&gt;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hasNext(): bool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next(): 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2" name="Line 3"/>
          <p:cNvSpPr/>
          <p:nvPr/>
        </p:nvSpPr>
        <p:spPr>
          <a:xfrm>
            <a:off x="719280" y="2557440"/>
            <a:ext cx="338292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4"/>
          <p:cNvSpPr/>
          <p:nvPr/>
        </p:nvSpPr>
        <p:spPr>
          <a:xfrm>
            <a:off x="719280" y="4573440"/>
            <a:ext cx="3382560" cy="155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ConcreteIterator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hasNext(): bool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next():  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4" name="Line 5"/>
          <p:cNvSpPr/>
          <p:nvPr/>
        </p:nvSpPr>
        <p:spPr>
          <a:xfrm>
            <a:off x="719280" y="5241960"/>
            <a:ext cx="338292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6"/>
          <p:cNvSpPr/>
          <p:nvPr/>
        </p:nvSpPr>
        <p:spPr>
          <a:xfrm>
            <a:off x="4846680" y="1827360"/>
            <a:ext cx="3382560" cy="185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Iterator[T]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__next__(): 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6" name="Line 7"/>
          <p:cNvSpPr/>
          <p:nvPr/>
        </p:nvSpPr>
        <p:spPr>
          <a:xfrm>
            <a:off x="4846680" y="2651040"/>
            <a:ext cx="3382920" cy="1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8"/>
          <p:cNvSpPr/>
          <p:nvPr/>
        </p:nvSpPr>
        <p:spPr>
          <a:xfrm>
            <a:off x="4809960" y="4738680"/>
            <a:ext cx="3382920" cy="137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ConcreteIterator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__next__(): 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8" name="Line 9"/>
          <p:cNvSpPr/>
          <p:nvPr/>
        </p:nvSpPr>
        <p:spPr>
          <a:xfrm>
            <a:off x="4809960" y="5407200"/>
            <a:ext cx="338328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0"/>
          <p:cNvSpPr/>
          <p:nvPr/>
        </p:nvSpPr>
        <p:spPr>
          <a:xfrm>
            <a:off x="4846680" y="1279440"/>
            <a:ext cx="3292200" cy="45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In Python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0" name="CustomShape 11"/>
          <p:cNvSpPr/>
          <p:nvPr/>
        </p:nvSpPr>
        <p:spPr>
          <a:xfrm>
            <a:off x="731880" y="1279440"/>
            <a:ext cx="3292200" cy="45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In the Design Pattern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41" name="Group 12"/>
          <p:cNvGrpSpPr/>
          <p:nvPr/>
        </p:nvGrpSpPr>
        <p:grpSpPr>
          <a:xfrm>
            <a:off x="2011320" y="3665520"/>
            <a:ext cx="452160" cy="909000"/>
            <a:chOff x="2011320" y="3665520"/>
            <a:chExt cx="452160" cy="909000"/>
          </a:xfrm>
        </p:grpSpPr>
        <p:sp>
          <p:nvSpPr>
            <p:cNvPr id="142" name="CustomShape 13"/>
            <p:cNvSpPr/>
            <p:nvPr/>
          </p:nvSpPr>
          <p:spPr>
            <a:xfrm>
              <a:off x="2011320" y="3665520"/>
              <a:ext cx="452160" cy="275040"/>
            </a:xfrm>
            <a:custGeom>
              <a:avLst/>
              <a:gdLst/>
              <a:ahLst/>
              <a:rect l="l" t="t" r="r" b="b"/>
              <a:pathLst>
                <a:path w="1259" h="766">
                  <a:moveTo>
                    <a:pt x="629" y="0"/>
                  </a:moveTo>
                  <a:lnTo>
                    <a:pt x="1258" y="765"/>
                  </a:lnTo>
                  <a:lnTo>
                    <a:pt x="0" y="765"/>
                  </a:lnTo>
                  <a:lnTo>
                    <a:pt x="629" y="0"/>
                  </a:lnTo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Line 14"/>
            <p:cNvSpPr/>
            <p:nvPr/>
          </p:nvSpPr>
          <p:spPr>
            <a:xfrm flipV="1">
              <a:off x="2259000" y="3940560"/>
              <a:ext cx="0" cy="633960"/>
            </a:xfrm>
            <a:prstGeom prst="line">
              <a:avLst/>
            </a:prstGeom>
            <a:ln w="9360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4" name="Group 15"/>
          <p:cNvGrpSpPr/>
          <p:nvPr/>
        </p:nvGrpSpPr>
        <p:grpSpPr>
          <a:xfrm>
            <a:off x="6218280" y="3686040"/>
            <a:ext cx="452160" cy="1063440"/>
            <a:chOff x="6218280" y="3686040"/>
            <a:chExt cx="452160" cy="1063440"/>
          </a:xfrm>
        </p:grpSpPr>
        <p:sp>
          <p:nvSpPr>
            <p:cNvPr id="145" name="CustomShape 16"/>
            <p:cNvSpPr/>
            <p:nvPr/>
          </p:nvSpPr>
          <p:spPr>
            <a:xfrm>
              <a:off x="6218280" y="3686040"/>
              <a:ext cx="452160" cy="322920"/>
            </a:xfrm>
            <a:custGeom>
              <a:avLst/>
              <a:gdLst/>
              <a:ahLst/>
              <a:rect l="l" t="t" r="r" b="b"/>
              <a:pathLst>
                <a:path w="1259" h="900">
                  <a:moveTo>
                    <a:pt x="629" y="0"/>
                  </a:moveTo>
                  <a:lnTo>
                    <a:pt x="1258" y="899"/>
                  </a:lnTo>
                  <a:lnTo>
                    <a:pt x="0" y="899"/>
                  </a:lnTo>
                  <a:lnTo>
                    <a:pt x="629" y="0"/>
                  </a:lnTo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Line 17"/>
            <p:cNvSpPr/>
            <p:nvPr/>
          </p:nvSpPr>
          <p:spPr>
            <a:xfrm flipV="1">
              <a:off x="6465600" y="4009320"/>
              <a:ext cx="0" cy="740160"/>
            </a:xfrm>
            <a:prstGeom prst="line">
              <a:avLst/>
            </a:prstGeom>
            <a:ln w="9360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7" name="CustomShape 18"/>
          <p:cNvSpPr/>
          <p:nvPr/>
        </p:nvSpPr>
        <p:spPr>
          <a:xfrm>
            <a:off x="2286000" y="3946680"/>
            <a:ext cx="1645920" cy="45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implements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8" name="CustomShape 19"/>
          <p:cNvSpPr/>
          <p:nvPr/>
        </p:nvSpPr>
        <p:spPr>
          <a:xfrm>
            <a:off x="6465960" y="4014720"/>
            <a:ext cx="1645920" cy="45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provides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611280" y="259920"/>
            <a:ext cx="791172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Examples of Iterator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611280" y="1371600"/>
            <a:ext cx="7911720" cy="445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1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Iterators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have you used?</a:t>
            </a:r>
            <a:endParaRPr b="0" lang="en-US" sz="2400" spc="-1" strike="noStrike">
              <a:latin typeface="Arial"/>
            </a:endParaRPr>
          </a:p>
          <a:p>
            <a:pPr marL="553680" indent="-53748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Python you rarely use iterators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directly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but you can.</a:t>
            </a:r>
            <a:endParaRPr b="0" lang="en-US" sz="2400" spc="-1" strike="noStrike">
              <a:latin typeface="Arial"/>
            </a:endParaRPr>
          </a:p>
          <a:p>
            <a:pPr marL="342720" indent="-321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1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274680" y="2925720"/>
            <a:ext cx="8594280" cy="338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&gt;&gt;&gt; fruit = [</a:t>
            </a:r>
            <a:r>
              <a:rPr b="0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"Apple"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0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"Banana"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0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"Durian"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, ...]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&gt;&gt;&gt; it =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(fruit)  </a:t>
            </a:r>
            <a:r>
              <a:rPr b="0" lang="en-US" sz="2200" spc="-1" strike="noStrike">
                <a:solidFill>
                  <a:srgbClr val="008000"/>
                </a:solidFill>
                <a:latin typeface="Courier New"/>
                <a:ea typeface="DejaVu Sans"/>
              </a:rPr>
              <a:t># creates an iterator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&gt;&gt;&gt;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(it)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'Apple'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&gt;&gt;&gt;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(it)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'Banana'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&gt;&gt;&gt;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(it)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'Durian'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11280" y="259920"/>
            <a:ext cx="7895880" cy="83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Iterator in Python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611280" y="1371600"/>
            <a:ext cx="7895880" cy="443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collections.abc.Iterator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abstract base class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Since Python 3.9, this ABC accepts type parameter: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342720" indent="-3376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Iterator[date]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= an iterator for date objects.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Example: a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Calendar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class provides iterators for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Events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in your calendar: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class Calendar(Iterator[Event])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11280" y="259920"/>
            <a:ext cx="791172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How do you </a:t>
            </a:r>
            <a:r>
              <a:rPr b="0" lang="en-US" sz="3600" spc="-1" strike="noStrike" u="sng">
                <a:solidFill>
                  <a:srgbClr val="333399"/>
                </a:solidFill>
                <a:uFillTx/>
                <a:latin typeface="Arial"/>
              </a:rPr>
              <a:t>Get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an Iterator?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611280" y="1371240"/>
            <a:ext cx="7911720" cy="38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1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Context: </a:t>
            </a:r>
            <a:endParaRPr b="0" lang="en-US" sz="2400" spc="-1" strike="noStrike">
              <a:latin typeface="Arial"/>
            </a:endParaRPr>
          </a:p>
          <a:p>
            <a:pPr marL="342720" indent="-321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want to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create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Iterator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without depending on the API for a particular collection or data source.</a:t>
            </a:r>
            <a:endParaRPr b="0" lang="en-US" sz="2400" spc="-1" strike="noStrike">
              <a:latin typeface="Arial"/>
            </a:endParaRPr>
          </a:p>
          <a:p>
            <a:pPr marL="342720" indent="-321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1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Forces:</a:t>
            </a:r>
            <a:endParaRPr b="0" lang="en-US" sz="2400" spc="-1" strike="noStrike">
              <a:latin typeface="Arial"/>
            </a:endParaRPr>
          </a:p>
          <a:p>
            <a:pPr marL="342720" indent="-321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don't want the code to be coupled to a particular collection type.  We want to always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create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iterators in the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same way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for any collection.</a:t>
            </a:r>
            <a:endParaRPr b="0" lang="en-US" sz="2400" spc="-1" strike="noStrike">
              <a:latin typeface="Arial"/>
            </a:endParaRPr>
          </a:p>
          <a:p>
            <a:pPr marL="342720" indent="-321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1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11280" y="259920"/>
            <a:ext cx="791172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Solution: Define a </a:t>
            </a:r>
            <a:r>
              <a:rPr b="0" i="1" lang="en-US" sz="3600" spc="-1" strike="noStrike">
                <a:solidFill>
                  <a:srgbClr val="333399"/>
                </a:solidFill>
                <a:latin typeface="Arial"/>
              </a:rPr>
              <a:t>Factory Method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5394240" y="2193840"/>
            <a:ext cx="3382560" cy="149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&lt;&lt;interface&gt;&gt;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Iterator&lt;T&gt;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hasNext( ): bool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next( ):  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8" name="Line 3"/>
          <p:cNvSpPr/>
          <p:nvPr/>
        </p:nvSpPr>
        <p:spPr>
          <a:xfrm>
            <a:off x="5394240" y="2930400"/>
            <a:ext cx="3382920" cy="1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4"/>
          <p:cNvSpPr/>
          <p:nvPr/>
        </p:nvSpPr>
        <p:spPr>
          <a:xfrm>
            <a:off x="5394240" y="4572000"/>
            <a:ext cx="3382560" cy="155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ConcreteIterator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60" name="Line 5"/>
          <p:cNvSpPr/>
          <p:nvPr/>
        </p:nvSpPr>
        <p:spPr>
          <a:xfrm>
            <a:off x="5394240" y="5241960"/>
            <a:ext cx="338292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6"/>
          <p:cNvSpPr/>
          <p:nvPr/>
        </p:nvSpPr>
        <p:spPr>
          <a:xfrm>
            <a:off x="457200" y="2193840"/>
            <a:ext cx="3382560" cy="149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&lt;&lt;interface&gt;&gt;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Iterable&lt;T&gt;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ce181e"/>
                </a:solidFill>
                <a:latin typeface="Courier New"/>
                <a:ea typeface="DejaVu Sans"/>
              </a:rPr>
              <a:t>iterator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( )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: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Iterator&lt;T&gt;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2" name="Line 7"/>
          <p:cNvSpPr/>
          <p:nvPr/>
        </p:nvSpPr>
        <p:spPr>
          <a:xfrm>
            <a:off x="457200" y="2930400"/>
            <a:ext cx="3382920" cy="1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8"/>
          <p:cNvSpPr/>
          <p:nvPr/>
        </p:nvSpPr>
        <p:spPr>
          <a:xfrm>
            <a:off x="457200" y="4572000"/>
            <a:ext cx="3382560" cy="155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Collection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ce181e"/>
                </a:solidFill>
                <a:latin typeface="Courier New"/>
                <a:ea typeface="DejaVu Sans"/>
              </a:rPr>
              <a:t>iterator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()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br/>
            <a:endParaRPr b="0" lang="en-US" sz="2400" spc="-1" strike="noStrike">
              <a:latin typeface="Arial"/>
            </a:endParaRPr>
          </a:p>
        </p:txBody>
      </p:sp>
      <p:sp>
        <p:nvSpPr>
          <p:cNvPr id="164" name="Line 9"/>
          <p:cNvSpPr/>
          <p:nvPr/>
        </p:nvSpPr>
        <p:spPr>
          <a:xfrm>
            <a:off x="457200" y="5241960"/>
            <a:ext cx="338292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10"/>
          <p:cNvSpPr/>
          <p:nvPr/>
        </p:nvSpPr>
        <p:spPr>
          <a:xfrm>
            <a:off x="3840120" y="3108240"/>
            <a:ext cx="1554120" cy="1800"/>
          </a:xfrm>
          <a:prstGeom prst="line">
            <a:avLst/>
          </a:prstGeom>
          <a:ln w="36000">
            <a:solidFill>
              <a:srgbClr val="000000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11"/>
          <p:cNvSpPr/>
          <p:nvPr/>
        </p:nvSpPr>
        <p:spPr>
          <a:xfrm>
            <a:off x="3840120" y="5486400"/>
            <a:ext cx="1554120" cy="1440"/>
          </a:xfrm>
          <a:prstGeom prst="line">
            <a:avLst/>
          </a:prstGeom>
          <a:ln w="36000">
            <a:solidFill>
              <a:srgbClr val="000000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2"/>
          <p:cNvSpPr/>
          <p:nvPr/>
        </p:nvSpPr>
        <p:spPr>
          <a:xfrm>
            <a:off x="3840120" y="2560680"/>
            <a:ext cx="1553760" cy="45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creates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8" name="CustomShape 13"/>
          <p:cNvSpPr/>
          <p:nvPr/>
        </p:nvSpPr>
        <p:spPr>
          <a:xfrm>
            <a:off x="3840120" y="5030640"/>
            <a:ext cx="1553760" cy="45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creates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9" name="CustomShape 14"/>
          <p:cNvSpPr/>
          <p:nvPr/>
        </p:nvSpPr>
        <p:spPr>
          <a:xfrm>
            <a:off x="549360" y="1463760"/>
            <a:ext cx="8137080" cy="51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Define a method </a:t>
            </a: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iterator()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that 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creates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an Iterator.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0" name="CustomShape 15"/>
          <p:cNvSpPr/>
          <p:nvPr/>
        </p:nvSpPr>
        <p:spPr>
          <a:xfrm>
            <a:off x="-182520" y="2835360"/>
            <a:ext cx="639360" cy="456840"/>
          </a:xfrm>
          <a:custGeom>
            <a:avLst/>
            <a:gdLst/>
            <a:ahLst/>
            <a:rect l="l" t="t" r="r" b="b"/>
            <a:pathLst>
              <a:path w="1779" h="1272">
                <a:moveTo>
                  <a:pt x="0" y="355"/>
                </a:moveTo>
                <a:lnTo>
                  <a:pt x="1202" y="355"/>
                </a:lnTo>
                <a:lnTo>
                  <a:pt x="1202" y="0"/>
                </a:lnTo>
                <a:lnTo>
                  <a:pt x="1778" y="635"/>
                </a:lnTo>
                <a:lnTo>
                  <a:pt x="1202" y="1271"/>
                </a:lnTo>
                <a:lnTo>
                  <a:pt x="1202" y="915"/>
                </a:lnTo>
                <a:lnTo>
                  <a:pt x="0" y="915"/>
                </a:lnTo>
                <a:lnTo>
                  <a:pt x="0" y="355"/>
                </a:lnTo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6"/>
          <p:cNvSpPr/>
          <p:nvPr/>
        </p:nvSpPr>
        <p:spPr>
          <a:xfrm>
            <a:off x="7132680" y="3933720"/>
            <a:ext cx="1828440" cy="45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implements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2" name="CustomShape 17"/>
          <p:cNvSpPr/>
          <p:nvPr/>
        </p:nvSpPr>
        <p:spPr>
          <a:xfrm>
            <a:off x="2104920" y="3983040"/>
            <a:ext cx="1828440" cy="45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implements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73" name="Group 18"/>
          <p:cNvGrpSpPr/>
          <p:nvPr/>
        </p:nvGrpSpPr>
        <p:grpSpPr>
          <a:xfrm>
            <a:off x="1920960" y="3686040"/>
            <a:ext cx="452160" cy="909360"/>
            <a:chOff x="1920960" y="3686040"/>
            <a:chExt cx="452160" cy="909360"/>
          </a:xfrm>
        </p:grpSpPr>
        <p:sp>
          <p:nvSpPr>
            <p:cNvPr id="174" name="CustomShape 19"/>
            <p:cNvSpPr/>
            <p:nvPr/>
          </p:nvSpPr>
          <p:spPr>
            <a:xfrm>
              <a:off x="1920960" y="3686040"/>
              <a:ext cx="452160" cy="275400"/>
            </a:xfrm>
            <a:custGeom>
              <a:avLst/>
              <a:gdLst/>
              <a:ahLst/>
              <a:rect l="l" t="t" r="r" b="b"/>
              <a:pathLst>
                <a:path w="1259" h="768">
                  <a:moveTo>
                    <a:pt x="629" y="0"/>
                  </a:moveTo>
                  <a:lnTo>
                    <a:pt x="1258" y="767"/>
                  </a:lnTo>
                  <a:lnTo>
                    <a:pt x="0" y="767"/>
                  </a:lnTo>
                  <a:lnTo>
                    <a:pt x="629" y="0"/>
                  </a:lnTo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Line 20"/>
            <p:cNvSpPr/>
            <p:nvPr/>
          </p:nvSpPr>
          <p:spPr>
            <a:xfrm flipV="1">
              <a:off x="2166840" y="3961800"/>
              <a:ext cx="0" cy="633600"/>
            </a:xfrm>
            <a:prstGeom prst="line">
              <a:avLst/>
            </a:prstGeom>
            <a:ln w="9360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6" name="Group 21"/>
          <p:cNvGrpSpPr/>
          <p:nvPr/>
        </p:nvGrpSpPr>
        <p:grpSpPr>
          <a:xfrm>
            <a:off x="6765840" y="3686040"/>
            <a:ext cx="452160" cy="909360"/>
            <a:chOff x="6765840" y="3686040"/>
            <a:chExt cx="452160" cy="909360"/>
          </a:xfrm>
        </p:grpSpPr>
        <p:sp>
          <p:nvSpPr>
            <p:cNvPr id="177" name="CustomShape 22"/>
            <p:cNvSpPr/>
            <p:nvPr/>
          </p:nvSpPr>
          <p:spPr>
            <a:xfrm>
              <a:off x="6765840" y="3686040"/>
              <a:ext cx="452160" cy="275400"/>
            </a:xfrm>
            <a:custGeom>
              <a:avLst/>
              <a:gdLst/>
              <a:ahLst/>
              <a:rect l="l" t="t" r="r" b="b"/>
              <a:pathLst>
                <a:path w="1259" h="768">
                  <a:moveTo>
                    <a:pt x="629" y="0"/>
                  </a:moveTo>
                  <a:lnTo>
                    <a:pt x="1258" y="767"/>
                  </a:lnTo>
                  <a:lnTo>
                    <a:pt x="0" y="767"/>
                  </a:lnTo>
                  <a:lnTo>
                    <a:pt x="629" y="0"/>
                  </a:lnTo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Line 23"/>
            <p:cNvSpPr/>
            <p:nvPr/>
          </p:nvSpPr>
          <p:spPr>
            <a:xfrm flipV="1">
              <a:off x="7013160" y="3961800"/>
              <a:ext cx="0" cy="633600"/>
            </a:xfrm>
            <a:prstGeom prst="line">
              <a:avLst/>
            </a:prstGeom>
            <a:ln w="9360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611280" y="259920"/>
            <a:ext cx="791172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Iterable in Python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5394240" y="2193840"/>
            <a:ext cx="3382560" cy="149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Iterator[T]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__next__( ): 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81" name="Line 3"/>
          <p:cNvSpPr/>
          <p:nvPr/>
        </p:nvSpPr>
        <p:spPr>
          <a:xfrm>
            <a:off x="5394240" y="2930400"/>
            <a:ext cx="3382920" cy="1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4"/>
          <p:cNvSpPr/>
          <p:nvPr/>
        </p:nvSpPr>
        <p:spPr>
          <a:xfrm>
            <a:off x="5394240" y="4572000"/>
            <a:ext cx="3382560" cy="155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MyIterator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83" name="Line 5"/>
          <p:cNvSpPr/>
          <p:nvPr/>
        </p:nvSpPr>
        <p:spPr>
          <a:xfrm>
            <a:off x="5394240" y="5241960"/>
            <a:ext cx="338292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6"/>
          <p:cNvSpPr/>
          <p:nvPr/>
        </p:nvSpPr>
        <p:spPr>
          <a:xfrm>
            <a:off x="457200" y="2193840"/>
            <a:ext cx="3382560" cy="149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&lt;&lt;factory&gt;&gt;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Iterable[T]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ce181e"/>
                </a:solidFill>
                <a:latin typeface="Courier New"/>
                <a:ea typeface="DejaVu Sans"/>
              </a:rPr>
              <a:t>__iter__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( )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: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Iterator[T]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5" name="Line 7"/>
          <p:cNvSpPr/>
          <p:nvPr/>
        </p:nvSpPr>
        <p:spPr>
          <a:xfrm>
            <a:off x="457200" y="2930400"/>
            <a:ext cx="3382920" cy="1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8"/>
          <p:cNvSpPr/>
          <p:nvPr/>
        </p:nvSpPr>
        <p:spPr>
          <a:xfrm>
            <a:off x="457200" y="4572000"/>
            <a:ext cx="3382560" cy="155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MyCollection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ce181e"/>
                </a:solidFill>
                <a:latin typeface="Courier New"/>
                <a:ea typeface="DejaVu Sans"/>
              </a:rPr>
              <a:t>__iter__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()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br/>
            <a:endParaRPr b="0" lang="en-US" sz="2400" spc="-1" strike="noStrike">
              <a:latin typeface="Arial"/>
            </a:endParaRPr>
          </a:p>
        </p:txBody>
      </p:sp>
      <p:sp>
        <p:nvSpPr>
          <p:cNvPr id="187" name="Line 9"/>
          <p:cNvSpPr/>
          <p:nvPr/>
        </p:nvSpPr>
        <p:spPr>
          <a:xfrm>
            <a:off x="457200" y="5241960"/>
            <a:ext cx="338292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10"/>
          <p:cNvSpPr/>
          <p:nvPr/>
        </p:nvSpPr>
        <p:spPr>
          <a:xfrm>
            <a:off x="3840120" y="3108240"/>
            <a:ext cx="1554120" cy="1800"/>
          </a:xfrm>
          <a:prstGeom prst="line">
            <a:avLst/>
          </a:prstGeom>
          <a:ln w="36000">
            <a:solidFill>
              <a:srgbClr val="000000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Line 11"/>
          <p:cNvSpPr/>
          <p:nvPr/>
        </p:nvSpPr>
        <p:spPr>
          <a:xfrm>
            <a:off x="3840120" y="5486400"/>
            <a:ext cx="1554120" cy="1440"/>
          </a:xfrm>
          <a:prstGeom prst="line">
            <a:avLst/>
          </a:prstGeom>
          <a:ln w="36000">
            <a:solidFill>
              <a:srgbClr val="000000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2"/>
          <p:cNvSpPr/>
          <p:nvPr/>
        </p:nvSpPr>
        <p:spPr>
          <a:xfrm>
            <a:off x="3840120" y="2560680"/>
            <a:ext cx="1553760" cy="45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creates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1" name="CustomShape 13"/>
          <p:cNvSpPr/>
          <p:nvPr/>
        </p:nvSpPr>
        <p:spPr>
          <a:xfrm>
            <a:off x="3840120" y="5030640"/>
            <a:ext cx="1553760" cy="45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creates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2" name="CustomShape 14"/>
          <p:cNvSpPr/>
          <p:nvPr/>
        </p:nvSpPr>
        <p:spPr>
          <a:xfrm>
            <a:off x="549360" y="1284120"/>
            <a:ext cx="813708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Python, an 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Iterable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has a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__iter__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method that returns an Iterator.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3" name="CustomShape 15"/>
          <p:cNvSpPr/>
          <p:nvPr/>
        </p:nvSpPr>
        <p:spPr>
          <a:xfrm>
            <a:off x="6737400" y="3862440"/>
            <a:ext cx="1828440" cy="45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provides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4" name="CustomShape 16"/>
          <p:cNvSpPr/>
          <p:nvPr/>
        </p:nvSpPr>
        <p:spPr>
          <a:xfrm>
            <a:off x="1889280" y="3875040"/>
            <a:ext cx="1828440" cy="45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provides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95" name="Group 17"/>
          <p:cNvGrpSpPr/>
          <p:nvPr/>
        </p:nvGrpSpPr>
        <p:grpSpPr>
          <a:xfrm>
            <a:off x="1920960" y="3657600"/>
            <a:ext cx="452160" cy="909000"/>
            <a:chOff x="1920960" y="3657600"/>
            <a:chExt cx="452160" cy="909000"/>
          </a:xfrm>
        </p:grpSpPr>
        <p:sp>
          <p:nvSpPr>
            <p:cNvPr id="196" name="CustomShape 18"/>
            <p:cNvSpPr/>
            <p:nvPr/>
          </p:nvSpPr>
          <p:spPr>
            <a:xfrm>
              <a:off x="1920960" y="3657600"/>
              <a:ext cx="452160" cy="275040"/>
            </a:xfrm>
            <a:custGeom>
              <a:avLst/>
              <a:gdLst/>
              <a:ahLst/>
              <a:rect l="l" t="t" r="r" b="b"/>
              <a:pathLst>
                <a:path w="1259" h="766">
                  <a:moveTo>
                    <a:pt x="629" y="0"/>
                  </a:moveTo>
                  <a:lnTo>
                    <a:pt x="1258" y="765"/>
                  </a:lnTo>
                  <a:lnTo>
                    <a:pt x="0" y="765"/>
                  </a:lnTo>
                  <a:lnTo>
                    <a:pt x="629" y="0"/>
                  </a:lnTo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Line 19"/>
            <p:cNvSpPr/>
            <p:nvPr/>
          </p:nvSpPr>
          <p:spPr>
            <a:xfrm flipV="1">
              <a:off x="2166840" y="3932640"/>
              <a:ext cx="0" cy="633960"/>
            </a:xfrm>
            <a:prstGeom prst="line">
              <a:avLst/>
            </a:prstGeom>
            <a:ln w="9360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8" name="Group 20"/>
          <p:cNvGrpSpPr/>
          <p:nvPr/>
        </p:nvGrpSpPr>
        <p:grpSpPr>
          <a:xfrm>
            <a:off x="6765840" y="3686040"/>
            <a:ext cx="452160" cy="909360"/>
            <a:chOff x="6765840" y="3686040"/>
            <a:chExt cx="452160" cy="909360"/>
          </a:xfrm>
        </p:grpSpPr>
        <p:sp>
          <p:nvSpPr>
            <p:cNvPr id="199" name="CustomShape 21"/>
            <p:cNvSpPr/>
            <p:nvPr/>
          </p:nvSpPr>
          <p:spPr>
            <a:xfrm>
              <a:off x="6765840" y="3686040"/>
              <a:ext cx="452160" cy="275400"/>
            </a:xfrm>
            <a:custGeom>
              <a:avLst/>
              <a:gdLst/>
              <a:ahLst/>
              <a:rect l="l" t="t" r="r" b="b"/>
              <a:pathLst>
                <a:path w="1259" h="768">
                  <a:moveTo>
                    <a:pt x="629" y="0"/>
                  </a:moveTo>
                  <a:lnTo>
                    <a:pt x="1258" y="767"/>
                  </a:lnTo>
                  <a:lnTo>
                    <a:pt x="0" y="767"/>
                  </a:lnTo>
                  <a:lnTo>
                    <a:pt x="629" y="0"/>
                  </a:lnTo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Line 22"/>
            <p:cNvSpPr/>
            <p:nvPr/>
          </p:nvSpPr>
          <p:spPr>
            <a:xfrm flipV="1">
              <a:off x="7013160" y="3961800"/>
              <a:ext cx="0" cy="633600"/>
            </a:xfrm>
            <a:prstGeom prst="line">
              <a:avLst/>
            </a:prstGeom>
            <a:ln w="9360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611280" y="259920"/>
            <a:ext cx="7897320" cy="8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What </a:t>
            </a:r>
            <a:r>
              <a:rPr b="0" i="1" lang="en-US" sz="3600" spc="-1" strike="noStrike">
                <a:solidFill>
                  <a:srgbClr val="333399"/>
                </a:solidFill>
                <a:latin typeface="Arial"/>
              </a:rPr>
              <a:t>Uses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an Iterable?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65040" y="1371240"/>
            <a:ext cx="8321400" cy="52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Anything that is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Iterable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or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Iterator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can be used as the data source in a "for" loop, list comprehension, or map.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for loop:</a:t>
            </a:r>
            <a:endParaRPr b="0" lang="en-US" sz="2400" spc="-1" strike="noStrike">
              <a:latin typeface="Arial"/>
            </a:endParaRPr>
          </a:p>
          <a:p>
            <a:pPr marL="742680" indent="-2790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for x in </a:t>
            </a:r>
            <a:r>
              <a:rPr b="1" i="1" lang="en-US" sz="2400" spc="-1" strike="noStrike">
                <a:solidFill>
                  <a:srgbClr val="000000"/>
                </a:solidFill>
                <a:latin typeface="Courier New"/>
              </a:rPr>
              <a:t>iterable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list comprehension</a:t>
            </a:r>
            <a:endParaRPr b="0" lang="en-US" sz="2400" spc="-1" strike="noStrike">
              <a:latin typeface="Arial"/>
            </a:endParaRPr>
          </a:p>
          <a:p>
            <a:pPr marL="742680" indent="-2790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[f(x) for x in </a:t>
            </a:r>
            <a:r>
              <a:rPr b="1" i="1" lang="en-US" sz="2400" spc="-1" strike="noStrike">
                <a:solidFill>
                  <a:srgbClr val="000000"/>
                </a:solidFill>
                <a:latin typeface="Courier New"/>
              </a:rPr>
              <a:t>iterable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if condition(x)]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map function:</a:t>
            </a:r>
            <a:endParaRPr b="0" lang="en-US" sz="2400" spc="-1" strike="noStrike">
              <a:latin typeface="Arial"/>
            </a:endParaRPr>
          </a:p>
          <a:p>
            <a:pPr marL="742680" indent="-2790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map( </a:t>
            </a:r>
            <a:r>
              <a:rPr b="0" i="1" lang="en-US" sz="2400" spc="-1" strike="noStrike">
                <a:solidFill>
                  <a:srgbClr val="000000"/>
                </a:solidFill>
                <a:latin typeface="Courier New"/>
              </a:rPr>
              <a:t>function, </a:t>
            </a:r>
            <a:r>
              <a:rPr b="1" i="1" lang="en-US" sz="2400" spc="-1" strike="noStrike">
                <a:solidFill>
                  <a:srgbClr val="000000"/>
                </a:solidFill>
                <a:latin typeface="Courier New"/>
              </a:rPr>
              <a:t>iterable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builtin functions:</a:t>
            </a:r>
            <a:endParaRPr b="0" lang="en-US" sz="2400" spc="-1" strike="noStrike">
              <a:latin typeface="Arial"/>
            </a:endParaRPr>
          </a:p>
          <a:p>
            <a:pPr marL="742680" indent="-2790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max(</a:t>
            </a:r>
            <a:r>
              <a:rPr b="1" i="1" lang="en-US" sz="2400" spc="-1" strike="noStrike">
                <a:solidFill>
                  <a:srgbClr val="000000"/>
                </a:solidFill>
                <a:latin typeface="Courier New"/>
              </a:rPr>
              <a:t>iterable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), min(</a:t>
            </a:r>
            <a:r>
              <a:rPr b="1" i="1" lang="en-US" sz="2400" spc="-1" strike="noStrike">
                <a:solidFill>
                  <a:srgbClr val="000000"/>
                </a:solidFill>
                <a:latin typeface="Courier New"/>
              </a:rPr>
              <a:t>iterable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),</a:t>
            </a:r>
            <a:endParaRPr b="0" lang="en-US" sz="2400" spc="-1" strike="noStrike">
              <a:latin typeface="Arial"/>
            </a:endParaRPr>
          </a:p>
          <a:p>
            <a:pPr marL="742680" indent="-2790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sum(</a:t>
            </a:r>
            <a:r>
              <a:rPr b="1" i="1" lang="en-US" sz="2400" spc="-1" strike="noStrike">
                <a:solidFill>
                  <a:srgbClr val="000000"/>
                </a:solidFill>
                <a:latin typeface="Courier New"/>
              </a:rPr>
              <a:t>iterable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), any(</a:t>
            </a:r>
            <a:r>
              <a:rPr b="1" i="1" lang="en-US" sz="2400" spc="-1" strike="noStrike">
                <a:solidFill>
                  <a:srgbClr val="000000"/>
                </a:solidFill>
                <a:latin typeface="Courier New"/>
              </a:rPr>
              <a:t>iterable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), ...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Reusable Solutions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11280" y="1371240"/>
            <a:ext cx="7921080" cy="49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3920" algn="ctr">
              <a:lnSpc>
                <a:spcPct val="100000"/>
              </a:lnSpc>
              <a:spcBef>
                <a:spcPts val="598"/>
              </a:spcBef>
              <a:spcAft>
                <a:spcPts val="1423"/>
              </a:spcAft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All engineering disciplines reuse proven good solutions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Civil Engineer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standard designs and construction methods based on experience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Circuit Designer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reuse component designs in integrated circuits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Architect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reuse design patterns in home and building design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611280" y="259920"/>
            <a:ext cx="7897320" cy="8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Benefit: Polymorphism &amp; Code Reuse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65040" y="1371240"/>
            <a:ext cx="8321400" cy="52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benefit of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Iterable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is that this built-in code will work with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any Iterable object --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even objects the programmer defines.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742680" indent="-2790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for x in </a:t>
            </a:r>
            <a:r>
              <a:rPr b="1" i="1" lang="en-US" sz="2400" spc="-1" strike="noStrike">
                <a:solidFill>
                  <a:srgbClr val="000000"/>
                </a:solidFill>
                <a:latin typeface="Courier New"/>
              </a:rPr>
              <a:t>iterable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742680" indent="-2790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[f(x) for x in </a:t>
            </a:r>
            <a:r>
              <a:rPr b="1" i="1" lang="en-US" sz="2400" spc="-1" strike="noStrike">
                <a:solidFill>
                  <a:srgbClr val="000000"/>
                </a:solidFill>
                <a:latin typeface="Courier New"/>
              </a:rPr>
              <a:t>iterable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if condition(x)]</a:t>
            </a:r>
            <a:endParaRPr b="0" lang="en-US" sz="2400" spc="-1" strike="noStrike">
              <a:latin typeface="Arial"/>
            </a:endParaRPr>
          </a:p>
          <a:p>
            <a:pPr marL="742680" indent="-2790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map( </a:t>
            </a:r>
            <a:r>
              <a:rPr b="0" i="1" lang="en-US" sz="2400" spc="-1" strike="noStrike">
                <a:solidFill>
                  <a:srgbClr val="000000"/>
                </a:solidFill>
                <a:latin typeface="Courier New"/>
              </a:rPr>
              <a:t>function, </a:t>
            </a:r>
            <a:r>
              <a:rPr b="1" i="1" lang="en-US" sz="2400" spc="-1" strike="noStrike">
                <a:solidFill>
                  <a:srgbClr val="000000"/>
                </a:solidFill>
                <a:latin typeface="Courier New"/>
              </a:rPr>
              <a:t>iterable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742680" indent="-2790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max(</a:t>
            </a:r>
            <a:r>
              <a:rPr b="1" i="1" lang="en-US" sz="2400" spc="-1" strike="noStrike">
                <a:solidFill>
                  <a:srgbClr val="000000"/>
                </a:solidFill>
                <a:latin typeface="Courier New"/>
              </a:rPr>
              <a:t>iterable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), min(</a:t>
            </a:r>
            <a:r>
              <a:rPr b="1" i="1" lang="en-US" sz="2400" spc="-1" strike="noStrike">
                <a:solidFill>
                  <a:srgbClr val="000000"/>
                </a:solidFill>
                <a:latin typeface="Courier New"/>
              </a:rPr>
              <a:t>iterable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),</a:t>
            </a:r>
            <a:endParaRPr b="0" lang="en-US" sz="2400" spc="-1" strike="noStrike">
              <a:latin typeface="Arial"/>
            </a:endParaRPr>
          </a:p>
          <a:p>
            <a:pPr marL="742680" indent="-2790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sum(</a:t>
            </a:r>
            <a:r>
              <a:rPr b="1" i="1" lang="en-US" sz="2400" spc="-1" strike="noStrike">
                <a:solidFill>
                  <a:srgbClr val="000000"/>
                </a:solidFill>
                <a:latin typeface="Courier New"/>
              </a:rPr>
              <a:t>iterable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), any(</a:t>
            </a:r>
            <a:r>
              <a:rPr b="1" i="1" lang="en-US" sz="2400" spc="-1" strike="noStrike">
                <a:solidFill>
                  <a:srgbClr val="000000"/>
                </a:solidFill>
                <a:latin typeface="Courier New"/>
              </a:rPr>
              <a:t>iterable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), ...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611280" y="259920"/>
            <a:ext cx="7897320" cy="8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What objects are Iterable?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610920" y="1188720"/>
            <a:ext cx="8349840" cy="54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list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set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dict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(iterator over keys)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file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 file = open("somefile.txt"). Iterator returns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lines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strings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Generators, Maps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624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Are strings really iterable??</a:t>
            </a:r>
            <a:endParaRPr b="0" lang="en-US" sz="28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&gt;&gt;&gt; s = </a:t>
            </a:r>
            <a:r>
              <a:rPr b="1" lang="en-US" sz="2400" spc="-1" strike="noStrike">
                <a:solidFill>
                  <a:srgbClr val="800080"/>
                </a:solidFill>
                <a:latin typeface="Courier New"/>
              </a:rPr>
              <a:t>"hello there"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&gt;&gt;&gt; iterator =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iter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(s)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&gt;&gt;&gt;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next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(iterator)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800080"/>
                </a:solidFill>
                <a:latin typeface="Courier New"/>
              </a:rPr>
              <a:t>'h'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...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611280" y="259920"/>
            <a:ext cx="791172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Python Iterator is Unusual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549360" y="1284120"/>
            <a:ext cx="813708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Python, </a:t>
            </a:r>
            <a:r>
              <a:rPr b="0" i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Iterable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is a subtype of </a:t>
            </a:r>
            <a:r>
              <a:rPr b="0" i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Iterator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822240" y="2242800"/>
            <a:ext cx="2925360" cy="4096800"/>
          </a:xfrm>
          <a:prstGeom prst="rect">
            <a:avLst/>
          </a:prstGeom>
          <a:ln>
            <a:noFill/>
          </a:ln>
        </p:spPr>
      </p:pic>
      <p:sp>
        <p:nvSpPr>
          <p:cNvPr id="210" name="CustomShape 3"/>
          <p:cNvSpPr/>
          <p:nvPr/>
        </p:nvSpPr>
        <p:spPr>
          <a:xfrm>
            <a:off x="4114800" y="4479840"/>
            <a:ext cx="4389120" cy="82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Iterators can create new iterators.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Just call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iter(iterator)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611280" y="259920"/>
            <a:ext cx="7897320" cy="8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Example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611280" y="1371600"/>
            <a:ext cx="7897320" cy="443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the Wallet app, we want a way to view (but not modify) what is in the wallet.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Solution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Provide an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__iter__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method that returns an iterator over the Enrollments in our CourseList.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Benefit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Apps don't need to know the internal structure of the wallet.  They use the standard Iterator interface.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611280" y="259920"/>
            <a:ext cx="7897320" cy="8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Example Code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65760" y="1371600"/>
            <a:ext cx="8686440" cy="44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from collections.abc import Iterable # Python 3.9</a:t>
            </a:r>
            <a:endParaRPr b="0" lang="en-US" sz="22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class CourseList(Iterable[Enrollment]):</a:t>
            </a:r>
            <a:endParaRPr b="0" lang="en-US" sz="22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def __init__(self):</a:t>
            </a:r>
            <a:endParaRPr b="0" lang="en-US" sz="22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-US" sz="2200" spc="-1" strike="noStrike">
                <a:solidFill>
                  <a:srgbClr val="800080"/>
                </a:solidFill>
                <a:latin typeface="Courier New"/>
              </a:rPr>
              <a:t>"""Initialize an empty courselist."""</a:t>
            </a:r>
            <a:endParaRPr b="0" lang="en-US" sz="22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self._enrollments = []</a:t>
            </a:r>
            <a:endParaRPr b="0" lang="en-US" sz="22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    </a:t>
            </a:r>
            <a:endParaRPr b="0" lang="en-US" sz="22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def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__iter__(self) -&gt; Iterator[Enrollment]:</a:t>
            </a:r>
            <a:endParaRPr b="0" lang="en-US" sz="22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-US" sz="2200" spc="-1" strike="noStrike">
                <a:solidFill>
                  <a:srgbClr val="800080"/>
                </a:solidFill>
                <a:latin typeface="Courier New"/>
              </a:rPr>
              <a:t>"""Return an iterator for enrollments"""</a:t>
            </a:r>
            <a:endParaRPr b="0" lang="en-US" sz="22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return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iter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(self._enrollments)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343440" y="5943600"/>
            <a:ext cx="8412480" cy="45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List is </a:t>
            </a:r>
            <a:r>
              <a:rPr b="0" i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Iterable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so we use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iter(list)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to create an iterator.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6" name="Line 4"/>
          <p:cNvSpPr/>
          <p:nvPr/>
        </p:nvSpPr>
        <p:spPr>
          <a:xfrm flipH="1" flipV="1">
            <a:off x="3560760" y="5391000"/>
            <a:ext cx="101520" cy="6494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611280" y="259920"/>
            <a:ext cx="7897320" cy="8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Using the Iterator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611280" y="1371600"/>
            <a:ext cx="7897320" cy="443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mycourselist = CourseList()</a:t>
            </a:r>
            <a:endParaRPr b="0" lang="en-US" sz="22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mycourselist.enroll(Course("01219116",...))</a:t>
            </a:r>
            <a:endParaRPr b="0" lang="en-US" sz="22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mycourselist.enroll(Course("01219244",...))</a:t>
            </a:r>
            <a:endParaRPr b="0" lang="en-US" sz="22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mycourselist.enroll(...)</a:t>
            </a:r>
            <a:endParaRPr b="0" lang="en-US" sz="22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8000"/>
                </a:solidFill>
                <a:latin typeface="Courier New"/>
              </a:rPr>
              <a:t># show what we have enrolled</a:t>
            </a:r>
            <a:endParaRPr b="0" lang="en-US" sz="22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for enrollment in mycourselist:</a:t>
            </a:r>
            <a:endParaRPr b="0" lang="en-US" sz="22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print(enrollment)</a:t>
            </a:r>
            <a:endParaRPr b="0" lang="en-US" sz="22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8000"/>
                </a:solidFill>
                <a:latin typeface="Courier New"/>
              </a:rPr>
              <a:t># how many credits?</a:t>
            </a:r>
            <a:endParaRPr b="0" lang="en-US" sz="22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sum(e.course.credits for e in mycourselist)</a:t>
            </a:r>
            <a:endParaRPr b="0" lang="en-US" sz="22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611280" y="259920"/>
            <a:ext cx="7895880" cy="83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Learn Design Patterns on the Web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548640" y="1371600"/>
            <a:ext cx="7958520" cy="493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Many good resources!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https://refactoring.guru/design-patterns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Examples use pseudo-code (similar to Java) 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Game Programming Patterns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https://gameprogrammingpatterns.com/contents.html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Uses C++ for examples.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explanations are not so good (in my opinion).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Good Design Patterns Books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609480" y="1371240"/>
            <a:ext cx="6019560" cy="21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3920">
              <a:lnSpc>
                <a:spcPct val="100000"/>
              </a:lnSpc>
              <a:spcBef>
                <a:spcPts val="124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Good for Java programmers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1247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3333cc"/>
                </a:solidFill>
                <a:latin typeface="Arial"/>
              </a:rPr>
              <a:t>Design Patterns Explained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2E (2004)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by Allan Shallow &amp; James Trott </a:t>
            </a:r>
            <a:br/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also wrote: </a:t>
            </a:r>
            <a:r>
              <a:rPr b="0" i="1" lang="en-US" sz="2400" spc="-1" strike="noStrike">
                <a:solidFill>
                  <a:srgbClr val="3333cc"/>
                </a:solidFill>
                <a:latin typeface="Arial"/>
              </a:rPr>
              <a:t>Pattern Oriented Design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6629400" y="1554120"/>
            <a:ext cx="1964880" cy="2255400"/>
          </a:xfrm>
          <a:prstGeom prst="rect">
            <a:avLst/>
          </a:prstGeom>
          <a:ln>
            <a:noFill/>
          </a:ln>
        </p:spPr>
      </p:pic>
      <p:sp>
        <p:nvSpPr>
          <p:cNvPr id="224" name="CustomShape 3"/>
          <p:cNvSpPr/>
          <p:nvPr/>
        </p:nvSpPr>
        <p:spPr>
          <a:xfrm>
            <a:off x="639720" y="4038480"/>
            <a:ext cx="5760720" cy="19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2720" indent="-313920">
              <a:lnSpc>
                <a:spcPct val="100000"/>
              </a:lnSpc>
              <a:spcBef>
                <a:spcPts val="1247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3333cc"/>
                </a:solidFill>
                <a:latin typeface="Arial"/>
                <a:ea typeface="Arial"/>
              </a:rPr>
              <a:t>Head First Design Patterns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(2020, 2004)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by Eric &amp; Elizabeth Freeman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124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Visual &amp; memorable examples,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code is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too simple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2"/>
          <a:stretch/>
        </p:blipFill>
        <p:spPr>
          <a:xfrm>
            <a:off x="6400800" y="3809880"/>
            <a:ext cx="2258640" cy="249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The Classic "Gang of Four" book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611280" y="1447920"/>
            <a:ext cx="7921080" cy="2590200"/>
          </a:xfrm>
          <a:prstGeom prst="rect">
            <a:avLst/>
          </a:prstGeom>
          <a:noFill/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3920" algn="ctr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The "Gang of Four"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124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first book to popularize the idea of software patterns: 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124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Gamma, Helm, Johnson, Vlissides </a:t>
            </a:r>
            <a:br/>
            <a:r>
              <a:rPr b="0" i="1" lang="en-US" sz="2400" spc="-1" strike="noStrike">
                <a:solidFill>
                  <a:srgbClr val="3333cc"/>
                </a:solidFill>
                <a:latin typeface="Arial"/>
              </a:rPr>
              <a:t>Design Patterns: Elements of Reusable Object-Oriented Software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 (1995)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5334120" y="3352680"/>
            <a:ext cx="2682360" cy="335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80520" y="-68400"/>
            <a:ext cx="8457840" cy="11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Structure of Design Patterns in </a:t>
            </a:r>
            <a:br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Gang of Four book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495360" y="1430280"/>
            <a:ext cx="8152920" cy="510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Name of Pattern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Intent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333399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what the pattern does</a:t>
            </a:r>
            <a:r>
              <a:rPr b="0" lang="en-US" sz="2200" spc="-1" strike="noStrike">
                <a:solidFill>
                  <a:srgbClr val="333399"/>
                </a:solidFill>
                <a:latin typeface="Arial"/>
                <a:ea typeface="Arial"/>
              </a:rPr>
              <a:t>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Motivation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Why this pattern.  When to apply this pattern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Structure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Logical structure of the pattern. UML diagrams.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Participants and Collaborators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333399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What are the elements of the pattern?  What do they do?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Consequences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The benefits and disadvantages of using the pattern.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Reusable Ideas in Software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611280" y="1371240"/>
            <a:ext cx="7921080" cy="49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3920" algn="ctr">
              <a:lnSpc>
                <a:spcPct val="100000"/>
              </a:lnSpc>
              <a:spcBef>
                <a:spcPts val="598"/>
              </a:spcBef>
              <a:spcAft>
                <a:spcPts val="1423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Developers </a:t>
            </a:r>
            <a:r>
              <a:rPr b="1" lang="en-US" sz="2400" spc="-1" strike="noStrike">
                <a:solidFill>
                  <a:srgbClr val="cc3300"/>
                </a:solidFill>
                <a:latin typeface="Arial"/>
              </a:rPr>
              <a:t>reuse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knowledge, experience, &amp; code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Application Level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a50021"/>
                </a:solidFill>
                <a:latin typeface="Arial"/>
              </a:rPr>
              <a:t>reuse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the </a:t>
            </a: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design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&amp; </a:t>
            </a: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code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of a similar project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Design Level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apply known </a:t>
            </a:r>
            <a:r>
              <a:rPr b="0" lang="en-US" sz="2400" spc="-1" strike="noStrike">
                <a:solidFill>
                  <a:srgbClr val="a50021"/>
                </a:solidFill>
                <a:latin typeface="Arial"/>
              </a:rPr>
              <a:t>design principles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0" lang="en-US" sz="2400" spc="-1" strike="noStrike">
                <a:solidFill>
                  <a:srgbClr val="a50021"/>
                </a:solidFill>
                <a:latin typeface="Arial"/>
              </a:rPr>
              <a:t>design patterns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Logic Level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apply known </a:t>
            </a:r>
            <a:r>
              <a:rPr b="0" i="1" lang="en-US" sz="2400" spc="-1" strike="noStrike">
                <a:solidFill>
                  <a:srgbClr val="a50021"/>
                </a:solidFill>
                <a:latin typeface="Arial"/>
              </a:rPr>
              <a:t>algorithms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to implement behavior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Method Implementation (Coding) Level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use </a:t>
            </a:r>
            <a:r>
              <a:rPr b="0" lang="en-US" sz="2400" spc="-1" strike="noStrike">
                <a:solidFill>
                  <a:srgbClr val="a50021"/>
                </a:solidFill>
                <a:latin typeface="Arial"/>
              </a:rPr>
              <a:t>programming idioms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for common tasks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Design Patterns To Know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611280" y="1371600"/>
            <a:ext cx="7921080" cy="51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</a:t>
            </a: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Iterator</a:t>
            </a:r>
            <a:endParaRPr b="0" lang="en-US" sz="2400" spc="-1" strike="noStrike">
              <a:latin typeface="Arial"/>
            </a:endParaRPr>
          </a:p>
          <a:p>
            <a:pPr marL="222120" indent="-1965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</a:t>
            </a: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Adapter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222120" indent="-1965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</a:t>
            </a: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Factory Method</a:t>
            </a:r>
            <a:endParaRPr b="0" lang="en-US" sz="2400" spc="-1" strike="noStrike">
              <a:latin typeface="Arial"/>
            </a:endParaRPr>
          </a:p>
          <a:p>
            <a:pPr marL="222120" indent="-1965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4. </a:t>
            </a: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Decorator</a:t>
            </a:r>
            <a:endParaRPr b="0" lang="en-US" sz="2400" spc="-1" strike="noStrike">
              <a:latin typeface="Arial"/>
            </a:endParaRPr>
          </a:p>
          <a:p>
            <a:pPr marL="222120" indent="-1965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5. </a:t>
            </a: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Singleton</a:t>
            </a:r>
            <a:endParaRPr b="0" lang="en-US" sz="2400" spc="-1" strike="noStrike">
              <a:latin typeface="Arial"/>
            </a:endParaRPr>
          </a:p>
          <a:p>
            <a:pPr marL="222120" indent="-1965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6. </a:t>
            </a: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Strategy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Layout Manager, used in a Container</a:t>
            </a:r>
            <a:endParaRPr b="0" lang="en-US" sz="2400" spc="-1" strike="noStrike">
              <a:latin typeface="Arial"/>
            </a:endParaRPr>
          </a:p>
          <a:p>
            <a:pPr marL="222120" indent="-1965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7. </a:t>
            </a: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State</a:t>
            </a:r>
            <a:endParaRPr b="0" lang="en-US" sz="2400" spc="-1" strike="noStrike">
              <a:latin typeface="Arial"/>
            </a:endParaRPr>
          </a:p>
          <a:p>
            <a:pPr marL="222120" indent="-1965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8.</a:t>
            </a: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 Command</a:t>
            </a:r>
            <a:endParaRPr b="0" lang="en-US" sz="2400" spc="-1" strike="noStrike">
              <a:latin typeface="Arial"/>
            </a:endParaRPr>
          </a:p>
          <a:p>
            <a:pPr marL="222120" indent="-1965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9.</a:t>
            </a: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 Observer</a:t>
            </a:r>
            <a:endParaRPr b="0" lang="en-US" sz="2400" spc="-1" strike="noStrike">
              <a:latin typeface="Arial"/>
            </a:endParaRPr>
          </a:p>
          <a:p>
            <a:pPr marL="222120" indent="-1965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10.</a:t>
            </a: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 Facade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SKE Favorite Design Patterns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431640" y="1371600"/>
            <a:ext cx="8422920" cy="51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algn="ctr"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 asked SKE12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Software Spec &amp; Design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class: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What patterns are most instructive or most useful?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"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SKE12 Favorite Patterns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611280" y="1187280"/>
            <a:ext cx="7921080" cy="54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85960"/>
                <a:tab algn="l" pos="3590640"/>
                <a:tab algn="l" pos="3951000"/>
                <a:tab algn="l" pos="4311360"/>
                <a:tab algn="l" pos="4671720"/>
                <a:tab algn="l" pos="5032080"/>
                <a:tab algn="l" pos="5392440"/>
                <a:tab algn="l" pos="5752800"/>
                <a:tab algn="l" pos="6113160"/>
                <a:tab algn="l" pos="6473520"/>
                <a:tab algn="l" pos="6833880"/>
                <a:tab algn="l" pos="7194240"/>
                <a:tab algn="l" pos="7554600"/>
                <a:tab algn="l" pos="788004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773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Pattern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Votes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85960"/>
                <a:tab algn="l" pos="3590640"/>
                <a:tab algn="l" pos="3951000"/>
                <a:tab algn="l" pos="4311360"/>
                <a:tab algn="l" pos="4671720"/>
                <a:tab algn="l" pos="5032080"/>
                <a:tab algn="l" pos="5392440"/>
                <a:tab algn="l" pos="5752800"/>
                <a:tab algn="l" pos="6113160"/>
                <a:tab algn="l" pos="6473520"/>
                <a:tab algn="l" pos="6833880"/>
                <a:tab algn="l" pos="7194240"/>
                <a:tab algn="l" pos="7554600"/>
                <a:tab algn="l" pos="788004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77320"/>
              </a:tabLst>
            </a:pP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MVC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   18</a:t>
            </a:r>
            <a:endParaRPr b="0" lang="en-US" sz="2000" spc="-1" strike="noStrike">
              <a:latin typeface="Arial"/>
            </a:endParaRPr>
          </a:p>
          <a:p>
            <a:pPr marL="222120" indent="-196560">
              <a:lnSpc>
                <a:spcPct val="100000"/>
              </a:lnSpc>
              <a:spcBef>
                <a:spcPts val="848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State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17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222120" indent="-196560">
              <a:lnSpc>
                <a:spcPct val="100000"/>
              </a:lnSpc>
              <a:spcBef>
                <a:spcPts val="848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Factory Method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16</a:t>
            </a:r>
            <a:endParaRPr b="0" lang="en-US" sz="2000" spc="-1" strike="noStrike">
              <a:latin typeface="Arial"/>
            </a:endParaRPr>
          </a:p>
          <a:p>
            <a:pPr marL="222120" indent="-196560">
              <a:lnSpc>
                <a:spcPct val="100000"/>
              </a:lnSpc>
              <a:spcBef>
                <a:spcPts val="848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Command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15</a:t>
            </a:r>
            <a:endParaRPr b="0" lang="en-US" sz="2000" spc="-1" strike="noStrike">
              <a:latin typeface="Arial"/>
            </a:endParaRPr>
          </a:p>
          <a:p>
            <a:pPr marL="222120" indent="-196560">
              <a:lnSpc>
                <a:spcPct val="100000"/>
              </a:lnSpc>
              <a:spcBef>
                <a:spcPts val="848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Strategy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15</a:t>
            </a:r>
            <a:endParaRPr b="0" lang="en-US" sz="2000" spc="-1" strike="noStrike">
              <a:latin typeface="Arial"/>
            </a:endParaRPr>
          </a:p>
          <a:p>
            <a:pPr marL="222120" indent="-196560">
              <a:lnSpc>
                <a:spcPct val="100000"/>
              </a:lnSpc>
              <a:spcBef>
                <a:spcPts val="848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Facade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12</a:t>
            </a:r>
            <a:endParaRPr b="0" lang="en-US" sz="2000" spc="-1" strike="noStrike">
              <a:latin typeface="Arial"/>
            </a:endParaRPr>
          </a:p>
          <a:p>
            <a:pPr marL="222120" indent="-196560">
              <a:lnSpc>
                <a:spcPct val="100000"/>
              </a:lnSpc>
              <a:spcBef>
                <a:spcPts val="848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Singleton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12</a:t>
            </a:r>
            <a:endParaRPr b="0" lang="en-US" sz="2000" spc="-1" strike="noStrike">
              <a:latin typeface="Arial"/>
            </a:endParaRPr>
          </a:p>
          <a:p>
            <a:pPr marL="222120" indent="-196560">
              <a:lnSpc>
                <a:spcPct val="100000"/>
              </a:lnSpc>
              <a:spcBef>
                <a:spcPts val="848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Iterator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11</a:t>
            </a:r>
            <a:endParaRPr b="0" lang="en-US" sz="2000" spc="-1" strike="noStrike">
              <a:latin typeface="Arial"/>
            </a:endParaRPr>
          </a:p>
          <a:p>
            <a:pPr marL="222120" indent="-196560">
              <a:lnSpc>
                <a:spcPct val="100000"/>
              </a:lnSpc>
              <a:spcBef>
                <a:spcPts val="848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Observer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11</a:t>
            </a:r>
            <a:endParaRPr b="0" lang="en-US" sz="2000" spc="-1" strike="noStrike">
              <a:latin typeface="Arial"/>
            </a:endParaRPr>
          </a:p>
          <a:p>
            <a:pPr marL="222120" indent="-196560">
              <a:lnSpc>
                <a:spcPct val="100000"/>
              </a:lnSpc>
              <a:spcBef>
                <a:spcPts val="848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Adapter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  8</a:t>
            </a:r>
            <a:endParaRPr b="0" lang="en-US" sz="2000" spc="-1" strike="noStrike">
              <a:latin typeface="Arial"/>
            </a:endParaRPr>
          </a:p>
          <a:p>
            <a:pPr marL="222120" indent="-196560">
              <a:lnSpc>
                <a:spcPct val="100000"/>
              </a:lnSpc>
              <a:spcBef>
                <a:spcPts val="848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Decorator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  4</a:t>
            </a:r>
            <a:endParaRPr b="0" lang="en-US" sz="2000" spc="-1" strike="noStrike">
              <a:latin typeface="Arial"/>
            </a:endParaRPr>
          </a:p>
          <a:p>
            <a:pPr marL="222120" indent="-196560">
              <a:lnSpc>
                <a:spcPct val="100000"/>
              </a:lnSpc>
              <a:spcBef>
                <a:spcPts val="848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Template Method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3333cc"/>
                </a:solidFill>
                <a:latin typeface="Arial"/>
              </a:rPr>
              <a:t>  3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Categories of Patterns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611280" y="1371600"/>
            <a:ext cx="7921080" cy="44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333cc"/>
                </a:solidFill>
                <a:latin typeface="Arial"/>
              </a:rPr>
              <a:t>Creational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- how to create objects</a:t>
            </a:r>
            <a:endParaRPr b="0" lang="en-US" sz="28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333cc"/>
                </a:solidFill>
                <a:latin typeface="Arial"/>
              </a:rPr>
              <a:t>Structural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- relationships between objects</a:t>
            </a:r>
            <a:endParaRPr b="0" lang="en-US" sz="28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333cc"/>
                </a:solidFill>
                <a:latin typeface="Arial"/>
              </a:rPr>
              <a:t>Behavioral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- how to implement some behavior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611280" y="259920"/>
            <a:ext cx="79196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Situations (Context) not Patterns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611280" y="1371600"/>
            <a:ext cx="7919640" cy="44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algn="ctr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Learn the </a:t>
            </a:r>
            <a:r>
              <a:rPr b="0" lang="en-US" sz="3200" spc="-1" strike="noStrike">
                <a:solidFill>
                  <a:srgbClr val="000080"/>
                </a:solidFill>
                <a:latin typeface="Arial"/>
              </a:rPr>
              <a:t>situation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the </a:t>
            </a:r>
            <a:r>
              <a:rPr b="0" lang="en-US" sz="3200" spc="-1" strike="noStrike">
                <a:solidFill>
                  <a:srgbClr val="000080"/>
                </a:solidFill>
                <a:latin typeface="Arial"/>
              </a:rPr>
              <a:t>motivation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(forces) that motivate the solution.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Pay attention to </a:t>
            </a:r>
            <a:r>
              <a:rPr b="0" lang="en-US" sz="3200" spc="-1" strike="noStrike">
                <a:solidFill>
                  <a:srgbClr val="000080"/>
                </a:solidFill>
                <a:latin typeface="Arial"/>
              </a:rPr>
              <a:t>Applicability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for details of context where the pattern applies.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(Avoid applying the wrong pattern.)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611280" y="259920"/>
            <a:ext cx="79196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Adding New Behavior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611280" y="1371600"/>
            <a:ext cx="7919640" cy="44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a50021"/>
                </a:solidFill>
                <a:latin typeface="Arial"/>
              </a:rPr>
              <a:t>Situation: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want to add some new behavior to an existing class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</a:rPr>
              <a:t>Forces</a:t>
            </a: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don't want to add more responsibility to the class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the behavior may apply to similar classes, too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</a:rPr>
              <a:t>Example: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Scrollbars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11280" y="259920"/>
            <a:ext cx="79196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Changing the Interface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11280" y="1371240"/>
            <a:ext cx="7919640" cy="47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a50021"/>
                </a:solidFill>
                <a:latin typeface="Arial"/>
              </a:rPr>
              <a:t>Situation: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want to use a class in an application that requires interface A.  But the class doesn't implement A.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</a:rPr>
              <a:t>Forces</a:t>
            </a: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not appropriate to modify the existing class for the new application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we may have many classes we need to modify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</a:rPr>
              <a:t>Example: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change an Enumeration to look like an Iterator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611280" y="259920"/>
            <a:ext cx="79196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Convenient Implementation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611280" y="1371240"/>
            <a:ext cx="7919640" cy="47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a50021"/>
                </a:solidFill>
                <a:latin typeface="Arial"/>
              </a:rPr>
              <a:t>Situation: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some interfaces require implementing a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lot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of methods.  But most of the methods aren't usually required.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</a:rPr>
              <a:t>Forces</a:t>
            </a: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how can we make it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easier to implement interface?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how to supply default implementations for methods?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</a:rPr>
              <a:t>Example: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MouseListener (6 methods), List (24 methods)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611280" y="259920"/>
            <a:ext cx="79196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 Group of Objects act as One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611280" y="1371600"/>
            <a:ext cx="7919640" cy="51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a50021"/>
                </a:solidFill>
                <a:latin typeface="Arial"/>
              </a:rPr>
              <a:t>Situation: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want to be able to use a Group of objects in an application, and   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application can treat the whole group like a single object. 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</a:rPr>
              <a:t>Forces</a:t>
            </a: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There are many objects that behave similarly. To avoid complex code we'd like to treat as one object.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</a:rPr>
              <a:t>Example: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KeyPad in a mobile phone app.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1"/>
          <a:stretch/>
        </p:blipFill>
        <p:spPr>
          <a:xfrm>
            <a:off x="6237360" y="4754520"/>
            <a:ext cx="1626840" cy="155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611280" y="-68400"/>
            <a:ext cx="7919640" cy="11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Creating Objects without Knowing Type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611280" y="1371600"/>
            <a:ext cx="7919640" cy="51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a50021"/>
                </a:solidFill>
                <a:latin typeface="Arial"/>
              </a:rPr>
              <a:t>Situation: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are using a framework like OCSF.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framework needs to create objects.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how can we change the type of object that the framework creates?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</a:rPr>
              <a:t>Forces</a:t>
            </a: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want the framework to be extensible.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using "new" means coupling between the class and the framework.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</a:rPr>
              <a:t>Example: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JDBC (Java Database Connection) creates connections for different kinds of databases.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 Programming Idiom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623520" y="1371600"/>
            <a:ext cx="7921440" cy="42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Problem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apply a function to every element in a list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Idiom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Need result as a list? Use a list comprehension.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Will result be processed further?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Are there many values?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Consider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map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instead: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map(f, mylist)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096920" y="2860560"/>
            <a:ext cx="747540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8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result = [f(x) for x in mylist]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611280" y="259920"/>
            <a:ext cx="79196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Do Something </a:t>
            </a:r>
            <a:r>
              <a:rPr b="0" i="1" lang="en-US" sz="3600" spc="-1" strike="noStrike">
                <a:solidFill>
                  <a:srgbClr val="333399"/>
                </a:solidFill>
                <a:latin typeface="Arial"/>
              </a:rPr>
              <a:t>Later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674640" y="1554120"/>
            <a:ext cx="7919640" cy="45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a50021"/>
                </a:solidFill>
                <a:latin typeface="Arial"/>
              </a:rPr>
              <a:t>Situation: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want to run a task at a given time (in the future)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</a:rPr>
              <a:t>Forces</a:t>
            </a: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don't want our "task" to be responsible for the schedule of when it gets run.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This situation occurs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a lot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so we need a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reusable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solution.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</a:rPr>
              <a:t>Example: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We're writing a digital clock.  We want an alarm to sound at a specified time.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An 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11280" y="1371600"/>
            <a:ext cx="8316360" cy="20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Problem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 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find the </a:t>
            </a:r>
            <a:r>
              <a:rPr b="0" lang="en-US" sz="2400" spc="-1" strike="noStrike">
                <a:solidFill>
                  <a:srgbClr val="cc3300"/>
                </a:solidFill>
                <a:latin typeface="Arial"/>
              </a:rPr>
              <a:t>shortest path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from node A to node B in a graph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Solution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apply Dykstra's Shortest Path algorithm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Reusable Code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611280" y="1371240"/>
            <a:ext cx="7921080" cy="266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Requirement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 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cc3300"/>
                </a:solidFill>
                <a:latin typeface="Arial"/>
              </a:rPr>
              <a:t>Sort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 List of Persons by last name, ignoring case.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Solution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 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8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Use sorted(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iterable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key=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function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657360" y="3414600"/>
            <a:ext cx="7772040" cy="184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people = [Person("Joseph","Biden", ...),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Person("Prayut","Chan-o-cha", ...),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Person("Jing Ping", "Xi", ...)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sorted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(people, key=lambda p: p.last_name)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Libraries of reusable code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611280" y="1371240"/>
            <a:ext cx="7921080" cy="266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Requirement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 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Download data from the Internet in JSON format, and convert it to a dictionary of key-values.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3333cc"/>
                </a:solidFill>
                <a:latin typeface="Arial"/>
              </a:rPr>
              <a:t>Solution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 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8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Use the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requests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package. (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pip install requests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685800" y="3719520"/>
            <a:ext cx="7772040" cy="268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8000"/>
                </a:solidFill>
                <a:latin typeface="Courier New"/>
                <a:ea typeface="Courier New"/>
              </a:rPr>
              <a:t>"""Get info about a github user."""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import requests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url = f"</a:t>
            </a:r>
            <a:r>
              <a:rPr b="1" lang="en-US" sz="1800" spc="-1" strike="noStrike">
                <a:solidFill>
                  <a:srgbClr val="800080"/>
                </a:solidFill>
                <a:latin typeface="Courier New"/>
                <a:ea typeface="Courier New"/>
              </a:rPr>
              <a:t>https://api.github.com/users/{username}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"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response = requests.get(url)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8000"/>
                </a:solidFill>
                <a:latin typeface="Courier New"/>
                <a:ea typeface="Courier New"/>
              </a:rPr>
              <a:t># parse the response, same as json.loads(response.text)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data = response.json()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print(data)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What is a Design Pattern?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611280" y="1371600"/>
            <a:ext cx="7921080" cy="44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25360" indent="-196560" algn="ctr">
              <a:lnSpc>
                <a:spcPct val="15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i="1" lang="en-US" sz="2800" spc="-1" strike="noStrike">
                <a:solidFill>
                  <a:srgbClr val="cc3300"/>
                </a:solidFill>
                <a:latin typeface="Arial"/>
              </a:rPr>
              <a:t>situation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that occurs over and over,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along with a </a:t>
            </a:r>
            <a:r>
              <a:rPr b="0" i="1" lang="en-US" sz="2800" spc="-1" strike="noStrike">
                <a:solidFill>
                  <a:srgbClr val="cc3300"/>
                </a:solidFill>
                <a:latin typeface="Arial"/>
              </a:rPr>
              <a:t>reusable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design of a solution.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Format for Describing a Pattern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611280" y="1371240"/>
            <a:ext cx="7983000" cy="53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 fontScale="81000"/>
          </a:bodyPr>
          <a:p>
            <a:pPr marL="342720" indent="-313920">
              <a:lnSpc>
                <a:spcPct val="100000"/>
              </a:lnSpc>
              <a:spcBef>
                <a:spcPts val="8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Pattern Name: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      </a:t>
            </a:r>
            <a:r>
              <a:rPr b="1" lang="en-US" sz="2400" spc="-1" strike="noStrike">
                <a:solidFill>
                  <a:srgbClr val="cc3300"/>
                </a:solidFill>
                <a:latin typeface="Arial"/>
              </a:rPr>
              <a:t>Iterator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8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Context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8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need to access elements of a collection or data src.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8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Motivation (Forces) 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8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want to access each element of a collection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without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knowing the </a:t>
            </a:r>
            <a:r>
              <a:rPr b="0" lang="en-US" sz="2400" spc="-1" strike="noStrike">
                <a:solidFill>
                  <a:srgbClr val="cc3300"/>
                </a:solidFill>
                <a:latin typeface="Arial"/>
              </a:rPr>
              <a:t>underlying structure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of the collection.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8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Solution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8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Each collection provides an </a:t>
            </a:r>
            <a:r>
              <a:rPr b="0" lang="en-US" sz="2400" spc="-1" strike="noStrike">
                <a:solidFill>
                  <a:srgbClr val="cc3300"/>
                </a:solidFill>
                <a:latin typeface="Arial"/>
              </a:rPr>
              <a:t>iterator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with a method to get the next element.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8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66"/>
                </a:solidFill>
                <a:latin typeface="Arial"/>
              </a:rPr>
              <a:t>Consequences</a:t>
            </a:r>
            <a:endParaRPr b="0" lang="en-US" sz="24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8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Application is not coupled to any specific kind of collection. Our code can work with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any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collection that provides an iterator.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15442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2002-08-24T11:28:31Z</dcterms:created>
  <dc:creator>Kenneth Louden</dc:creator>
  <dc:description/>
  <dc:language>en-US</dc:language>
  <cp:lastModifiedBy/>
  <cp:lastPrinted>2003-07-29T02:17:09Z</cp:lastPrinted>
  <dcterms:modified xsi:type="dcterms:W3CDTF">2024-01-20T14:45:50Z</dcterms:modified>
  <cp:revision>303</cp:revision>
  <dc:subject/>
  <dc:title>Intro to Design Patterns</dc:title>
</cp:coreProperties>
</file>