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6.xml.rels" ContentType="application/vnd.openxmlformats-package.relationships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9144000" cy="6858000"/>
  <p:notesSz cx="7099300" cy="102346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</a:t>
            </a:r>
            <a:r>
              <a:rPr b="0" lang="en-US" sz="4400" spc="-1" strike="noStrike">
                <a:latin typeface="Arial"/>
              </a:rPr>
              <a:t>move the </a:t>
            </a:r>
            <a:r>
              <a:rPr b="0" lang="en-US" sz="4400" spc="-1" strike="noStrike">
                <a:latin typeface="Arial"/>
              </a:rPr>
              <a:t>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D7B3D1E8-9CF6-40D4-85D1-B3E328FF6DD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4520" cy="3836880"/>
          </a:xfrm>
          <a:prstGeom prst="rect">
            <a:avLst/>
          </a:prstGeom>
        </p:spPr>
      </p:sp>
      <p:sp>
        <p:nvSpPr>
          <p:cNvPr id="204" name="CustomShape 2"/>
          <p:cNvSpPr/>
          <p:nvPr/>
        </p:nvSpPr>
        <p:spPr>
          <a:xfrm>
            <a:off x="946080" y="4861080"/>
            <a:ext cx="5206680" cy="471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4520" cy="3836880"/>
          </a:xfrm>
          <a:prstGeom prst="rect">
            <a:avLst/>
          </a:prstGeom>
        </p:spPr>
      </p:sp>
      <p:sp>
        <p:nvSpPr>
          <p:cNvPr id="214" name="CustomShape 2"/>
          <p:cNvSpPr/>
          <p:nvPr/>
        </p:nvSpPr>
        <p:spPr>
          <a:xfrm>
            <a:off x="946080" y="4861080"/>
            <a:ext cx="5206680" cy="471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4520" cy="3836880"/>
          </a:xfrm>
          <a:prstGeom prst="rect">
            <a:avLst/>
          </a:prstGeom>
        </p:spPr>
      </p:sp>
      <p:sp>
        <p:nvSpPr>
          <p:cNvPr id="216" name="CustomShape 2"/>
          <p:cNvSpPr/>
          <p:nvPr/>
        </p:nvSpPr>
        <p:spPr>
          <a:xfrm>
            <a:off x="946080" y="4861080"/>
            <a:ext cx="5206680" cy="471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4520" cy="3836880"/>
          </a:xfrm>
          <a:prstGeom prst="rect">
            <a:avLst/>
          </a:prstGeom>
        </p:spPr>
      </p:sp>
      <p:sp>
        <p:nvSpPr>
          <p:cNvPr id="218" name="CustomShape 2"/>
          <p:cNvSpPr/>
          <p:nvPr/>
        </p:nvSpPr>
        <p:spPr>
          <a:xfrm>
            <a:off x="946080" y="4861080"/>
            <a:ext cx="5206680" cy="471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4520" cy="3836880"/>
          </a:xfrm>
          <a:prstGeom prst="rect">
            <a:avLst/>
          </a:prstGeom>
        </p:spPr>
      </p:sp>
      <p:sp>
        <p:nvSpPr>
          <p:cNvPr id="220" name="CustomShape 2"/>
          <p:cNvSpPr/>
          <p:nvPr/>
        </p:nvSpPr>
        <p:spPr>
          <a:xfrm>
            <a:off x="946080" y="4861080"/>
            <a:ext cx="5206680" cy="471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4520" cy="3836880"/>
          </a:xfrm>
          <a:prstGeom prst="rect">
            <a:avLst/>
          </a:prstGeom>
        </p:spPr>
      </p:sp>
      <p:sp>
        <p:nvSpPr>
          <p:cNvPr id="222" name="CustomShape 2"/>
          <p:cNvSpPr/>
          <p:nvPr/>
        </p:nvSpPr>
        <p:spPr>
          <a:xfrm>
            <a:off x="946080" y="4861080"/>
            <a:ext cx="5206680" cy="471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4520" cy="3836880"/>
          </a:xfrm>
          <a:prstGeom prst="rect">
            <a:avLst/>
          </a:prstGeom>
        </p:spPr>
      </p:sp>
      <p:sp>
        <p:nvSpPr>
          <p:cNvPr id="224" name="CustomShape 2"/>
          <p:cNvSpPr/>
          <p:nvPr/>
        </p:nvSpPr>
        <p:spPr>
          <a:xfrm>
            <a:off x="946080" y="4861080"/>
            <a:ext cx="5206680" cy="471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4520" cy="3836880"/>
          </a:xfrm>
          <a:prstGeom prst="rect">
            <a:avLst/>
          </a:prstGeom>
        </p:spPr>
      </p:sp>
      <p:sp>
        <p:nvSpPr>
          <p:cNvPr id="226" name="CustomShape 2"/>
          <p:cNvSpPr/>
          <p:nvPr/>
        </p:nvSpPr>
        <p:spPr>
          <a:xfrm>
            <a:off x="946080" y="4861080"/>
            <a:ext cx="5206680" cy="471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4520" cy="3836880"/>
          </a:xfrm>
          <a:prstGeom prst="rect">
            <a:avLst/>
          </a:prstGeom>
        </p:spPr>
      </p:sp>
      <p:sp>
        <p:nvSpPr>
          <p:cNvPr id="228" name="CustomShape 2"/>
          <p:cNvSpPr/>
          <p:nvPr/>
        </p:nvSpPr>
        <p:spPr>
          <a:xfrm>
            <a:off x="946080" y="4861080"/>
            <a:ext cx="5206680" cy="471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3080" cy="3835080"/>
          </a:xfrm>
          <a:prstGeom prst="rect">
            <a:avLst/>
          </a:prstGeom>
        </p:spPr>
      </p:sp>
      <p:sp>
        <p:nvSpPr>
          <p:cNvPr id="230" name="CustomShape 2"/>
          <p:cNvSpPr/>
          <p:nvPr/>
        </p:nvSpPr>
        <p:spPr>
          <a:xfrm>
            <a:off x="946080" y="4861080"/>
            <a:ext cx="5205240" cy="460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4520" cy="3836880"/>
          </a:xfrm>
          <a:prstGeom prst="rect">
            <a:avLst/>
          </a:prstGeom>
        </p:spPr>
      </p:sp>
      <p:sp>
        <p:nvSpPr>
          <p:cNvPr id="232" name="CustomShape 2"/>
          <p:cNvSpPr/>
          <p:nvPr/>
        </p:nvSpPr>
        <p:spPr>
          <a:xfrm>
            <a:off x="946080" y="4861080"/>
            <a:ext cx="5206680" cy="471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4520" cy="3836880"/>
          </a:xfrm>
          <a:prstGeom prst="rect">
            <a:avLst/>
          </a:prstGeom>
        </p:spPr>
      </p:sp>
      <p:sp>
        <p:nvSpPr>
          <p:cNvPr id="206" name="CustomShape 2"/>
          <p:cNvSpPr/>
          <p:nvPr/>
        </p:nvSpPr>
        <p:spPr>
          <a:xfrm>
            <a:off x="946080" y="4861080"/>
            <a:ext cx="5206680" cy="471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4520" cy="3836880"/>
          </a:xfrm>
          <a:prstGeom prst="rect">
            <a:avLst/>
          </a:prstGeom>
        </p:spPr>
      </p:sp>
      <p:sp>
        <p:nvSpPr>
          <p:cNvPr id="208" name="CustomShape 2"/>
          <p:cNvSpPr/>
          <p:nvPr/>
        </p:nvSpPr>
        <p:spPr>
          <a:xfrm>
            <a:off x="946080" y="4861080"/>
            <a:ext cx="5206680" cy="471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4520" cy="3836880"/>
          </a:xfrm>
          <a:prstGeom prst="rect">
            <a:avLst/>
          </a:prstGeom>
        </p:spPr>
      </p:sp>
      <p:sp>
        <p:nvSpPr>
          <p:cNvPr id="210" name="CustomShape 2"/>
          <p:cNvSpPr/>
          <p:nvPr/>
        </p:nvSpPr>
        <p:spPr>
          <a:xfrm>
            <a:off x="946080" y="4861080"/>
            <a:ext cx="5206680" cy="471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4520" cy="3836880"/>
          </a:xfrm>
          <a:prstGeom prst="rect">
            <a:avLst/>
          </a:prstGeom>
        </p:spPr>
      </p:sp>
      <p:sp>
        <p:nvSpPr>
          <p:cNvPr id="212" name="CustomShape 2"/>
          <p:cNvSpPr/>
          <p:nvPr/>
        </p:nvSpPr>
        <p:spPr>
          <a:xfrm>
            <a:off x="946080" y="4861080"/>
            <a:ext cx="5206680" cy="471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900560" cy="844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10920" y="1371240"/>
            <a:ext cx="7900560" cy="211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10920" y="3692160"/>
            <a:ext cx="7900560" cy="211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900560" cy="844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10920" y="1371240"/>
            <a:ext cx="3855240" cy="211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59480" y="1371240"/>
            <a:ext cx="3855240" cy="211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10920" y="3692160"/>
            <a:ext cx="3855240" cy="211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59480" y="3692160"/>
            <a:ext cx="3855240" cy="211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900560" cy="844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10920" y="1371240"/>
            <a:ext cx="2543760" cy="211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82120" y="1371240"/>
            <a:ext cx="2543760" cy="211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953680" y="1371240"/>
            <a:ext cx="2543760" cy="211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10920" y="3692160"/>
            <a:ext cx="2543760" cy="211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82120" y="3692160"/>
            <a:ext cx="2543760" cy="211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953680" y="3692160"/>
            <a:ext cx="2543760" cy="211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900560" cy="844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10920" y="1371240"/>
            <a:ext cx="7900560" cy="444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900560" cy="844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10920" y="1371240"/>
            <a:ext cx="7900560" cy="4443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900560" cy="844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10920" y="1371240"/>
            <a:ext cx="3855240" cy="4443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59480" y="1371240"/>
            <a:ext cx="3855240" cy="4443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900560" cy="844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10920" y="260280"/>
            <a:ext cx="7900560" cy="391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900560" cy="844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10920" y="1371240"/>
            <a:ext cx="3855240" cy="211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59480" y="1371240"/>
            <a:ext cx="3855240" cy="4443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10920" y="3692160"/>
            <a:ext cx="3855240" cy="211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900560" cy="844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10920" y="1371240"/>
            <a:ext cx="7900560" cy="444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900560" cy="844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10920" y="1371240"/>
            <a:ext cx="3855240" cy="4443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59480" y="1371240"/>
            <a:ext cx="3855240" cy="211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59480" y="3692160"/>
            <a:ext cx="3855240" cy="211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900560" cy="844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10920" y="1371240"/>
            <a:ext cx="3855240" cy="211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59480" y="1371240"/>
            <a:ext cx="3855240" cy="211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10920" y="3692160"/>
            <a:ext cx="7900560" cy="211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900560" cy="844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10920" y="1371240"/>
            <a:ext cx="7900560" cy="211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10920" y="3692160"/>
            <a:ext cx="7900560" cy="211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900560" cy="844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10920" y="1371240"/>
            <a:ext cx="3855240" cy="211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59480" y="1371240"/>
            <a:ext cx="3855240" cy="211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10920" y="3692160"/>
            <a:ext cx="3855240" cy="211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59480" y="3692160"/>
            <a:ext cx="3855240" cy="211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900560" cy="844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10920" y="1371240"/>
            <a:ext cx="2543760" cy="211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82120" y="1371240"/>
            <a:ext cx="2543760" cy="211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953680" y="1371240"/>
            <a:ext cx="2543760" cy="211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10920" y="3692160"/>
            <a:ext cx="2543760" cy="211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82120" y="3692160"/>
            <a:ext cx="2543760" cy="211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5953680" y="3692160"/>
            <a:ext cx="2543760" cy="211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900560" cy="844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10920" y="1371240"/>
            <a:ext cx="7900560" cy="4443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900560" cy="844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10920" y="1371240"/>
            <a:ext cx="3855240" cy="4443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59480" y="1371240"/>
            <a:ext cx="3855240" cy="4443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900560" cy="844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10920" y="260280"/>
            <a:ext cx="7900560" cy="391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900560" cy="844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10920" y="1371240"/>
            <a:ext cx="3855240" cy="211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59480" y="1371240"/>
            <a:ext cx="3855240" cy="4443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10920" y="3692160"/>
            <a:ext cx="3855240" cy="211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900560" cy="844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10920" y="1371240"/>
            <a:ext cx="3855240" cy="4443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59480" y="1371240"/>
            <a:ext cx="3855240" cy="211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59480" y="3692160"/>
            <a:ext cx="3855240" cy="211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900560" cy="844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10920" y="1371240"/>
            <a:ext cx="3855240" cy="211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59480" y="1371240"/>
            <a:ext cx="3855240" cy="211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10920" y="3692160"/>
            <a:ext cx="7900560" cy="211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189000" y="368280"/>
            <a:ext cx="8205480" cy="1031400"/>
            <a:chOff x="189000" y="368280"/>
            <a:chExt cx="8205480" cy="1031400"/>
          </a:xfrm>
        </p:grpSpPr>
        <p:sp>
          <p:nvSpPr>
            <p:cNvPr id="1" name="CustomShape 2"/>
            <p:cNvSpPr/>
            <p:nvPr/>
          </p:nvSpPr>
          <p:spPr>
            <a:xfrm>
              <a:off x="507960" y="368280"/>
              <a:ext cx="12240" cy="103140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89000" y="1157400"/>
              <a:ext cx="8205480" cy="1224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1c1c1c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10920" y="260280"/>
            <a:ext cx="7900560" cy="8442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r>
              <a:rPr b="0" lang="en-US" sz="1800" spc="-1" strike="noStrike">
                <a:latin typeface="Arial"/>
              </a:rPr>
              <a:t>Click to edit the title text </a:t>
            </a:r>
            <a:r>
              <a:rPr b="0" lang="en-US" sz="1800" spc="-1" strike="noStrike">
                <a:latin typeface="Arial"/>
              </a:rPr>
              <a:t>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10920" y="1371240"/>
            <a:ext cx="7900560" cy="4443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1"/>
          <p:cNvGrpSpPr/>
          <p:nvPr/>
        </p:nvGrpSpPr>
        <p:grpSpPr>
          <a:xfrm>
            <a:off x="189000" y="368280"/>
            <a:ext cx="8205480" cy="1031400"/>
            <a:chOff x="189000" y="368280"/>
            <a:chExt cx="8205480" cy="1031400"/>
          </a:xfrm>
        </p:grpSpPr>
        <p:sp>
          <p:nvSpPr>
            <p:cNvPr id="42" name="CustomShape 2"/>
            <p:cNvSpPr/>
            <p:nvPr/>
          </p:nvSpPr>
          <p:spPr>
            <a:xfrm>
              <a:off x="507960" y="368280"/>
              <a:ext cx="12240" cy="103140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" name="CustomShape 3"/>
            <p:cNvSpPr/>
            <p:nvPr/>
          </p:nvSpPr>
          <p:spPr>
            <a:xfrm>
              <a:off x="189000" y="1157400"/>
              <a:ext cx="8205480" cy="1224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1c1c1c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</a:t>
            </a:r>
            <a:r>
              <a:rPr b="0" lang="en-US" sz="4400" spc="-1" strike="noStrike">
                <a:latin typeface="Arial"/>
              </a:rPr>
              <a:t>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Observer Pattern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611280" y="1371600"/>
            <a:ext cx="7921080" cy="495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2364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333399"/>
                </a:solidFill>
                <a:latin typeface="Arial"/>
              </a:rPr>
              <a:t>Context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 </a:t>
            </a:r>
            <a:endParaRPr b="0" lang="en-US" sz="24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An object (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Subject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) is the source of events. 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Other objects (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Observers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) want to know when an event occurs.</a:t>
            </a:r>
            <a:endParaRPr b="0" lang="en-US" sz="2400" spc="-1" strike="noStrike">
              <a:latin typeface="Arial"/>
            </a:endParaRPr>
          </a:p>
          <a:p>
            <a:pPr marL="360360" indent="-323640"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4272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US" sz="2400" spc="-1" strike="noStrike" u="sng">
                <a:solidFill>
                  <a:srgbClr val="000080"/>
                </a:solidFill>
                <a:uFillTx/>
                <a:latin typeface="Arial"/>
              </a:rPr>
              <a:t>Or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</a:t>
            </a:r>
            <a:endParaRPr b="0" lang="en-US" sz="2400" spc="-1" strike="noStrike">
              <a:latin typeface="Arial"/>
            </a:endParaRPr>
          </a:p>
          <a:p>
            <a:pPr marL="360360" indent="-323640"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4272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several objects should be updated whenever the state of one object changes, e.g. an editor with live preview.</a:t>
            </a:r>
            <a:endParaRPr b="0" lang="en-US" sz="24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333399"/>
                </a:solidFill>
                <a:latin typeface="Arial"/>
              </a:rPr>
              <a:t>Forces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</a:t>
            </a:r>
            <a:endParaRPr b="0" lang="en-US" sz="24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We don't want the observers to </a:t>
            </a:r>
            <a:r>
              <a:rPr b="1" i="1" lang="en-US" sz="2400" spc="-1" strike="noStrike">
                <a:solidFill>
                  <a:srgbClr val="000080"/>
                </a:solidFill>
                <a:latin typeface="Arial"/>
              </a:rPr>
              <a:t>poll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for changes, which is inefficient.</a:t>
            </a:r>
            <a:endParaRPr b="0" lang="en-US" sz="24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We don't want the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Subject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to be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coupled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to the observers.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Button Observer in JavaFX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582480" y="2026800"/>
            <a:ext cx="8103960" cy="4465440"/>
          </a:xfrm>
          <a:prstGeom prst="rect">
            <a:avLst/>
          </a:pr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 fontScale="97000"/>
          </a:bodyPr>
          <a:p>
            <a:pPr marL="342720" indent="-323640">
              <a:lnSpc>
                <a:spcPct val="100000"/>
              </a:lnSpc>
              <a:spcBef>
                <a:spcPts val="249"/>
              </a:spcBef>
              <a:tabLst>
                <a:tab algn="l" pos="0"/>
              </a:tabLst>
            </a:pPr>
            <a:r>
              <a:rPr b="1" lang="en-US" sz="2200" spc="-1" strike="noStrike">
                <a:solidFill>
                  <a:srgbClr val="008000"/>
                </a:solidFill>
                <a:latin typeface="Courier New"/>
                <a:ea typeface="Courier New"/>
              </a:rPr>
              <a:t>/** An observer that counts button presses */</a:t>
            </a:r>
            <a:endParaRPr b="0" lang="en-US" sz="22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249"/>
              </a:spcBef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public class ClickCounter </a:t>
            </a:r>
            <a:br/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</a:t>
            </a:r>
            <a:r>
              <a:rPr b="1" lang="en-US" sz="2200" spc="-1" strike="noStrike">
                <a:solidFill>
                  <a:srgbClr val="cc3300"/>
                </a:solidFill>
                <a:latin typeface="Courier New"/>
                <a:ea typeface="Courier New"/>
              </a:rPr>
              <a:t>implements EventHandler&lt;ActionEvent&gt;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{</a:t>
            </a:r>
            <a:endParaRPr b="0" lang="en-US" sz="22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249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private int count = 0;</a:t>
            </a:r>
            <a:endParaRPr b="0" lang="en-US" sz="22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249"/>
              </a:spcBef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249"/>
              </a:spcBef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  </a:t>
            </a:r>
            <a:r>
              <a:rPr b="1" lang="en-US" sz="2200" spc="-1" strike="noStrike">
                <a:solidFill>
                  <a:srgbClr val="008000"/>
                </a:solidFill>
                <a:latin typeface="Courier New"/>
                <a:ea typeface="Courier New"/>
              </a:rPr>
              <a:t>/** Method to receive event notification. */</a:t>
            </a:r>
            <a:endParaRPr b="0" lang="en-US" sz="22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249"/>
              </a:spcBef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public void handle(ActionEvent evt) {</a:t>
            </a:r>
            <a:endParaRPr b="0" lang="en-US" sz="22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249"/>
              </a:spcBef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count += 1;</a:t>
            </a:r>
            <a:endParaRPr b="0" lang="en-US" sz="22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249"/>
              </a:spcBef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System.out.println("Click number "+count);</a:t>
            </a:r>
            <a:endParaRPr b="0" lang="en-US" sz="22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249"/>
              </a:spcBef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 b="0" lang="en-US" sz="22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249"/>
              </a:spcBef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public int getClickCount() { return count; }</a:t>
            </a:r>
            <a:endParaRPr b="0" lang="en-US" sz="22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249"/>
              </a:spcBef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 b="0" lang="en-US" sz="22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249"/>
              </a:spcBef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549360" y="1371600"/>
            <a:ext cx="8137080" cy="45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This observer counts button presses.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Register the Observer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49000" y="2484360"/>
            <a:ext cx="8103600" cy="2771640"/>
          </a:xfrm>
          <a:prstGeom prst="rect">
            <a:avLst/>
          </a:pr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23640">
              <a:lnSpc>
                <a:spcPct val="100000"/>
              </a:lnSpc>
              <a:spcBef>
                <a:spcPts val="249"/>
              </a:spcBef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Button button = new Button("Press Me");</a:t>
            </a:r>
            <a:endParaRPr b="0" lang="en-US" sz="22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249"/>
              </a:spcBef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249"/>
              </a:spcBef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ClickCounter counter = new ClickCounter();</a:t>
            </a:r>
            <a:endParaRPr b="0" lang="en-US" sz="22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249"/>
              </a:spcBef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249"/>
              </a:spcBef>
              <a:tabLst>
                <a:tab algn="l" pos="0"/>
              </a:tabLst>
            </a:pPr>
            <a:r>
              <a:rPr b="1" lang="en-US" sz="2200" spc="-1" strike="noStrike">
                <a:solidFill>
                  <a:srgbClr val="008000"/>
                </a:solidFill>
                <a:latin typeface="Courier New"/>
                <a:ea typeface="Courier New"/>
              </a:rPr>
              <a:t>// register the observer</a:t>
            </a:r>
            <a:endParaRPr b="0" lang="en-US" sz="22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249"/>
              </a:spcBef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80"/>
                </a:solidFill>
                <a:latin typeface="Courier New"/>
                <a:ea typeface="Courier New"/>
              </a:rPr>
              <a:t>button.addEventHandler(ActionEvent.ACTION,</a:t>
            </a:r>
            <a:endParaRPr b="0" lang="en-US" sz="22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249"/>
              </a:spcBef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80"/>
                </a:solidFill>
                <a:latin typeface="Courier New"/>
                <a:ea typeface="Courier New"/>
              </a:rPr>
              <a:t>                       </a:t>
            </a:r>
            <a:r>
              <a:rPr b="1" lang="en-US" sz="2200" spc="-1" strike="noStrike">
                <a:solidFill>
                  <a:srgbClr val="000080"/>
                </a:solidFill>
                <a:latin typeface="Courier New"/>
                <a:ea typeface="Courier New"/>
              </a:rPr>
              <a:t>counter );</a:t>
            </a:r>
            <a:endParaRPr b="0" lang="en-US" sz="22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249"/>
              </a:spcBef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457200" y="1371600"/>
            <a:ext cx="8229240" cy="82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We must add ClickCounter as an observer of the Button.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This is called </a:t>
            </a:r>
            <a:r>
              <a:rPr b="0" i="1" lang="en-US" sz="2400" spc="-1" strike="noStrike">
                <a:solidFill>
                  <a:srgbClr val="000080"/>
                </a:solidFill>
                <a:latin typeface="Times New Roman"/>
                <a:ea typeface="DejaVu Sans"/>
              </a:rPr>
              <a:t>registering an observer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Benefits of using Observers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457200" y="1371600"/>
            <a:ext cx="8229240" cy="2093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1. Button is not </a:t>
            </a:r>
            <a:r>
              <a:rPr b="0" i="1" lang="en-US" sz="2400" spc="-1" strike="noStrike">
                <a:solidFill>
                  <a:srgbClr val="000080"/>
                </a:solidFill>
                <a:latin typeface="Times New Roman"/>
                <a:ea typeface="DejaVu Sans"/>
              </a:rPr>
              <a:t>coupled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to the actual observer classes.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Button depends only on the </a:t>
            </a:r>
            <a:r>
              <a:rPr b="0" i="1" lang="en-US" sz="2400" spc="-1" strike="noStrike">
                <a:solidFill>
                  <a:srgbClr val="000080"/>
                </a:solidFill>
                <a:latin typeface="Times New Roman"/>
                <a:ea typeface="DejaVu Sans"/>
              </a:rPr>
              <a:t>interface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for observers.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2. We can add new observers any time (</a:t>
            </a:r>
            <a:r>
              <a:rPr b="0" i="1" lang="en-US" sz="2400" spc="-1" strike="noStrike">
                <a:solidFill>
                  <a:srgbClr val="000080"/>
                </a:solidFill>
                <a:latin typeface="Times New Roman"/>
                <a:ea typeface="DejaVu Sans"/>
              </a:rPr>
              <a:t>extensible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).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3. We can </a:t>
            </a:r>
            <a:r>
              <a:rPr b="0" i="1" lang="en-US" sz="2400" spc="-1" strike="noStrike">
                <a:solidFill>
                  <a:srgbClr val="000080"/>
                </a:solidFill>
                <a:latin typeface="Times New Roman"/>
                <a:ea typeface="DejaVu Sans"/>
              </a:rPr>
              <a:t>reuse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the same code for many components.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Table for Identifying a Pattern</a:t>
            </a:r>
            <a:endParaRPr b="0" lang="en-US" sz="3600" spc="-1" strike="noStrike">
              <a:latin typeface="Arial"/>
            </a:endParaRPr>
          </a:p>
        </p:txBody>
      </p:sp>
      <p:graphicFrame>
        <p:nvGraphicFramePr>
          <p:cNvPr id="144" name="Table 2"/>
          <p:cNvGraphicFramePr/>
          <p:nvPr/>
        </p:nvGraphicFramePr>
        <p:xfrm>
          <a:off x="611280" y="1554120"/>
          <a:ext cx="8013600" cy="5936400"/>
        </p:xfrm>
        <a:graphic>
          <a:graphicData uri="http://schemas.openxmlformats.org/drawingml/2006/table">
            <a:tbl>
              <a:tblPr/>
              <a:tblGrid>
                <a:gridCol w="3537360"/>
                <a:gridCol w="4476600"/>
              </a:tblGrid>
              <a:tr h="142452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48000"/>
                        </a:lnSpc>
                        <a:spcBef>
                          <a:spcPts val="499"/>
                        </a:spcBef>
                        <a:tabLst>
                          <a:tab algn="l" pos="0"/>
                          <a:tab algn="l" pos="447480"/>
                          <a:tab algn="l" pos="896760"/>
                          <a:tab algn="l" pos="1346040"/>
                          <a:tab algn="l" pos="1795320"/>
                          <a:tab algn="l" pos="2244600"/>
                          <a:tab algn="l" pos="2693880"/>
                          <a:tab algn="l" pos="3143160"/>
                          <a:tab algn="l" pos="3592440"/>
                          <a:tab algn="l" pos="4041720"/>
                          <a:tab algn="l" pos="4491000"/>
                          <a:tab algn="l" pos="4940280"/>
                          <a:tab algn="l" pos="5389560"/>
                          <a:tab algn="l" pos="5838480"/>
                          <a:tab algn="l" pos="6287760"/>
                          <a:tab algn="l" pos="6737040"/>
                          <a:tab algn="l" pos="7186320"/>
                          <a:tab algn="l" pos="7635600"/>
                          <a:tab algn="l" pos="8084880"/>
                          <a:tab algn="l" pos="8534160"/>
                          <a:tab algn="l" pos="8983440"/>
                          <a:tab algn="l" pos="8985240"/>
                          <a:tab algn="l" pos="9434160"/>
                          <a:tab algn="l" pos="9883440"/>
                          <a:tab algn="l" pos="10332720"/>
                          <a:tab algn="l" pos="1078200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Name In Pattern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81000"/>
                        </a:lnSpc>
                        <a:spcBef>
                          <a:spcPts val="499"/>
                        </a:spcBef>
                        <a:tabLst>
                          <a:tab algn="l" pos="0"/>
                          <a:tab algn="l" pos="447480"/>
                          <a:tab algn="l" pos="896760"/>
                          <a:tab algn="l" pos="1346040"/>
                          <a:tab algn="l" pos="1795320"/>
                          <a:tab algn="l" pos="2244600"/>
                          <a:tab algn="l" pos="2693880"/>
                          <a:tab algn="l" pos="3143160"/>
                          <a:tab algn="l" pos="3592440"/>
                          <a:tab algn="l" pos="4041720"/>
                          <a:tab algn="l" pos="4491000"/>
                          <a:tab algn="l" pos="4940280"/>
                          <a:tab algn="l" pos="5389560"/>
                          <a:tab algn="l" pos="5838480"/>
                          <a:tab algn="l" pos="6287760"/>
                          <a:tab algn="l" pos="6737040"/>
                          <a:tab algn="l" pos="7186320"/>
                          <a:tab algn="l" pos="7635600"/>
                          <a:tab algn="l" pos="8084880"/>
                          <a:tab algn="l" pos="8534160"/>
                          <a:tab algn="l" pos="8983440"/>
                          <a:tab algn="l" pos="8985240"/>
                          <a:tab algn="l" pos="9434160"/>
                          <a:tab algn="l" pos="9883440"/>
                          <a:tab algn="l" pos="10332720"/>
                          <a:tab algn="l" pos="1078200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Name in Application:</a:t>
                      </a:r>
                      <a:br/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this is for a Button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7520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43000"/>
                        </a:lnSpc>
                        <a:spcBef>
                          <a:spcPts val="286"/>
                        </a:spcBef>
                        <a:tabLst>
                          <a:tab algn="l" pos="0"/>
                          <a:tab algn="l" pos="447480"/>
                          <a:tab algn="l" pos="896760"/>
                          <a:tab algn="l" pos="1346040"/>
                          <a:tab algn="l" pos="1795320"/>
                          <a:tab algn="l" pos="2244600"/>
                          <a:tab algn="l" pos="2693880"/>
                          <a:tab algn="l" pos="3143160"/>
                          <a:tab algn="l" pos="3592440"/>
                          <a:tab algn="l" pos="4041720"/>
                          <a:tab algn="l" pos="4491000"/>
                          <a:tab algn="l" pos="4940280"/>
                          <a:tab algn="l" pos="5389560"/>
                          <a:tab algn="l" pos="5838480"/>
                          <a:tab algn="l" pos="6287760"/>
                          <a:tab algn="l" pos="6737040"/>
                          <a:tab algn="l" pos="7186320"/>
                          <a:tab algn="l" pos="7635600"/>
                          <a:tab algn="l" pos="8084880"/>
                          <a:tab algn="l" pos="8534160"/>
                          <a:tab algn="l" pos="8983440"/>
                          <a:tab algn="l" pos="8985240"/>
                          <a:tab algn="l" pos="9434160"/>
                          <a:tab algn="l" pos="9883440"/>
                          <a:tab algn="l" pos="10332720"/>
                          <a:tab algn="l" pos="1078200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Arial"/>
                        </a:rPr>
                        <a:t>Subject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74000"/>
                        </a:lnSpc>
                        <a:spcBef>
                          <a:spcPts val="286"/>
                        </a:spcBef>
                        <a:tabLst>
                          <a:tab algn="l" pos="0"/>
                          <a:tab algn="l" pos="447480"/>
                          <a:tab algn="l" pos="896760"/>
                          <a:tab algn="l" pos="1346040"/>
                          <a:tab algn="l" pos="1795320"/>
                          <a:tab algn="l" pos="2244600"/>
                          <a:tab algn="l" pos="2693880"/>
                          <a:tab algn="l" pos="3143160"/>
                          <a:tab algn="l" pos="3592440"/>
                          <a:tab algn="l" pos="4041720"/>
                          <a:tab algn="l" pos="4491000"/>
                          <a:tab algn="l" pos="4940280"/>
                          <a:tab algn="l" pos="5389560"/>
                          <a:tab algn="l" pos="5838480"/>
                          <a:tab algn="l" pos="6287760"/>
                          <a:tab algn="l" pos="6737040"/>
                          <a:tab algn="l" pos="7186320"/>
                          <a:tab algn="l" pos="7635600"/>
                          <a:tab algn="l" pos="8084880"/>
                          <a:tab algn="l" pos="8534160"/>
                          <a:tab algn="l" pos="8983440"/>
                          <a:tab algn="l" pos="8985240"/>
                          <a:tab algn="l" pos="9434160"/>
                          <a:tab algn="l" pos="9883440"/>
                          <a:tab algn="l" pos="10332720"/>
                          <a:tab algn="l" pos="1078200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Arial"/>
                        </a:rPr>
                        <a:t>Button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520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43000"/>
                        </a:lnSpc>
                        <a:spcBef>
                          <a:spcPts val="286"/>
                        </a:spcBef>
                        <a:tabLst>
                          <a:tab algn="l" pos="0"/>
                          <a:tab algn="l" pos="447480"/>
                          <a:tab algn="l" pos="896760"/>
                          <a:tab algn="l" pos="1346040"/>
                          <a:tab algn="l" pos="1795320"/>
                          <a:tab algn="l" pos="2244600"/>
                          <a:tab algn="l" pos="2693880"/>
                          <a:tab algn="l" pos="3143160"/>
                          <a:tab algn="l" pos="3592440"/>
                          <a:tab algn="l" pos="4041720"/>
                          <a:tab algn="l" pos="4491000"/>
                          <a:tab algn="l" pos="4940280"/>
                          <a:tab algn="l" pos="5389560"/>
                          <a:tab algn="l" pos="5838480"/>
                          <a:tab algn="l" pos="6287760"/>
                          <a:tab algn="l" pos="6737040"/>
                          <a:tab algn="l" pos="7186320"/>
                          <a:tab algn="l" pos="7635600"/>
                          <a:tab algn="l" pos="8084880"/>
                          <a:tab algn="l" pos="8534160"/>
                          <a:tab algn="l" pos="8983440"/>
                          <a:tab algn="l" pos="8985240"/>
                          <a:tab algn="l" pos="9434160"/>
                          <a:tab algn="l" pos="9883440"/>
                          <a:tab algn="l" pos="10332720"/>
                          <a:tab algn="l" pos="10782000"/>
                        </a:tabLst>
                      </a:pPr>
                      <a:r>
                        <a:rPr b="0" i="1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Arial"/>
                        </a:rPr>
                        <a:t>Observer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74000"/>
                        </a:lnSpc>
                        <a:spcBef>
                          <a:spcPts val="286"/>
                        </a:spcBef>
                        <a:tabLst>
                          <a:tab algn="l" pos="0"/>
                          <a:tab algn="l" pos="447480"/>
                          <a:tab algn="l" pos="896760"/>
                          <a:tab algn="l" pos="1346040"/>
                          <a:tab algn="l" pos="1795320"/>
                          <a:tab algn="l" pos="2244600"/>
                          <a:tab algn="l" pos="2693880"/>
                          <a:tab algn="l" pos="3143160"/>
                          <a:tab algn="l" pos="3592440"/>
                          <a:tab algn="l" pos="4041720"/>
                          <a:tab algn="l" pos="4491000"/>
                          <a:tab algn="l" pos="4940280"/>
                          <a:tab algn="l" pos="5389560"/>
                          <a:tab algn="l" pos="5838480"/>
                          <a:tab algn="l" pos="6287760"/>
                          <a:tab algn="l" pos="6737040"/>
                          <a:tab algn="l" pos="7186320"/>
                          <a:tab algn="l" pos="7635600"/>
                          <a:tab algn="l" pos="8084880"/>
                          <a:tab algn="l" pos="8534160"/>
                          <a:tab algn="l" pos="8983440"/>
                          <a:tab algn="l" pos="8985240"/>
                          <a:tab algn="l" pos="9434160"/>
                          <a:tab algn="l" pos="9883440"/>
                          <a:tab algn="l" pos="10332720"/>
                          <a:tab algn="l" pos="10782000"/>
                        </a:tabLst>
                      </a:pPr>
                      <a:r>
                        <a:rPr b="0" i="1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Arial"/>
                        </a:rPr>
                        <a:t>EventHandler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520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43000"/>
                        </a:lnSpc>
                        <a:spcBef>
                          <a:spcPts val="286"/>
                        </a:spcBef>
                        <a:tabLst>
                          <a:tab algn="l" pos="0"/>
                          <a:tab algn="l" pos="447480"/>
                          <a:tab algn="l" pos="896760"/>
                          <a:tab algn="l" pos="1346040"/>
                          <a:tab algn="l" pos="1795320"/>
                          <a:tab algn="l" pos="2244600"/>
                          <a:tab algn="l" pos="2693880"/>
                          <a:tab algn="l" pos="3143160"/>
                          <a:tab algn="l" pos="3592440"/>
                          <a:tab algn="l" pos="4041720"/>
                          <a:tab algn="l" pos="4491000"/>
                          <a:tab algn="l" pos="4940280"/>
                          <a:tab algn="l" pos="5389560"/>
                          <a:tab algn="l" pos="5838480"/>
                          <a:tab algn="l" pos="6287760"/>
                          <a:tab algn="l" pos="6737040"/>
                          <a:tab algn="l" pos="7186320"/>
                          <a:tab algn="l" pos="7635600"/>
                          <a:tab algn="l" pos="8084880"/>
                          <a:tab algn="l" pos="8534160"/>
                          <a:tab algn="l" pos="8983440"/>
                          <a:tab algn="l" pos="8985240"/>
                          <a:tab algn="l" pos="9434160"/>
                          <a:tab algn="l" pos="9883440"/>
                          <a:tab algn="l" pos="10332720"/>
                          <a:tab algn="l" pos="1078200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Arial"/>
                        </a:rPr>
                        <a:t>Concrete Observer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74000"/>
                        </a:lnSpc>
                        <a:spcBef>
                          <a:spcPts val="286"/>
                        </a:spcBef>
                        <a:tabLst>
                          <a:tab algn="l" pos="0"/>
                          <a:tab algn="l" pos="447480"/>
                          <a:tab algn="l" pos="896760"/>
                          <a:tab algn="l" pos="1346040"/>
                          <a:tab algn="l" pos="1795320"/>
                          <a:tab algn="l" pos="2244600"/>
                          <a:tab algn="l" pos="2693880"/>
                          <a:tab algn="l" pos="3143160"/>
                          <a:tab algn="l" pos="3592440"/>
                          <a:tab algn="l" pos="4041720"/>
                          <a:tab algn="l" pos="4491000"/>
                          <a:tab algn="l" pos="4940280"/>
                          <a:tab algn="l" pos="5389560"/>
                          <a:tab algn="l" pos="5838480"/>
                          <a:tab algn="l" pos="6287760"/>
                          <a:tab algn="l" pos="6737040"/>
                          <a:tab algn="l" pos="7186320"/>
                          <a:tab algn="l" pos="7635600"/>
                          <a:tab algn="l" pos="8084880"/>
                          <a:tab algn="l" pos="8534160"/>
                          <a:tab algn="l" pos="8983440"/>
                          <a:tab algn="l" pos="8985240"/>
                          <a:tab algn="l" pos="9434160"/>
                          <a:tab algn="l" pos="9883440"/>
                          <a:tab algn="l" pos="10332720"/>
                          <a:tab algn="l" pos="1078200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Arial"/>
                        </a:rPr>
                        <a:t>a class that implements </a:t>
                      </a:r>
                      <a:r>
                        <a:rPr b="0" i="1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Arial"/>
                        </a:rPr>
                        <a:t>EventHandler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520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43000"/>
                        </a:lnSpc>
                        <a:spcBef>
                          <a:spcPts val="286"/>
                        </a:spcBef>
                        <a:tabLst>
                          <a:tab algn="l" pos="0"/>
                          <a:tab algn="l" pos="447480"/>
                          <a:tab algn="l" pos="896760"/>
                          <a:tab algn="l" pos="1346040"/>
                          <a:tab algn="l" pos="1795320"/>
                          <a:tab algn="l" pos="2244600"/>
                          <a:tab algn="l" pos="2693880"/>
                          <a:tab algn="l" pos="3143160"/>
                          <a:tab algn="l" pos="3592440"/>
                          <a:tab algn="l" pos="4041720"/>
                          <a:tab algn="l" pos="4491000"/>
                          <a:tab algn="l" pos="4940280"/>
                          <a:tab algn="l" pos="5389560"/>
                          <a:tab algn="l" pos="5838480"/>
                          <a:tab algn="l" pos="6287760"/>
                          <a:tab algn="l" pos="6737040"/>
                          <a:tab algn="l" pos="7186320"/>
                          <a:tab algn="l" pos="7635600"/>
                          <a:tab algn="l" pos="8084880"/>
                          <a:tab algn="l" pos="8534160"/>
                          <a:tab algn="l" pos="8983440"/>
                          <a:tab algn="l" pos="8985240"/>
                          <a:tab algn="l" pos="9434160"/>
                          <a:tab algn="l" pos="9883440"/>
                          <a:tab algn="l" pos="10332720"/>
                          <a:tab algn="l" pos="1078200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Arial"/>
                        </a:rPr>
                        <a:t>addObserver( Observer )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74000"/>
                        </a:lnSpc>
                        <a:spcBef>
                          <a:spcPts val="286"/>
                        </a:spcBef>
                        <a:tabLst>
                          <a:tab algn="l" pos="0"/>
                          <a:tab algn="l" pos="447480"/>
                          <a:tab algn="l" pos="896760"/>
                          <a:tab algn="l" pos="1346040"/>
                          <a:tab algn="l" pos="1795320"/>
                          <a:tab algn="l" pos="2244600"/>
                          <a:tab algn="l" pos="2693880"/>
                          <a:tab algn="l" pos="3143160"/>
                          <a:tab algn="l" pos="3592440"/>
                          <a:tab algn="l" pos="4041720"/>
                          <a:tab algn="l" pos="4491000"/>
                          <a:tab algn="l" pos="4940280"/>
                          <a:tab algn="l" pos="5389560"/>
                          <a:tab algn="l" pos="5838480"/>
                          <a:tab algn="l" pos="6287760"/>
                          <a:tab algn="l" pos="6737040"/>
                          <a:tab algn="l" pos="7186320"/>
                          <a:tab algn="l" pos="7635600"/>
                          <a:tab algn="l" pos="8084880"/>
                          <a:tab algn="l" pos="8534160"/>
                          <a:tab algn="l" pos="8983440"/>
                          <a:tab algn="l" pos="8985240"/>
                          <a:tab algn="l" pos="9434160"/>
                          <a:tab algn="l" pos="9883440"/>
                          <a:tab algn="l" pos="10332720"/>
                          <a:tab algn="l" pos="1078200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Arial"/>
                        </a:rPr>
                        <a:t>addEventHandler( ) or setOnAction(this)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520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43000"/>
                        </a:lnSpc>
                        <a:spcBef>
                          <a:spcPts val="286"/>
                        </a:spcBef>
                        <a:tabLst>
                          <a:tab algn="l" pos="0"/>
                          <a:tab algn="l" pos="447480"/>
                          <a:tab algn="l" pos="896760"/>
                          <a:tab algn="l" pos="1346040"/>
                          <a:tab algn="l" pos="1795320"/>
                          <a:tab algn="l" pos="2244600"/>
                          <a:tab algn="l" pos="2693880"/>
                          <a:tab algn="l" pos="3143160"/>
                          <a:tab algn="l" pos="3592440"/>
                          <a:tab algn="l" pos="4041720"/>
                          <a:tab algn="l" pos="4491000"/>
                          <a:tab algn="l" pos="4940280"/>
                          <a:tab algn="l" pos="5389560"/>
                          <a:tab algn="l" pos="5838480"/>
                          <a:tab algn="l" pos="6287760"/>
                          <a:tab algn="l" pos="6737040"/>
                          <a:tab algn="l" pos="7186320"/>
                          <a:tab algn="l" pos="7635600"/>
                          <a:tab algn="l" pos="8084880"/>
                          <a:tab algn="l" pos="8534160"/>
                          <a:tab algn="l" pos="8983440"/>
                          <a:tab algn="l" pos="8985240"/>
                          <a:tab algn="l" pos="9434160"/>
                          <a:tab algn="l" pos="9883440"/>
                          <a:tab algn="l" pos="10332720"/>
                          <a:tab algn="l" pos="1078200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Arial"/>
                        </a:rPr>
                        <a:t>notify( Event ) [in the observer]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74000"/>
                        </a:lnSpc>
                        <a:spcBef>
                          <a:spcPts val="286"/>
                        </a:spcBef>
                        <a:tabLst>
                          <a:tab algn="l" pos="0"/>
                          <a:tab algn="l" pos="447480"/>
                          <a:tab algn="l" pos="896760"/>
                          <a:tab algn="l" pos="1346040"/>
                          <a:tab algn="l" pos="1795320"/>
                          <a:tab algn="l" pos="2244600"/>
                          <a:tab algn="l" pos="2693880"/>
                          <a:tab algn="l" pos="3143160"/>
                          <a:tab algn="l" pos="3592440"/>
                          <a:tab algn="l" pos="4041720"/>
                          <a:tab algn="l" pos="4491000"/>
                          <a:tab algn="l" pos="4940280"/>
                          <a:tab algn="l" pos="5389560"/>
                          <a:tab algn="l" pos="5838480"/>
                          <a:tab algn="l" pos="6287760"/>
                          <a:tab algn="l" pos="6737040"/>
                          <a:tab algn="l" pos="7186320"/>
                          <a:tab algn="l" pos="7635600"/>
                          <a:tab algn="l" pos="8084880"/>
                          <a:tab algn="l" pos="8534160"/>
                          <a:tab algn="l" pos="8983440"/>
                          <a:tab algn="l" pos="8985240"/>
                          <a:tab algn="l" pos="9434160"/>
                          <a:tab algn="l" pos="9883440"/>
                          <a:tab algn="l" pos="10332720"/>
                          <a:tab algn="l" pos="1078200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Arial"/>
                        </a:rPr>
                        <a:t>handle( ActionEvent )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520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43000"/>
                        </a:lnSpc>
                        <a:spcBef>
                          <a:spcPts val="286"/>
                        </a:spcBef>
                        <a:tabLst>
                          <a:tab algn="l" pos="0"/>
                          <a:tab algn="l" pos="447480"/>
                          <a:tab algn="l" pos="896760"/>
                          <a:tab algn="l" pos="1346040"/>
                          <a:tab algn="l" pos="1795320"/>
                          <a:tab algn="l" pos="2244600"/>
                          <a:tab algn="l" pos="2693880"/>
                          <a:tab algn="l" pos="3143160"/>
                          <a:tab algn="l" pos="3592440"/>
                          <a:tab algn="l" pos="4041720"/>
                          <a:tab algn="l" pos="4491000"/>
                          <a:tab algn="l" pos="4940280"/>
                          <a:tab algn="l" pos="5389560"/>
                          <a:tab algn="l" pos="5838480"/>
                          <a:tab algn="l" pos="6287760"/>
                          <a:tab algn="l" pos="6737040"/>
                          <a:tab algn="l" pos="7186320"/>
                          <a:tab algn="l" pos="7635600"/>
                          <a:tab algn="l" pos="8084880"/>
                          <a:tab algn="l" pos="8534160"/>
                          <a:tab algn="l" pos="8983440"/>
                          <a:tab algn="l" pos="8985240"/>
                          <a:tab algn="l" pos="9434160"/>
                          <a:tab algn="l" pos="9883440"/>
                          <a:tab algn="l" pos="10332720"/>
                          <a:tab algn="l" pos="1078200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Arial"/>
                        </a:rPr>
                        <a:t>notifyObservers [in Subject]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74000"/>
                        </a:lnSpc>
                        <a:spcBef>
                          <a:spcPts val="286"/>
                        </a:spcBef>
                        <a:tabLst>
                          <a:tab algn="l" pos="0"/>
                          <a:tab algn="l" pos="447480"/>
                          <a:tab algn="l" pos="896760"/>
                          <a:tab algn="l" pos="1346040"/>
                          <a:tab algn="l" pos="1795320"/>
                          <a:tab algn="l" pos="2244600"/>
                          <a:tab algn="l" pos="2693880"/>
                          <a:tab algn="l" pos="3143160"/>
                          <a:tab algn="l" pos="3592440"/>
                          <a:tab algn="l" pos="4041720"/>
                          <a:tab algn="l" pos="4491000"/>
                          <a:tab algn="l" pos="4940280"/>
                          <a:tab algn="l" pos="5389560"/>
                          <a:tab algn="l" pos="5838480"/>
                          <a:tab algn="l" pos="6287760"/>
                          <a:tab algn="l" pos="6737040"/>
                          <a:tab algn="l" pos="7186320"/>
                          <a:tab algn="l" pos="7635600"/>
                          <a:tab algn="l" pos="8084880"/>
                          <a:tab algn="l" pos="8534160"/>
                          <a:tab algn="l" pos="8983440"/>
                          <a:tab algn="l" pos="8985240"/>
                          <a:tab algn="l" pos="9434160"/>
                          <a:tab algn="l" pos="9883440"/>
                          <a:tab algn="l" pos="10332720"/>
                          <a:tab algn="l" pos="1078200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Arial"/>
                        </a:rPr>
                        <a:t>fireEvent( ActionEvent )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611280" y="259920"/>
            <a:ext cx="7905240" cy="84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Adding Observers to your App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611280" y="1371600"/>
            <a:ext cx="7905240" cy="4447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How can we use the Observer Pattern in our code?</a:t>
            </a: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Example: A UI for Wallet that shows what the balance is.</a:t>
            </a: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857160" y="3164040"/>
            <a:ext cx="2395440" cy="858240"/>
          </a:xfrm>
          <a:prstGeom prst="rect">
            <a:avLst/>
          </a:prstGeom>
          <a:ln>
            <a:noFill/>
          </a:ln>
        </p:spPr>
      </p:pic>
      <p:pic>
        <p:nvPicPr>
          <p:cNvPr id="148" name="" descr=""/>
          <p:cNvPicPr/>
          <p:nvPr/>
        </p:nvPicPr>
        <p:blipFill>
          <a:blip r:embed="rId2"/>
          <a:stretch/>
        </p:blipFill>
        <p:spPr>
          <a:xfrm>
            <a:off x="857160" y="4475160"/>
            <a:ext cx="2342880" cy="1028520"/>
          </a:xfrm>
          <a:prstGeom prst="rect">
            <a:avLst/>
          </a:prstGeom>
          <a:ln>
            <a:noFill/>
          </a:ln>
        </p:spPr>
      </p:pic>
      <p:pic>
        <p:nvPicPr>
          <p:cNvPr id="149" name="" descr=""/>
          <p:cNvPicPr/>
          <p:nvPr/>
        </p:nvPicPr>
        <p:blipFill>
          <a:blip r:embed="rId3"/>
          <a:stretch/>
        </p:blipFill>
        <p:spPr>
          <a:xfrm>
            <a:off x="5429160" y="4479840"/>
            <a:ext cx="2433240" cy="1069560"/>
          </a:xfrm>
          <a:prstGeom prst="rect">
            <a:avLst/>
          </a:prstGeom>
          <a:ln>
            <a:noFill/>
          </a:ln>
        </p:spPr>
      </p:pic>
      <p:pic>
        <p:nvPicPr>
          <p:cNvPr id="150" name="" descr=""/>
          <p:cNvPicPr/>
          <p:nvPr/>
        </p:nvPicPr>
        <p:blipFill>
          <a:blip r:embed="rId4"/>
          <a:stretch/>
        </p:blipFill>
        <p:spPr>
          <a:xfrm>
            <a:off x="5486400" y="3097080"/>
            <a:ext cx="2325240" cy="833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Observer Pattern in Java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611280" y="1371600"/>
            <a:ext cx="7921080" cy="83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104760"/>
                <a:tab algn="l" pos="553680"/>
                <a:tab algn="l" pos="1002960"/>
                <a:tab algn="l" pos="1452240"/>
                <a:tab algn="l" pos="1901520"/>
                <a:tab algn="l" pos="2350800"/>
                <a:tab algn="l" pos="2800080"/>
                <a:tab algn="l" pos="3249360"/>
                <a:tab algn="l" pos="3698640"/>
                <a:tab algn="l" pos="4147920"/>
                <a:tab algn="l" pos="4597200"/>
                <a:tab algn="l" pos="504648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Java provides an </a:t>
            </a:r>
            <a:r>
              <a:rPr b="1" lang="en-US" sz="2000" spc="-1" strike="noStrike">
                <a:solidFill>
                  <a:srgbClr val="3333cc"/>
                </a:solidFill>
                <a:latin typeface="Arial"/>
              </a:rPr>
              <a:t>Observable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class and </a:t>
            </a:r>
            <a:r>
              <a:rPr b="1" lang="en-US" sz="2000" spc="-1" strike="noStrike">
                <a:solidFill>
                  <a:srgbClr val="3333cc"/>
                </a:solidFill>
                <a:latin typeface="Arial"/>
              </a:rPr>
              <a:t>Observer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interface that make it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easy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to use the Observer pattern..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762120" y="4343400"/>
            <a:ext cx="2895120" cy="114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YourApplication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99"/>
              </a:spcBef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-event( )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99"/>
              </a:spcBef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...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5029200" y="2133720"/>
            <a:ext cx="3428640" cy="105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1" i="1" lang="en-US" sz="1800" spc="-1" strike="noStrike">
                <a:solidFill>
                  <a:srgbClr val="3333cc"/>
                </a:solidFill>
                <a:latin typeface="Arial"/>
                <a:ea typeface="Arial"/>
              </a:rPr>
              <a:t>Observer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+update( Observable, Object 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55" name="Line 5"/>
          <p:cNvSpPr/>
          <p:nvPr/>
        </p:nvSpPr>
        <p:spPr>
          <a:xfrm>
            <a:off x="5029200" y="2514600"/>
            <a:ext cx="3429000" cy="1440"/>
          </a:xfrm>
          <a:prstGeom prst="line">
            <a:avLst/>
          </a:prstGeom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Line 6"/>
          <p:cNvSpPr/>
          <p:nvPr/>
        </p:nvSpPr>
        <p:spPr>
          <a:xfrm>
            <a:off x="3624120" y="2840040"/>
            <a:ext cx="1371600" cy="1440"/>
          </a:xfrm>
          <a:prstGeom prst="line">
            <a:avLst/>
          </a:prstGeom>
          <a:ln cap="sq"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7"/>
          <p:cNvSpPr/>
          <p:nvPr/>
        </p:nvSpPr>
        <p:spPr>
          <a:xfrm>
            <a:off x="6553080" y="3200400"/>
            <a:ext cx="304560" cy="228240"/>
          </a:xfrm>
          <a:custGeom>
            <a:avLst/>
            <a:gdLst/>
            <a:ahLst/>
            <a:rect l="l" t="t" r="r" b="b"/>
            <a:pathLst>
              <a:path w="849" h="637">
                <a:moveTo>
                  <a:pt x="424" y="636"/>
                </a:moveTo>
                <a:lnTo>
                  <a:pt x="424" y="631"/>
                </a:lnTo>
                <a:lnTo>
                  <a:pt x="0" y="631"/>
                </a:lnTo>
                <a:lnTo>
                  <a:pt x="424" y="0"/>
                </a:lnTo>
                <a:lnTo>
                  <a:pt x="848" y="631"/>
                </a:lnTo>
                <a:lnTo>
                  <a:pt x="424" y="631"/>
                </a:lnTo>
                <a:lnTo>
                  <a:pt x="424" y="636"/>
                </a:lnTo>
              </a:path>
            </a:pathLst>
          </a:custGeom>
          <a:noFill/>
          <a:ln cap="sq"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Line 8"/>
          <p:cNvSpPr/>
          <p:nvPr/>
        </p:nvSpPr>
        <p:spPr>
          <a:xfrm>
            <a:off x="6705720" y="3429000"/>
            <a:ext cx="1440" cy="914400"/>
          </a:xfrm>
          <a:prstGeom prst="line">
            <a:avLst/>
          </a:prstGeom>
          <a:ln cap="sq" w="19080">
            <a:solidFill>
              <a:srgbClr val="333399"/>
            </a:solidFill>
            <a:prstDash val="dash"/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9"/>
          <p:cNvSpPr/>
          <p:nvPr/>
        </p:nvSpPr>
        <p:spPr>
          <a:xfrm>
            <a:off x="5105520" y="4343400"/>
            <a:ext cx="3276000" cy="105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YourObserver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+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update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( observable, event 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...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Line 10"/>
          <p:cNvSpPr/>
          <p:nvPr/>
        </p:nvSpPr>
        <p:spPr>
          <a:xfrm>
            <a:off x="5105520" y="4724280"/>
            <a:ext cx="3276360" cy="1800"/>
          </a:xfrm>
          <a:prstGeom prst="line">
            <a:avLst/>
          </a:prstGeom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11"/>
          <p:cNvSpPr/>
          <p:nvPr/>
        </p:nvSpPr>
        <p:spPr>
          <a:xfrm>
            <a:off x="3657600" y="2709720"/>
            <a:ext cx="30456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333399"/>
          </a:solidFill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12"/>
          <p:cNvSpPr/>
          <p:nvPr/>
        </p:nvSpPr>
        <p:spPr>
          <a:xfrm>
            <a:off x="762120" y="2133720"/>
            <a:ext cx="2895120" cy="1607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1" lang="en-US" sz="1800" spc="-1" strike="noStrike">
                <a:solidFill>
                  <a:srgbClr val="3333cc"/>
                </a:solidFill>
                <a:latin typeface="Arial"/>
                <a:ea typeface="Arial"/>
              </a:rPr>
              <a:t>Observable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- observers: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Collection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+addObserver(Observer)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+deleteObserver(...)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+notifyObservers(Object)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Line 13"/>
          <p:cNvSpPr/>
          <p:nvPr/>
        </p:nvSpPr>
        <p:spPr>
          <a:xfrm>
            <a:off x="762120" y="2438280"/>
            <a:ext cx="2895480" cy="1800"/>
          </a:xfrm>
          <a:prstGeom prst="line">
            <a:avLst/>
          </a:prstGeom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Line 14"/>
          <p:cNvSpPr/>
          <p:nvPr/>
        </p:nvSpPr>
        <p:spPr>
          <a:xfrm>
            <a:off x="762120" y="2819520"/>
            <a:ext cx="2895480" cy="1440"/>
          </a:xfrm>
          <a:prstGeom prst="line">
            <a:avLst/>
          </a:prstGeom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Line 15"/>
          <p:cNvSpPr/>
          <p:nvPr/>
        </p:nvSpPr>
        <p:spPr>
          <a:xfrm>
            <a:off x="762120" y="4724280"/>
            <a:ext cx="2895480" cy="1800"/>
          </a:xfrm>
          <a:prstGeom prst="line">
            <a:avLst/>
          </a:prstGeom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16"/>
          <p:cNvSpPr/>
          <p:nvPr/>
        </p:nvSpPr>
        <p:spPr>
          <a:xfrm>
            <a:off x="2057400" y="3733920"/>
            <a:ext cx="304560" cy="609120"/>
          </a:xfrm>
          <a:custGeom>
            <a:avLst/>
            <a:gdLst/>
            <a:ahLst/>
            <a:rect l="l" t="t" r="r" b="b"/>
            <a:pathLst>
              <a:path w="849" h="1695">
                <a:moveTo>
                  <a:pt x="424" y="1694"/>
                </a:moveTo>
                <a:lnTo>
                  <a:pt x="424" y="670"/>
                </a:lnTo>
                <a:lnTo>
                  <a:pt x="0" y="670"/>
                </a:lnTo>
                <a:lnTo>
                  <a:pt x="424" y="0"/>
                </a:lnTo>
                <a:lnTo>
                  <a:pt x="848" y="670"/>
                </a:lnTo>
                <a:lnTo>
                  <a:pt x="424" y="670"/>
                </a:lnTo>
                <a:lnTo>
                  <a:pt x="424" y="1694"/>
                </a:lnTo>
              </a:path>
            </a:pathLst>
          </a:custGeom>
          <a:noFill/>
          <a:ln cap="sq"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Line 17"/>
          <p:cNvSpPr/>
          <p:nvPr/>
        </p:nvSpPr>
        <p:spPr>
          <a:xfrm flipH="1">
            <a:off x="3637080" y="4952880"/>
            <a:ext cx="1488960" cy="1800"/>
          </a:xfrm>
          <a:prstGeom prst="line">
            <a:avLst/>
          </a:prstGeom>
          <a:ln cap="sq"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18"/>
          <p:cNvSpPr/>
          <p:nvPr/>
        </p:nvSpPr>
        <p:spPr>
          <a:xfrm>
            <a:off x="3200400" y="3809880"/>
            <a:ext cx="259056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sq" w="12600">
            <a:solidFill>
              <a:srgbClr val="333399"/>
            </a:solidFill>
            <a:prstDash val="dash"/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addObserver(this)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9" name="Line 19"/>
          <p:cNvSpPr/>
          <p:nvPr/>
        </p:nvSpPr>
        <p:spPr>
          <a:xfrm>
            <a:off x="4419720" y="4191120"/>
            <a:ext cx="1440" cy="761760"/>
          </a:xfrm>
          <a:prstGeom prst="line">
            <a:avLst/>
          </a:prstGeom>
          <a:ln cap="sq" w="19080">
            <a:solidFill>
              <a:srgbClr val="333399"/>
            </a:solidFill>
            <a:prstDash val="dash"/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20"/>
          <p:cNvSpPr/>
          <p:nvPr/>
        </p:nvSpPr>
        <p:spPr>
          <a:xfrm>
            <a:off x="914400" y="5715000"/>
            <a:ext cx="5105160" cy="91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12600">
            <a:solidFill>
              <a:srgbClr val="333399"/>
            </a:solidFill>
            <a:prstDash val="dash"/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void event( ) {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US" sz="1800" spc="-1" strike="noStrike">
                <a:solidFill>
                  <a:srgbClr val="000080"/>
                </a:solidFill>
                <a:latin typeface="Courier New"/>
                <a:ea typeface="Courier New"/>
              </a:rPr>
              <a:t>setChanged( 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1" lang="en-US" sz="1800" spc="-1" strike="noStrike">
                <a:solidFill>
                  <a:srgbClr val="000080"/>
                </a:solidFill>
                <a:latin typeface="Courier New"/>
                <a:ea typeface="Courier New"/>
              </a:rPr>
              <a:t>    </a:t>
            </a:r>
            <a:r>
              <a:rPr b="1" lang="en-US" sz="1800" spc="-1" strike="noStrike">
                <a:solidFill>
                  <a:srgbClr val="000080"/>
                </a:solidFill>
                <a:latin typeface="Courier New"/>
                <a:ea typeface="Courier New"/>
              </a:rPr>
              <a:t>notifyObservers(obj);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1" name="Line 21"/>
          <p:cNvSpPr/>
          <p:nvPr/>
        </p:nvSpPr>
        <p:spPr>
          <a:xfrm>
            <a:off x="1219320" y="5029200"/>
            <a:ext cx="152280" cy="685800"/>
          </a:xfrm>
          <a:prstGeom prst="line">
            <a:avLst/>
          </a:prstGeom>
          <a:ln cap="sq" w="19080">
            <a:solidFill>
              <a:srgbClr val="333399"/>
            </a:solidFill>
            <a:prstDash val="dash"/>
            <a:miter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Using the Observable class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610920" y="2057040"/>
            <a:ext cx="8349840" cy="3336480"/>
          </a:xfrm>
          <a:prstGeom prst="rect">
            <a:avLst/>
          </a:pr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23640">
              <a:lnSpc>
                <a:spcPct val="100000"/>
              </a:lnSpc>
              <a:spcBef>
                <a:spcPts val="24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public class Purse </a:t>
            </a:r>
            <a:r>
              <a:rPr b="1" lang="en-US" sz="2400" spc="-1" strike="noStrike">
                <a:solidFill>
                  <a:srgbClr val="cc3300"/>
                </a:solidFill>
                <a:latin typeface="Courier New"/>
                <a:ea typeface="Courier New"/>
              </a:rPr>
              <a:t>extends Observable</a:t>
            </a:r>
            <a:endParaRPr b="0" lang="en-US" sz="24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24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{</a:t>
            </a:r>
            <a:endParaRPr b="0" lang="en-US" sz="24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249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/**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Courier New"/>
              </a:rPr>
              <a:t> An event the observers want to know about */ </a:t>
            </a:r>
            <a:endParaRPr b="0" lang="en-US" sz="20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24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public boolen 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Courier New"/>
              </a:rPr>
              <a:t>insert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(Valuable money) {</a:t>
            </a:r>
            <a:endParaRPr b="0" lang="en-US" sz="20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249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doSomeWork( );</a:t>
            </a:r>
            <a:endParaRPr b="0" lang="en-US" sz="20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249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Courier New"/>
              </a:rPr>
              <a:t>  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Courier New"/>
              </a:rPr>
              <a:t>// now notify the observers</a:t>
            </a:r>
            <a:endParaRPr b="0" lang="en-US" sz="20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249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cc3300"/>
                </a:solidFill>
                <a:latin typeface="Courier New"/>
                <a:ea typeface="Courier New"/>
              </a:rPr>
              <a:t>      </a:t>
            </a: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Courier New"/>
              </a:rPr>
              <a:t>setChanged( );</a:t>
            </a:r>
            <a:endParaRPr b="0" lang="en-US" sz="20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249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Courier New"/>
              </a:rPr>
              <a:t>      </a:t>
            </a: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Courier New"/>
              </a:rPr>
              <a:t>notifyObservers( )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;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Courier New"/>
              </a:rPr>
              <a:t>// can include a parameter</a:t>
            </a:r>
            <a:endParaRPr b="0" lang="en-US" sz="20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24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685800" y="1447920"/>
            <a:ext cx="7818120" cy="45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sq" w="9360">
            <a:solidFill>
              <a:srgbClr val="3333cc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(1) Declare that your Subject class extends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Observable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5" name="CustomShape 4"/>
          <p:cNvSpPr/>
          <p:nvPr/>
        </p:nvSpPr>
        <p:spPr>
          <a:xfrm>
            <a:off x="639720" y="5738760"/>
            <a:ext cx="8275320" cy="82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sq" w="9360">
            <a:solidFill>
              <a:srgbClr val="3333cc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(2) When an event or change occurs, invoke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setChanged()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 and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notifyObservers()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6" name="Line 5"/>
          <p:cNvSpPr/>
          <p:nvPr/>
        </p:nvSpPr>
        <p:spPr>
          <a:xfrm flipH="1" flipV="1">
            <a:off x="3835440" y="4932000"/>
            <a:ext cx="1473120" cy="811080"/>
          </a:xfrm>
          <a:prstGeom prst="line">
            <a:avLst/>
          </a:prstGeom>
          <a:ln cap="sq"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Writing an Observer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582120" y="2209320"/>
            <a:ext cx="7921440" cy="4101840"/>
          </a:xfrm>
          <a:prstGeom prst="rect">
            <a:avLst/>
          </a:pr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23640">
              <a:lnSpc>
                <a:spcPct val="100000"/>
              </a:lnSpc>
              <a:spcBef>
                <a:spcPts val="249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public class MyObserver </a:t>
            </a:r>
            <a:r>
              <a:rPr b="1" lang="en-US" sz="2000" spc="-1" strike="noStrike">
                <a:solidFill>
                  <a:srgbClr val="a50021"/>
                </a:solidFill>
                <a:latin typeface="Courier New"/>
                <a:ea typeface="Courier New"/>
              </a:rPr>
              <a:t>implements Observer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{</a:t>
            </a:r>
            <a:endParaRPr b="0" lang="en-US" sz="20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249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9900"/>
                </a:solidFill>
                <a:latin typeface="Courier New"/>
                <a:ea typeface="Courier New"/>
              </a:rPr>
              <a:t>  </a:t>
            </a:r>
            <a:r>
              <a:rPr b="1" lang="en-US" sz="2000" spc="-1" strike="noStrike">
                <a:solidFill>
                  <a:srgbClr val="009900"/>
                </a:solidFill>
                <a:latin typeface="Courier New"/>
                <a:ea typeface="Courier New"/>
              </a:rPr>
              <a:t>/* This method receives notification from the</a:t>
            </a:r>
            <a:endParaRPr b="0" lang="en-US" sz="20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249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9900"/>
                </a:solid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009900"/>
                </a:solidFill>
                <a:latin typeface="Courier New"/>
                <a:ea typeface="Courier New"/>
              </a:rPr>
              <a:t> </a:t>
            </a:r>
            <a:r>
              <a:rPr b="1" lang="en-US" sz="2000" spc="-1" strike="noStrike">
                <a:solidFill>
                  <a:srgbClr val="009900"/>
                </a:solidFill>
                <a:latin typeface="Courier New"/>
                <a:ea typeface="Courier New"/>
              </a:rPr>
              <a:t>* subject (Observable) when something happens</a:t>
            </a:r>
            <a:endParaRPr b="0" lang="en-US" sz="20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249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9900"/>
                </a:solidFill>
                <a:latin typeface="Courier New"/>
                <a:ea typeface="Courier New"/>
              </a:rPr>
              <a:t>   </a:t>
            </a:r>
            <a:r>
              <a:rPr b="1" lang="en-US" sz="2000" spc="-1" strike="noStrike">
                <a:solidFill>
                  <a:srgbClr val="009900"/>
                </a:solidFill>
                <a:latin typeface="Courier New"/>
                <a:ea typeface="Courier New"/>
              </a:rPr>
              <a:t>* @param subject Observable that caused notif.</a:t>
            </a:r>
            <a:endParaRPr b="0" lang="en-US" sz="20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249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9900"/>
                </a:solid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009900"/>
                </a:solidFill>
                <a:latin typeface="Courier New"/>
                <a:ea typeface="Courier New"/>
              </a:rPr>
              <a:t> </a:t>
            </a:r>
            <a:r>
              <a:rPr b="1" lang="en-US" sz="2000" spc="-1" strike="noStrike">
                <a:solidFill>
                  <a:srgbClr val="009900"/>
                </a:solidFill>
                <a:latin typeface="Courier New"/>
                <a:ea typeface="Courier New"/>
              </a:rPr>
              <a:t>* @param </a:t>
            </a:r>
            <a:r>
              <a:rPr b="1" lang="en-US" sz="2000" spc="-1" strike="noStrike">
                <a:solidFill>
                  <a:srgbClr val="a50021"/>
                </a:solidFill>
                <a:latin typeface="Courier New"/>
                <a:ea typeface="Courier New"/>
              </a:rPr>
              <a:t>message</a:t>
            </a:r>
            <a:r>
              <a:rPr b="1" lang="en-US" sz="2000" spc="-1" strike="noStrike">
                <a:solidFill>
                  <a:srgbClr val="009900"/>
                </a:solidFill>
                <a:latin typeface="Courier New"/>
                <a:ea typeface="Courier New"/>
              </a:rPr>
              <a:t> is value of parameter sent</a:t>
            </a:r>
            <a:endParaRPr b="0" lang="en-US" sz="20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249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9900"/>
                </a:solid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009900"/>
                </a:solidFill>
                <a:latin typeface="Courier New"/>
                <a:ea typeface="Courier New"/>
              </a:rPr>
              <a:t> </a:t>
            </a:r>
            <a:r>
              <a:rPr b="1" lang="en-US" sz="2000" spc="-1" strike="noStrike">
                <a:solidFill>
                  <a:srgbClr val="009900"/>
                </a:solidFill>
                <a:latin typeface="Courier New"/>
                <a:ea typeface="Courier New"/>
              </a:rPr>
              <a:t>*   by subject. </a:t>
            </a: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Courier New"/>
              </a:rPr>
              <a:t>May be null.</a:t>
            </a:r>
            <a:endParaRPr b="0" lang="en-US" sz="20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249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9900"/>
                </a:solid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009900"/>
                </a:solidFill>
                <a:latin typeface="Courier New"/>
                <a:ea typeface="Courier New"/>
              </a:rPr>
              <a:t> </a:t>
            </a:r>
            <a:r>
              <a:rPr b="1" lang="en-US" sz="2000" spc="-1" strike="noStrike">
                <a:solidFill>
                  <a:srgbClr val="009900"/>
                </a:solidFill>
                <a:latin typeface="Courier New"/>
                <a:ea typeface="Courier New"/>
              </a:rPr>
              <a:t>*/</a:t>
            </a:r>
            <a:endParaRPr b="0" lang="en-US" sz="20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24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public void </a:t>
            </a:r>
            <a:r>
              <a:rPr b="1" lang="en-US" sz="2000" spc="-1" strike="noStrike">
                <a:solidFill>
                  <a:srgbClr val="a50021"/>
                </a:solidFill>
                <a:latin typeface="Courier New"/>
                <a:ea typeface="Courier New"/>
              </a:rPr>
              <a:t>update( Observable subject, </a:t>
            </a:r>
            <a:endParaRPr b="0" lang="en-US" sz="20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249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a50021"/>
                </a:solid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a50021"/>
                </a:solid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a50021"/>
                </a:solid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a50021"/>
                </a:solidFill>
                <a:latin typeface="Courier New"/>
                <a:ea typeface="Courier New"/>
              </a:rPr>
              <a:t>                    </a:t>
            </a:r>
            <a:r>
              <a:rPr b="1" lang="en-US" sz="2000" spc="-1" strike="noStrike">
                <a:solidFill>
                  <a:srgbClr val="a50021"/>
                </a:solidFill>
                <a:latin typeface="Courier New"/>
                <a:ea typeface="Courier New"/>
              </a:rPr>
              <a:t>Object message )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{</a:t>
            </a:r>
            <a:endParaRPr b="0" lang="en-US" sz="20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249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purse = (Purse)subject;</a:t>
            </a:r>
            <a:endParaRPr b="0" lang="en-US" sz="20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24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...</a:t>
            </a:r>
            <a:endParaRPr b="0" lang="en-US" sz="20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249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533520" y="1295280"/>
            <a:ext cx="7970400" cy="82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sq" w="9360">
            <a:solidFill>
              <a:srgbClr val="3333cc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(3) Declare that observers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implement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the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Observer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interface.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0" name="CustomShape 4"/>
          <p:cNvSpPr/>
          <p:nvPr/>
        </p:nvSpPr>
        <p:spPr>
          <a:xfrm>
            <a:off x="2316240" y="5616720"/>
            <a:ext cx="5747760" cy="82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sq" w="9360">
            <a:solidFill>
              <a:srgbClr val="3333cc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(4)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update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receives notifications from the Observable Subject.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1" name="Line 5"/>
          <p:cNvSpPr/>
          <p:nvPr/>
        </p:nvSpPr>
        <p:spPr>
          <a:xfrm>
            <a:off x="4343400" y="1828800"/>
            <a:ext cx="762120" cy="533520"/>
          </a:xfrm>
          <a:prstGeom prst="line">
            <a:avLst/>
          </a:prstGeom>
          <a:ln cap="sq" w="9360">
            <a:solidFill>
              <a:srgbClr val="3333cc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Last Step: add Observers to Subject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611280" y="2666520"/>
            <a:ext cx="7921080" cy="3093840"/>
          </a:xfrm>
          <a:prstGeom prst="rect">
            <a:avLst/>
          </a:pr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23640">
              <a:lnSpc>
                <a:spcPct val="100000"/>
              </a:lnSpc>
              <a:spcBef>
                <a:spcPts val="249"/>
              </a:spcBef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public static void main(String [] args) {</a:t>
            </a:r>
            <a:endParaRPr b="0" lang="en-US" sz="22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249"/>
              </a:spcBef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Purse </a:t>
            </a:r>
            <a:r>
              <a:rPr b="1" lang="en-US" sz="2200" spc="-1" strike="noStrike">
                <a:solidFill>
                  <a:srgbClr val="800080"/>
                </a:solidFill>
                <a:latin typeface="Courier New"/>
                <a:ea typeface="Courier New"/>
              </a:rPr>
              <a:t>subject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= new Purse( );</a:t>
            </a:r>
            <a:r>
              <a:rPr b="1" lang="en-US" sz="2200" spc="-1" strike="noStrike">
                <a:solidFill>
                  <a:srgbClr val="008000"/>
                </a:solidFill>
                <a:latin typeface="Courier New"/>
                <a:ea typeface="Courier New"/>
              </a:rPr>
              <a:t>//Observable</a:t>
            </a:r>
            <a:endParaRPr b="0" lang="en-US" sz="22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249"/>
              </a:spcBef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MyObserver </a:t>
            </a:r>
            <a:r>
              <a:rPr b="1" lang="en-US" sz="2200" spc="-1" strike="noStrike">
                <a:solidFill>
                  <a:srgbClr val="000080"/>
                </a:solidFill>
                <a:latin typeface="Courier New"/>
                <a:ea typeface="Courier New"/>
              </a:rPr>
              <a:t>observer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= new MyObserver( );</a:t>
            </a:r>
            <a:endParaRPr b="0" lang="en-US" sz="22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249"/>
              </a:spcBef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249"/>
              </a:spcBef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200" spc="-1" strike="noStrike">
                <a:solidFill>
                  <a:srgbClr val="800080"/>
                </a:solidFill>
                <a:latin typeface="Courier New"/>
                <a:ea typeface="Courier New"/>
              </a:rPr>
              <a:t>subject</a:t>
            </a:r>
            <a:r>
              <a:rPr b="1" lang="en-US" sz="2200" spc="-1" strike="noStrike">
                <a:solidFill>
                  <a:srgbClr val="ff0000"/>
                </a:solidFill>
                <a:latin typeface="Courier New"/>
                <a:ea typeface="Courier New"/>
              </a:rPr>
              <a:t>.addObserver( </a:t>
            </a:r>
            <a:r>
              <a:rPr b="1" lang="en-US" sz="2200" spc="-1" strike="noStrike">
                <a:solidFill>
                  <a:srgbClr val="000080"/>
                </a:solidFill>
                <a:latin typeface="Courier New"/>
                <a:ea typeface="Courier New"/>
              </a:rPr>
              <a:t>observer</a:t>
            </a:r>
            <a:r>
              <a:rPr b="1" lang="en-US" sz="2200" spc="-1" strike="noStrike">
                <a:solidFill>
                  <a:srgbClr val="ff0000"/>
                </a:solidFill>
                <a:latin typeface="Courier New"/>
                <a:ea typeface="Courier New"/>
              </a:rPr>
              <a:t> );</a:t>
            </a:r>
            <a:endParaRPr b="0" lang="en-US" sz="22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249"/>
              </a:spcBef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249"/>
              </a:spcBef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200" spc="-1" strike="noStrike">
                <a:solidFill>
                  <a:srgbClr val="800080"/>
                </a:solidFill>
                <a:latin typeface="Courier New"/>
                <a:ea typeface="Courier New"/>
              </a:rPr>
              <a:t>subject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.run( );</a:t>
            </a:r>
            <a:endParaRPr b="0" lang="en-US" sz="22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249"/>
              </a:spcBef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685800" y="1523880"/>
            <a:ext cx="7848360" cy="82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Call 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addObserver()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to register the Observers with subject.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611280" y="259920"/>
            <a:ext cx="791964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Example for Wallet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5257800" y="4889520"/>
            <a:ext cx="2057040" cy="157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sq" w="9360">
            <a:solidFill>
              <a:srgbClr val="3333cc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US" sz="2400" spc="-1" strike="noStrike">
                <a:solidFill>
                  <a:srgbClr val="3333cc"/>
                </a:solidFill>
                <a:latin typeface="Times New Roman"/>
                <a:ea typeface="DejaVu Sans"/>
              </a:rPr>
              <a:t>Wallet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87" name="Line 3"/>
          <p:cNvSpPr/>
          <p:nvPr/>
        </p:nvSpPr>
        <p:spPr>
          <a:xfrm>
            <a:off x="2590920" y="5575320"/>
            <a:ext cx="2666880" cy="1440"/>
          </a:xfrm>
          <a:prstGeom prst="line">
            <a:avLst/>
          </a:prstGeom>
          <a:ln cap="sq"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4"/>
          <p:cNvSpPr/>
          <p:nvPr/>
        </p:nvSpPr>
        <p:spPr>
          <a:xfrm>
            <a:off x="2724120" y="5041800"/>
            <a:ext cx="2301480" cy="45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insert( Money 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9" name="Line 5"/>
          <p:cNvSpPr/>
          <p:nvPr/>
        </p:nvSpPr>
        <p:spPr>
          <a:xfrm>
            <a:off x="2630520" y="6261120"/>
            <a:ext cx="2666880" cy="1440"/>
          </a:xfrm>
          <a:prstGeom prst="line">
            <a:avLst/>
          </a:prstGeom>
          <a:ln cap="sq"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6"/>
          <p:cNvSpPr/>
          <p:nvPr/>
        </p:nvSpPr>
        <p:spPr>
          <a:xfrm>
            <a:off x="2651760" y="5727600"/>
            <a:ext cx="2605680" cy="45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withdraw(amount)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1" name="CustomShape 7"/>
          <p:cNvSpPr/>
          <p:nvPr/>
        </p:nvSpPr>
        <p:spPr>
          <a:xfrm>
            <a:off x="990720" y="2610000"/>
            <a:ext cx="3047400" cy="45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GUI observers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2" name="CustomShape 8"/>
          <p:cNvSpPr/>
          <p:nvPr/>
        </p:nvSpPr>
        <p:spPr>
          <a:xfrm>
            <a:off x="4876920" y="2603520"/>
            <a:ext cx="2666520" cy="101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sq" w="9360">
            <a:solidFill>
              <a:srgbClr val="3333cc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1" lang="en-US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Observable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notifyObservers()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3" name="Line 9"/>
          <p:cNvSpPr/>
          <p:nvPr/>
        </p:nvSpPr>
        <p:spPr>
          <a:xfrm flipV="1">
            <a:off x="6248520" y="3575160"/>
            <a:ext cx="1440" cy="1333440"/>
          </a:xfrm>
          <a:prstGeom prst="line">
            <a:avLst/>
          </a:prstGeom>
          <a:ln cap="sq"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10"/>
          <p:cNvSpPr/>
          <p:nvPr/>
        </p:nvSpPr>
        <p:spPr>
          <a:xfrm>
            <a:off x="6324480" y="4051440"/>
            <a:ext cx="1599840" cy="45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extends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95" name="" descr=""/>
          <p:cNvPicPr/>
          <p:nvPr/>
        </p:nvPicPr>
        <p:blipFill>
          <a:blip r:embed="rId1"/>
          <a:stretch/>
        </p:blipFill>
        <p:spPr>
          <a:xfrm>
            <a:off x="1463760" y="3108240"/>
            <a:ext cx="2325240" cy="833040"/>
          </a:xfrm>
          <a:prstGeom prst="rect">
            <a:avLst/>
          </a:prstGeom>
          <a:ln>
            <a:noFill/>
          </a:ln>
        </p:spPr>
      </p:pic>
      <p:sp>
        <p:nvSpPr>
          <p:cNvPr id="196" name="CustomShape 11"/>
          <p:cNvSpPr/>
          <p:nvPr/>
        </p:nvSpPr>
        <p:spPr>
          <a:xfrm>
            <a:off x="639720" y="1371600"/>
            <a:ext cx="8046720" cy="882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What are the 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interesting events?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610920" y="259920"/>
            <a:ext cx="7902000" cy="84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GB" sz="3600" spc="-1" strike="noStrike">
                <a:solidFill>
                  <a:srgbClr val="333399"/>
                </a:solidFill>
                <a:latin typeface="Arial"/>
              </a:rPr>
              <a:t>Example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610920" y="1371240"/>
            <a:ext cx="7902000" cy="172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 fontScale="63000"/>
          </a:bodyPr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104760"/>
                <a:tab algn="l" pos="553680"/>
                <a:tab algn="l" pos="1002960"/>
                <a:tab algn="l" pos="1452240"/>
                <a:tab algn="l" pos="1901520"/>
                <a:tab algn="l" pos="2350800"/>
                <a:tab algn="l" pos="2800080"/>
                <a:tab algn="l" pos="3249360"/>
                <a:tab algn="l" pos="3698640"/>
                <a:tab algn="l" pos="4147920"/>
                <a:tab algn="l" pos="4597200"/>
                <a:tab algn="l" pos="504648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Students using Google Classroom want to be notified when there is something new in one of their classes.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104760"/>
                <a:tab algn="l" pos="553680"/>
                <a:tab algn="l" pos="1002960"/>
                <a:tab algn="l" pos="1452240"/>
                <a:tab algn="l" pos="1901520"/>
                <a:tab algn="l" pos="2350800"/>
                <a:tab algn="l" pos="2800080"/>
                <a:tab algn="l" pos="3249360"/>
                <a:tab algn="l" pos="3698640"/>
                <a:tab algn="l" pos="4147920"/>
                <a:tab algn="l" pos="4597200"/>
                <a:tab algn="l" pos="504648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A new assignment is an "event".  Google Classroom notifies interested Observers.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104760"/>
                <a:tab algn="l" pos="553680"/>
                <a:tab algn="l" pos="1002960"/>
                <a:tab algn="l" pos="1452240"/>
                <a:tab algn="l" pos="1901520"/>
                <a:tab algn="l" pos="2350800"/>
                <a:tab algn="l" pos="2800080"/>
                <a:tab algn="l" pos="3249360"/>
                <a:tab algn="l" pos="3698640"/>
                <a:tab algn="l" pos="4147920"/>
                <a:tab algn="l" pos="4597200"/>
                <a:tab algn="l" pos="504648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Each observer can choose how he/she wants to be notified.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430200" y="3274920"/>
            <a:ext cx="3619080" cy="865080"/>
          </a:xfrm>
          <a:prstGeom prst="rect">
            <a:avLst/>
          </a:prstGeom>
          <a:ln>
            <a:noFill/>
          </a:ln>
        </p:spPr>
      </p:pic>
      <p:pic>
        <p:nvPicPr>
          <p:cNvPr id="93" name="" descr=""/>
          <p:cNvPicPr/>
          <p:nvPr/>
        </p:nvPicPr>
        <p:blipFill>
          <a:blip r:embed="rId2"/>
          <a:stretch/>
        </p:blipFill>
        <p:spPr>
          <a:xfrm>
            <a:off x="3672000" y="3274920"/>
            <a:ext cx="4490640" cy="3312720"/>
          </a:xfrm>
          <a:prstGeom prst="rect">
            <a:avLst/>
          </a:prstGeom>
          <a:ln>
            <a:noFill/>
          </a:ln>
        </p:spPr>
      </p:pic>
      <p:sp>
        <p:nvSpPr>
          <p:cNvPr id="94" name="Line 3"/>
          <p:cNvSpPr/>
          <p:nvPr/>
        </p:nvSpPr>
        <p:spPr>
          <a:xfrm>
            <a:off x="3168720" y="4140360"/>
            <a:ext cx="576360" cy="50292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4"/>
          <p:cNvSpPr/>
          <p:nvPr/>
        </p:nvSpPr>
        <p:spPr>
          <a:xfrm>
            <a:off x="2194560" y="4207320"/>
            <a:ext cx="13712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8920"/>
                <a:tab algn="l" pos="898200"/>
                <a:tab algn="l" pos="1347480"/>
                <a:tab algn="l" pos="1796760"/>
                <a:tab algn="l" pos="2246040"/>
                <a:tab algn="l" pos="2695320"/>
                <a:tab algn="l" pos="3144600"/>
                <a:tab algn="l" pos="3593880"/>
                <a:tab algn="l" pos="4043160"/>
                <a:tab algn="l" pos="449244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Event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6" name="CustomShape 5"/>
          <p:cNvSpPr/>
          <p:nvPr/>
        </p:nvSpPr>
        <p:spPr>
          <a:xfrm>
            <a:off x="5212080" y="4207320"/>
            <a:ext cx="1096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8920"/>
                <a:tab algn="l" pos="898200"/>
                <a:tab algn="l" pos="1347480"/>
                <a:tab algn="l" pos="1796760"/>
                <a:tab algn="l" pos="2246040"/>
                <a:tab algn="l" pos="2695320"/>
                <a:tab algn="l" pos="3144600"/>
                <a:tab algn="l" pos="3593880"/>
                <a:tab algn="l" pos="4043160"/>
                <a:tab algn="l" pos="449244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Notify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611280" y="259920"/>
            <a:ext cx="7905240" cy="84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Wallet with observer notification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611280" y="1371600"/>
            <a:ext cx="7905240" cy="444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104760"/>
                <a:tab algn="l" pos="553680"/>
                <a:tab algn="l" pos="1002960"/>
                <a:tab algn="l" pos="1452240"/>
                <a:tab algn="l" pos="1901520"/>
                <a:tab algn="l" pos="2350800"/>
                <a:tab algn="l" pos="2800080"/>
                <a:tab algn="l" pos="3249360"/>
                <a:tab algn="l" pos="3698640"/>
                <a:tab algn="l" pos="4147920"/>
                <a:tab algn="l" pos="4597200"/>
                <a:tab algn="l" pos="504648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purse should notify observers when the state of the purse changes.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104760"/>
                <a:tab algn="l" pos="553680"/>
                <a:tab algn="l" pos="1002960"/>
                <a:tab algn="l" pos="1452240"/>
                <a:tab algn="l" pos="1901520"/>
                <a:tab algn="l" pos="2350800"/>
                <a:tab algn="l" pos="2800080"/>
                <a:tab algn="l" pos="3249360"/>
                <a:tab algn="l" pos="3698640"/>
                <a:tab algn="l" pos="4147920"/>
                <a:tab algn="l" pos="4597200"/>
                <a:tab algn="l" pos="504648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104760"/>
                <a:tab algn="l" pos="553680"/>
                <a:tab algn="l" pos="1002960"/>
                <a:tab algn="l" pos="1452240"/>
                <a:tab algn="l" pos="1901520"/>
                <a:tab algn="l" pos="2350800"/>
                <a:tab algn="l" pos="2800080"/>
                <a:tab algn="l" pos="3249360"/>
                <a:tab algn="l" pos="3698640"/>
                <a:tab algn="l" pos="4147920"/>
                <a:tab algn="l" pos="4597200"/>
                <a:tab algn="l" pos="504648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Draw a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sequence diagram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of what happens, using insert() as example.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C# Delegates as Observers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611280" y="1371600"/>
            <a:ext cx="7921080" cy="144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206280" indent="-205920">
              <a:lnSpc>
                <a:spcPct val="100000"/>
              </a:lnSpc>
              <a:spcBef>
                <a:spcPts val="598"/>
              </a:spcBef>
              <a:buClr>
                <a:srgbClr val="333399"/>
              </a:buClr>
              <a:buSzPct val="60000"/>
              <a:buFont typeface="Wingdings" charset="2"/>
              <a:buChar char=""/>
              <a:tabLst>
                <a:tab algn="l" pos="206280"/>
                <a:tab algn="l" pos="311040"/>
                <a:tab algn="l" pos="760320"/>
                <a:tab algn="l" pos="1209600"/>
                <a:tab algn="l" pos="1658880"/>
                <a:tab algn="l" pos="2108160"/>
                <a:tab algn="l" pos="2557440"/>
                <a:tab algn="l" pos="3006720"/>
                <a:tab algn="l" pos="3455640"/>
                <a:tab algn="l" pos="3904920"/>
                <a:tab algn="l" pos="4354200"/>
                <a:tab algn="l" pos="4803480"/>
                <a:tab algn="l" pos="5252760"/>
                <a:tab algn="l" pos="5702040"/>
                <a:tab algn="l" pos="6151320"/>
                <a:tab algn="l" pos="6600600"/>
                <a:tab algn="l" pos="7049880"/>
                <a:tab algn="l" pos="7499160"/>
                <a:tab algn="l" pos="7948440"/>
                <a:tab algn="l" pos="8397720"/>
                <a:tab algn="l" pos="884700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Delegate is a type in the C# type system.</a:t>
            </a:r>
            <a:endParaRPr b="0" lang="en-US" sz="2400" spc="-1" strike="noStrike">
              <a:latin typeface="Arial"/>
            </a:endParaRPr>
          </a:p>
          <a:p>
            <a:pPr marL="206280" indent="-205920">
              <a:lnSpc>
                <a:spcPct val="100000"/>
              </a:lnSpc>
              <a:spcBef>
                <a:spcPts val="598"/>
              </a:spcBef>
              <a:buClr>
                <a:srgbClr val="333399"/>
              </a:buClr>
              <a:buSzPct val="60000"/>
              <a:buFont typeface="Wingdings" charset="2"/>
              <a:buChar char=""/>
              <a:tabLst>
                <a:tab algn="l" pos="206280"/>
                <a:tab algn="l" pos="311040"/>
                <a:tab algn="l" pos="760320"/>
                <a:tab algn="l" pos="1209600"/>
                <a:tab algn="l" pos="1658880"/>
                <a:tab algn="l" pos="2108160"/>
                <a:tab algn="l" pos="2557440"/>
                <a:tab algn="l" pos="3006720"/>
                <a:tab algn="l" pos="3455640"/>
                <a:tab algn="l" pos="3904920"/>
                <a:tab algn="l" pos="4354200"/>
                <a:tab algn="l" pos="4803480"/>
                <a:tab algn="l" pos="5252760"/>
                <a:tab algn="l" pos="5702040"/>
                <a:tab algn="l" pos="6151320"/>
                <a:tab algn="l" pos="6600600"/>
                <a:tab algn="l" pos="7049880"/>
                <a:tab algn="l" pos="7499160"/>
                <a:tab algn="l" pos="7948440"/>
                <a:tab algn="l" pos="8397720"/>
                <a:tab algn="l" pos="884700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It describes a group of functions with same parameters.</a:t>
            </a:r>
            <a:endParaRPr b="0" lang="en-US" sz="2400" spc="-1" strike="noStrike">
              <a:latin typeface="Arial"/>
            </a:endParaRPr>
          </a:p>
          <a:p>
            <a:pPr marL="206280" indent="-205920">
              <a:lnSpc>
                <a:spcPct val="100000"/>
              </a:lnSpc>
              <a:spcBef>
                <a:spcPts val="598"/>
              </a:spcBef>
              <a:buClr>
                <a:srgbClr val="333399"/>
              </a:buClr>
              <a:buSzPct val="60000"/>
              <a:buFont typeface="Wingdings" charset="2"/>
              <a:buChar char=""/>
              <a:tabLst>
                <a:tab algn="l" pos="206280"/>
                <a:tab algn="l" pos="311040"/>
                <a:tab algn="l" pos="760320"/>
                <a:tab algn="l" pos="1209600"/>
                <a:tab algn="l" pos="1658880"/>
                <a:tab algn="l" pos="2108160"/>
                <a:tab algn="l" pos="2557440"/>
                <a:tab algn="l" pos="3006720"/>
                <a:tab algn="l" pos="3455640"/>
                <a:tab algn="l" pos="3904920"/>
                <a:tab algn="l" pos="4354200"/>
                <a:tab algn="l" pos="4803480"/>
                <a:tab algn="l" pos="5252760"/>
                <a:tab algn="l" pos="5702040"/>
                <a:tab algn="l" pos="6151320"/>
                <a:tab algn="l" pos="6600600"/>
                <a:tab algn="l" pos="7049880"/>
                <a:tab algn="l" pos="7499160"/>
                <a:tab algn="l" pos="7948440"/>
                <a:tab algn="l" pos="8397720"/>
                <a:tab algn="l" pos="884700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Delegate can act as a collection for observers.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685800" y="2819520"/>
            <a:ext cx="7695720" cy="73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249"/>
              </a:spcBef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Courier New"/>
              </a:rPr>
              <a:t>/** define a delegate that accepts a string **/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public delegate void WriteTo( string msg );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2" name="CustomShape 4"/>
          <p:cNvSpPr/>
          <p:nvPr/>
        </p:nvSpPr>
        <p:spPr>
          <a:xfrm>
            <a:off x="685800" y="3970440"/>
            <a:ext cx="7695720" cy="208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249"/>
              </a:spcBef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Courier New"/>
              </a:rPr>
              <a:t>/** create some delegates **/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WriteTo observers = new WriteTo( out.WriteLine 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observers += new WriteTo( button.setText 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observers += new WriteTo( textarea.append 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Courier New"/>
              </a:rPr>
              <a:t>/** call all the observers at once! **/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observers("Wake Up!");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Observer Pattern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11280" y="1371600"/>
            <a:ext cx="7921080" cy="495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2364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333399"/>
                </a:solidFill>
                <a:latin typeface="Arial"/>
              </a:rPr>
              <a:t>Solution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</a:t>
            </a:r>
            <a:endParaRPr b="0" lang="en-US" sz="24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(1) Subject provides a method for Observer to 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</a:rPr>
              <a:t>register itself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to receive event notification.</a:t>
            </a:r>
            <a:endParaRPr b="0" lang="en-US" sz="24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(2) When an event occurs, Subject calls a "notify" method -- this method notifies Observers.</a:t>
            </a:r>
            <a:endParaRPr b="0" lang="en-US" sz="2400" spc="-1" strike="noStrike">
              <a:latin typeface="Arial"/>
            </a:endParaRPr>
          </a:p>
          <a:p>
            <a:pPr marL="360360" indent="363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(3) To avoid complicating the Subject, implement the registration and notification code in a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 separate class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  </a:t>
            </a:r>
            <a:endParaRPr b="0" lang="en-US" sz="2400" spc="-1" strike="noStrike">
              <a:latin typeface="Arial"/>
            </a:endParaRPr>
          </a:p>
          <a:p>
            <a:pPr marL="360360" indent="363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This class can be a superclass of the Subject, or another class that the Subject delegates to.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UML for Observer Pattern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611280" y="1279440"/>
            <a:ext cx="7921080" cy="14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2364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(1) Subject provides a method for Observers to register themselves as wanting to be notified of events.  Method: addObserver( )</a:t>
            </a:r>
            <a:endParaRPr b="0" lang="en-US" sz="20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(2) Each Observer implements a known method (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notify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) for the Subject to invoke when an event occurs.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548640" y="2743200"/>
            <a:ext cx="3032280" cy="186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Observable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- observers: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Collection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99"/>
              </a:spcBef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+addObserver(observer)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99"/>
              </a:spcBef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+deleteObserver(observer)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99"/>
              </a:spcBef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+notifyObservers(info)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Line 4"/>
          <p:cNvSpPr/>
          <p:nvPr/>
        </p:nvSpPr>
        <p:spPr>
          <a:xfrm>
            <a:off x="685800" y="3048120"/>
            <a:ext cx="2819520" cy="1440"/>
          </a:xfrm>
          <a:prstGeom prst="line">
            <a:avLst/>
          </a:prstGeom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5"/>
          <p:cNvSpPr/>
          <p:nvPr/>
        </p:nvSpPr>
        <p:spPr>
          <a:xfrm>
            <a:off x="4648320" y="2743200"/>
            <a:ext cx="2666520" cy="105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Observer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+update( event: Object 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...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4" name="Line 6"/>
          <p:cNvSpPr/>
          <p:nvPr/>
        </p:nvSpPr>
        <p:spPr>
          <a:xfrm>
            <a:off x="4648320" y="3124080"/>
            <a:ext cx="2666880" cy="1800"/>
          </a:xfrm>
          <a:prstGeom prst="line">
            <a:avLst/>
          </a:prstGeom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Line 7"/>
          <p:cNvSpPr/>
          <p:nvPr/>
        </p:nvSpPr>
        <p:spPr>
          <a:xfrm>
            <a:off x="685800" y="3429000"/>
            <a:ext cx="2819520" cy="1440"/>
          </a:xfrm>
          <a:prstGeom prst="line">
            <a:avLst/>
          </a:prstGeom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Line 8"/>
          <p:cNvSpPr/>
          <p:nvPr/>
        </p:nvSpPr>
        <p:spPr>
          <a:xfrm>
            <a:off x="3581280" y="3309840"/>
            <a:ext cx="1067040" cy="1800"/>
          </a:xfrm>
          <a:prstGeom prst="line">
            <a:avLst/>
          </a:prstGeom>
          <a:ln cap="sq"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7" name="Group 9"/>
          <p:cNvGrpSpPr/>
          <p:nvPr/>
        </p:nvGrpSpPr>
        <p:grpSpPr>
          <a:xfrm>
            <a:off x="3755880" y="4629240"/>
            <a:ext cx="2289240" cy="1059120"/>
            <a:chOff x="3755880" y="4629240"/>
            <a:chExt cx="2289240" cy="1059120"/>
          </a:xfrm>
        </p:grpSpPr>
        <p:sp>
          <p:nvSpPr>
            <p:cNvPr id="108" name="CustomShape 10"/>
            <p:cNvSpPr/>
            <p:nvPr/>
          </p:nvSpPr>
          <p:spPr>
            <a:xfrm>
              <a:off x="3755880" y="4629240"/>
              <a:ext cx="2288880" cy="1059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sq" w="1260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spAutoFit/>
            </a:bodyPr>
            <a:p>
              <a:pPr algn="ctr">
                <a:lnSpc>
                  <a:spcPct val="100000"/>
                </a:lnSpc>
                <a:spcBef>
                  <a:spcPts val="1123"/>
                </a:spcBef>
                <a:tabLst>
                  <a:tab algn="l" pos="0"/>
                  <a:tab algn="l" pos="447480"/>
                  <a:tab algn="l" pos="896760"/>
                  <a:tab algn="l" pos="1346040"/>
                  <a:tab algn="l" pos="1795320"/>
                  <a:tab algn="l" pos="2244600"/>
                  <a:tab algn="l" pos="2693880"/>
                  <a:tab algn="l" pos="3143160"/>
                  <a:tab algn="l" pos="3592440"/>
                  <a:tab algn="l" pos="4041720"/>
                  <a:tab algn="l" pos="4491000"/>
                  <a:tab algn="l" pos="4940280"/>
                  <a:tab algn="l" pos="5389560"/>
                  <a:tab algn="l" pos="5838480"/>
                  <a:tab algn="l" pos="6287760"/>
                  <a:tab algn="l" pos="6737040"/>
                  <a:tab algn="l" pos="7186320"/>
                  <a:tab algn="l" pos="7635600"/>
                  <a:tab algn="l" pos="8084880"/>
                  <a:tab algn="l" pos="8534160"/>
                  <a:tab algn="l" pos="8983440"/>
                  <a:tab algn="l" pos="8985240"/>
                  <a:tab algn="l" pos="9434160"/>
                  <a:tab algn="l" pos="9883440"/>
                  <a:tab algn="l" pos="10332720"/>
                  <a:tab algn="l" pos="10782000"/>
                </a:tabLst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Arial"/>
                </a:rPr>
                <a:t>ConcreteObserver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1123"/>
                </a:spcBef>
                <a:tabLst>
                  <a:tab algn="l" pos="0"/>
                  <a:tab algn="l" pos="447480"/>
                  <a:tab algn="l" pos="896760"/>
                  <a:tab algn="l" pos="1346040"/>
                  <a:tab algn="l" pos="1795320"/>
                  <a:tab algn="l" pos="2244600"/>
                  <a:tab algn="l" pos="2693880"/>
                  <a:tab algn="l" pos="3143160"/>
                  <a:tab algn="l" pos="3592440"/>
                  <a:tab algn="l" pos="4041720"/>
                  <a:tab algn="l" pos="4491000"/>
                  <a:tab algn="l" pos="4940280"/>
                  <a:tab algn="l" pos="5389560"/>
                  <a:tab algn="l" pos="5838480"/>
                  <a:tab algn="l" pos="6287760"/>
                  <a:tab algn="l" pos="6737040"/>
                  <a:tab algn="l" pos="7186320"/>
                  <a:tab algn="l" pos="7635600"/>
                  <a:tab algn="l" pos="8084880"/>
                  <a:tab algn="l" pos="8534160"/>
                  <a:tab algn="l" pos="8983440"/>
                  <a:tab algn="l" pos="8985240"/>
                  <a:tab algn="l" pos="9434160"/>
                  <a:tab algn="l" pos="9883440"/>
                  <a:tab algn="l" pos="10332720"/>
                  <a:tab algn="l" pos="10782000"/>
                </a:tabLst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Arial"/>
                </a:rPr>
                <a:t>+update( event )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  <a:tab algn="l" pos="447480"/>
                  <a:tab algn="l" pos="896760"/>
                  <a:tab algn="l" pos="1346040"/>
                  <a:tab algn="l" pos="1795320"/>
                  <a:tab algn="l" pos="2244600"/>
                  <a:tab algn="l" pos="2693880"/>
                  <a:tab algn="l" pos="3143160"/>
                  <a:tab algn="l" pos="3592440"/>
                  <a:tab algn="l" pos="4041720"/>
                  <a:tab algn="l" pos="4491000"/>
                  <a:tab algn="l" pos="4940280"/>
                  <a:tab algn="l" pos="5389560"/>
                  <a:tab algn="l" pos="5838480"/>
                  <a:tab algn="l" pos="6287760"/>
                  <a:tab algn="l" pos="6737040"/>
                  <a:tab algn="l" pos="7186320"/>
                  <a:tab algn="l" pos="7635600"/>
                  <a:tab algn="l" pos="8084880"/>
                  <a:tab algn="l" pos="8534160"/>
                  <a:tab algn="l" pos="8983440"/>
                  <a:tab algn="l" pos="8985240"/>
                  <a:tab algn="l" pos="9434160"/>
                  <a:tab algn="l" pos="9883440"/>
                  <a:tab algn="l" pos="10332720"/>
                  <a:tab algn="l" pos="10782000"/>
                </a:tabLst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Arial"/>
                </a:rPr>
                <a:t>...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09" name="Line 11"/>
            <p:cNvSpPr/>
            <p:nvPr/>
          </p:nvSpPr>
          <p:spPr>
            <a:xfrm>
              <a:off x="3755880" y="5009760"/>
              <a:ext cx="2289240" cy="0"/>
            </a:xfrm>
            <a:prstGeom prst="line">
              <a:avLst/>
            </a:prstGeom>
            <a:ln cap="sq" w="1260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0" name="CustomShape 12"/>
          <p:cNvSpPr/>
          <p:nvPr/>
        </p:nvSpPr>
        <p:spPr>
          <a:xfrm>
            <a:off x="5791320" y="3809880"/>
            <a:ext cx="304200" cy="228240"/>
          </a:xfrm>
          <a:custGeom>
            <a:avLst/>
            <a:gdLst/>
            <a:ahLst/>
            <a:rect l="l" t="t" r="r" b="b"/>
            <a:pathLst>
              <a:path w="848" h="637">
                <a:moveTo>
                  <a:pt x="423" y="636"/>
                </a:moveTo>
                <a:lnTo>
                  <a:pt x="423" y="631"/>
                </a:lnTo>
                <a:lnTo>
                  <a:pt x="0" y="631"/>
                </a:lnTo>
                <a:lnTo>
                  <a:pt x="423" y="0"/>
                </a:lnTo>
                <a:lnTo>
                  <a:pt x="847" y="631"/>
                </a:lnTo>
                <a:lnTo>
                  <a:pt x="423" y="631"/>
                </a:lnTo>
                <a:lnTo>
                  <a:pt x="423" y="636"/>
                </a:lnTo>
              </a:path>
            </a:pathLst>
          </a:custGeom>
          <a:noFill/>
          <a:ln cap="sq"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Line 13"/>
          <p:cNvSpPr/>
          <p:nvPr/>
        </p:nvSpPr>
        <p:spPr>
          <a:xfrm>
            <a:off x="5943600" y="4038480"/>
            <a:ext cx="1440" cy="228600"/>
          </a:xfrm>
          <a:prstGeom prst="line">
            <a:avLst/>
          </a:prstGeom>
          <a:ln cap="sq" w="19080">
            <a:solidFill>
              <a:srgbClr val="333399"/>
            </a:solidFill>
            <a:prstDash val="dash"/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2" name="Group 14"/>
          <p:cNvGrpSpPr/>
          <p:nvPr/>
        </p:nvGrpSpPr>
        <p:grpSpPr>
          <a:xfrm>
            <a:off x="6451560" y="4648320"/>
            <a:ext cx="2257560" cy="1059120"/>
            <a:chOff x="6451560" y="4648320"/>
            <a:chExt cx="2257560" cy="1059120"/>
          </a:xfrm>
        </p:grpSpPr>
        <p:sp>
          <p:nvSpPr>
            <p:cNvPr id="113" name="CustomShape 15"/>
            <p:cNvSpPr/>
            <p:nvPr/>
          </p:nvSpPr>
          <p:spPr>
            <a:xfrm>
              <a:off x="6451560" y="4648320"/>
              <a:ext cx="2257200" cy="1059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sq" w="1260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spAutoFit/>
            </a:bodyPr>
            <a:p>
              <a:pPr algn="ctr">
                <a:lnSpc>
                  <a:spcPct val="100000"/>
                </a:lnSpc>
                <a:spcBef>
                  <a:spcPts val="1123"/>
                </a:spcBef>
                <a:tabLst>
                  <a:tab algn="l" pos="0"/>
                  <a:tab algn="l" pos="447480"/>
                  <a:tab algn="l" pos="896760"/>
                  <a:tab algn="l" pos="1346040"/>
                  <a:tab algn="l" pos="1795320"/>
                  <a:tab algn="l" pos="2244600"/>
                  <a:tab algn="l" pos="2693880"/>
                  <a:tab algn="l" pos="3143160"/>
                  <a:tab algn="l" pos="3592440"/>
                  <a:tab algn="l" pos="4041720"/>
                  <a:tab algn="l" pos="4491000"/>
                  <a:tab algn="l" pos="4940280"/>
                  <a:tab algn="l" pos="5389560"/>
                  <a:tab algn="l" pos="5838480"/>
                  <a:tab algn="l" pos="6287760"/>
                  <a:tab algn="l" pos="6737040"/>
                  <a:tab algn="l" pos="7186320"/>
                  <a:tab algn="l" pos="7635600"/>
                  <a:tab algn="l" pos="8084880"/>
                  <a:tab algn="l" pos="8534160"/>
                  <a:tab algn="l" pos="8983440"/>
                  <a:tab algn="l" pos="8985240"/>
                  <a:tab algn="l" pos="9434160"/>
                  <a:tab algn="l" pos="9883440"/>
                  <a:tab algn="l" pos="10332720"/>
                  <a:tab algn="l" pos="10782000"/>
                </a:tabLst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Arial"/>
                </a:rPr>
                <a:t>AnotheObserver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1123"/>
                </a:spcBef>
                <a:tabLst>
                  <a:tab algn="l" pos="0"/>
                  <a:tab algn="l" pos="447480"/>
                  <a:tab algn="l" pos="896760"/>
                  <a:tab algn="l" pos="1346040"/>
                  <a:tab algn="l" pos="1795320"/>
                  <a:tab algn="l" pos="2244600"/>
                  <a:tab algn="l" pos="2693880"/>
                  <a:tab algn="l" pos="3143160"/>
                  <a:tab algn="l" pos="3592440"/>
                  <a:tab algn="l" pos="4041720"/>
                  <a:tab algn="l" pos="4491000"/>
                  <a:tab algn="l" pos="4940280"/>
                  <a:tab algn="l" pos="5389560"/>
                  <a:tab algn="l" pos="5838480"/>
                  <a:tab algn="l" pos="6287760"/>
                  <a:tab algn="l" pos="6737040"/>
                  <a:tab algn="l" pos="7186320"/>
                  <a:tab algn="l" pos="7635600"/>
                  <a:tab algn="l" pos="8084880"/>
                  <a:tab algn="l" pos="8534160"/>
                  <a:tab algn="l" pos="8983440"/>
                  <a:tab algn="l" pos="8985240"/>
                  <a:tab algn="l" pos="9434160"/>
                  <a:tab algn="l" pos="9883440"/>
                  <a:tab algn="l" pos="10332720"/>
                  <a:tab algn="l" pos="10782000"/>
                </a:tabLst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Arial"/>
                </a:rPr>
                <a:t>+update( event )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  <a:tab algn="l" pos="447480"/>
                  <a:tab algn="l" pos="896760"/>
                  <a:tab algn="l" pos="1346040"/>
                  <a:tab algn="l" pos="1795320"/>
                  <a:tab algn="l" pos="2244600"/>
                  <a:tab algn="l" pos="2693880"/>
                  <a:tab algn="l" pos="3143160"/>
                  <a:tab algn="l" pos="3592440"/>
                  <a:tab algn="l" pos="4041720"/>
                  <a:tab algn="l" pos="4491000"/>
                  <a:tab algn="l" pos="4940280"/>
                  <a:tab algn="l" pos="5389560"/>
                  <a:tab algn="l" pos="5838480"/>
                  <a:tab algn="l" pos="6287760"/>
                  <a:tab algn="l" pos="6737040"/>
                  <a:tab algn="l" pos="7186320"/>
                  <a:tab algn="l" pos="7635600"/>
                  <a:tab algn="l" pos="8084880"/>
                  <a:tab algn="l" pos="8534160"/>
                  <a:tab algn="l" pos="8983440"/>
                  <a:tab algn="l" pos="8985240"/>
                  <a:tab algn="l" pos="9434160"/>
                  <a:tab algn="l" pos="9883440"/>
                  <a:tab algn="l" pos="10332720"/>
                  <a:tab algn="l" pos="10782000"/>
                </a:tabLst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Arial"/>
                </a:rPr>
                <a:t>...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4" name="Line 16"/>
            <p:cNvSpPr/>
            <p:nvPr/>
          </p:nvSpPr>
          <p:spPr>
            <a:xfrm>
              <a:off x="6451560" y="5028840"/>
              <a:ext cx="2257560" cy="0"/>
            </a:xfrm>
            <a:prstGeom prst="line">
              <a:avLst/>
            </a:prstGeom>
            <a:ln cap="sq" w="1260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5" name="Group 17"/>
          <p:cNvGrpSpPr/>
          <p:nvPr/>
        </p:nvGrpSpPr>
        <p:grpSpPr>
          <a:xfrm>
            <a:off x="4967280" y="4267080"/>
            <a:ext cx="2344680" cy="378000"/>
            <a:chOff x="4967280" y="4267080"/>
            <a:chExt cx="2344680" cy="378000"/>
          </a:xfrm>
        </p:grpSpPr>
        <p:sp>
          <p:nvSpPr>
            <p:cNvPr id="116" name="Line 18"/>
            <p:cNvSpPr/>
            <p:nvPr/>
          </p:nvSpPr>
          <p:spPr>
            <a:xfrm>
              <a:off x="4967280" y="4267080"/>
              <a:ext cx="2344680" cy="0"/>
            </a:xfrm>
            <a:prstGeom prst="line">
              <a:avLst/>
            </a:prstGeom>
            <a:ln cap="sq" w="19080">
              <a:solidFill>
                <a:srgbClr val="333399"/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Line 19"/>
            <p:cNvSpPr/>
            <p:nvPr/>
          </p:nvSpPr>
          <p:spPr>
            <a:xfrm>
              <a:off x="4967280" y="4267080"/>
              <a:ext cx="0" cy="378000"/>
            </a:xfrm>
            <a:prstGeom prst="line">
              <a:avLst/>
            </a:prstGeom>
            <a:ln cap="sq" w="19080">
              <a:solidFill>
                <a:srgbClr val="333399"/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8" name="Line 20"/>
          <p:cNvSpPr/>
          <p:nvPr/>
        </p:nvSpPr>
        <p:spPr>
          <a:xfrm>
            <a:off x="7315200" y="4267080"/>
            <a:ext cx="1440" cy="381240"/>
          </a:xfrm>
          <a:prstGeom prst="line">
            <a:avLst/>
          </a:prstGeom>
          <a:ln cap="sq" w="19080">
            <a:solidFill>
              <a:srgbClr val="333399"/>
            </a:solidFill>
            <a:prstDash val="dash"/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21"/>
          <p:cNvSpPr/>
          <p:nvPr/>
        </p:nvSpPr>
        <p:spPr>
          <a:xfrm>
            <a:off x="3581280" y="3200400"/>
            <a:ext cx="30456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333399"/>
          </a:solidFill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0" name="Group 22"/>
          <p:cNvGrpSpPr/>
          <p:nvPr/>
        </p:nvGrpSpPr>
        <p:grpSpPr>
          <a:xfrm>
            <a:off x="839880" y="5328000"/>
            <a:ext cx="2289240" cy="1059120"/>
            <a:chOff x="839880" y="5328000"/>
            <a:chExt cx="2289240" cy="1059120"/>
          </a:xfrm>
        </p:grpSpPr>
        <p:sp>
          <p:nvSpPr>
            <p:cNvPr id="121" name="CustomShape 23"/>
            <p:cNvSpPr/>
            <p:nvPr/>
          </p:nvSpPr>
          <p:spPr>
            <a:xfrm>
              <a:off x="839880" y="5328000"/>
              <a:ext cx="2288880" cy="1059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sq" w="1260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spAutoFit/>
            </a:bodyPr>
            <a:p>
              <a:pPr algn="ctr">
                <a:lnSpc>
                  <a:spcPct val="100000"/>
                </a:lnSpc>
                <a:spcBef>
                  <a:spcPts val="1123"/>
                </a:spcBef>
                <a:tabLst>
                  <a:tab algn="l" pos="0"/>
                  <a:tab algn="l" pos="447480"/>
                  <a:tab algn="l" pos="896760"/>
                  <a:tab algn="l" pos="1346040"/>
                  <a:tab algn="l" pos="1795320"/>
                  <a:tab algn="l" pos="2244600"/>
                  <a:tab algn="l" pos="2693880"/>
                  <a:tab algn="l" pos="3143160"/>
                  <a:tab algn="l" pos="3592440"/>
                  <a:tab algn="l" pos="4041720"/>
                  <a:tab algn="l" pos="4491000"/>
                  <a:tab algn="l" pos="4940280"/>
                  <a:tab algn="l" pos="5389560"/>
                  <a:tab algn="l" pos="5838480"/>
                  <a:tab algn="l" pos="6287760"/>
                  <a:tab algn="l" pos="6737040"/>
                  <a:tab algn="l" pos="7186320"/>
                  <a:tab algn="l" pos="7635600"/>
                  <a:tab algn="l" pos="8084880"/>
                  <a:tab algn="l" pos="8534160"/>
                  <a:tab algn="l" pos="8983440"/>
                  <a:tab algn="l" pos="8985240"/>
                  <a:tab algn="l" pos="9434160"/>
                  <a:tab algn="l" pos="9883440"/>
                  <a:tab algn="l" pos="10332720"/>
                  <a:tab algn="l" pos="10782000"/>
                </a:tabLst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Arial"/>
                </a:rPr>
                <a:t>ConcreteSubject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1123"/>
                </a:spcBef>
                <a:tabLst>
                  <a:tab algn="l" pos="0"/>
                  <a:tab algn="l" pos="447480"/>
                  <a:tab algn="l" pos="896760"/>
                  <a:tab algn="l" pos="1346040"/>
                  <a:tab algn="l" pos="1795320"/>
                  <a:tab algn="l" pos="2244600"/>
                  <a:tab algn="l" pos="2693880"/>
                  <a:tab algn="l" pos="3143160"/>
                  <a:tab algn="l" pos="3592440"/>
                  <a:tab algn="l" pos="4041720"/>
                  <a:tab algn="l" pos="4491000"/>
                  <a:tab algn="l" pos="4940280"/>
                  <a:tab algn="l" pos="5389560"/>
                  <a:tab algn="l" pos="5838480"/>
                  <a:tab algn="l" pos="6287760"/>
                  <a:tab algn="l" pos="6737040"/>
                  <a:tab algn="l" pos="7186320"/>
                  <a:tab algn="l" pos="7635600"/>
                  <a:tab algn="l" pos="8084880"/>
                  <a:tab algn="l" pos="8534160"/>
                  <a:tab algn="l" pos="8983440"/>
                  <a:tab algn="l" pos="8985240"/>
                  <a:tab algn="l" pos="9434160"/>
                  <a:tab algn="l" pos="9883440"/>
                  <a:tab algn="l" pos="10332720"/>
                  <a:tab algn="l" pos="10782000"/>
                </a:tabLst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  <a:tab algn="l" pos="447480"/>
                  <a:tab algn="l" pos="896760"/>
                  <a:tab algn="l" pos="1346040"/>
                  <a:tab algn="l" pos="1795320"/>
                  <a:tab algn="l" pos="2244600"/>
                  <a:tab algn="l" pos="2693880"/>
                  <a:tab algn="l" pos="3143160"/>
                  <a:tab algn="l" pos="3592440"/>
                  <a:tab algn="l" pos="4041720"/>
                  <a:tab algn="l" pos="4491000"/>
                  <a:tab algn="l" pos="4940280"/>
                  <a:tab algn="l" pos="5389560"/>
                  <a:tab algn="l" pos="5838480"/>
                  <a:tab algn="l" pos="6287760"/>
                  <a:tab algn="l" pos="6737040"/>
                  <a:tab algn="l" pos="7186320"/>
                  <a:tab algn="l" pos="7635600"/>
                  <a:tab algn="l" pos="8084880"/>
                  <a:tab algn="l" pos="8534160"/>
                  <a:tab algn="l" pos="8983440"/>
                  <a:tab algn="l" pos="8985240"/>
                  <a:tab algn="l" pos="9434160"/>
                  <a:tab algn="l" pos="9883440"/>
                  <a:tab algn="l" pos="10332720"/>
                  <a:tab algn="l" pos="10782000"/>
                </a:tabLst>
              </a:pP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22" name="Line 24"/>
            <p:cNvSpPr/>
            <p:nvPr/>
          </p:nvSpPr>
          <p:spPr>
            <a:xfrm>
              <a:off x="839880" y="5708880"/>
              <a:ext cx="2289240" cy="0"/>
            </a:xfrm>
            <a:prstGeom prst="line">
              <a:avLst/>
            </a:prstGeom>
            <a:ln cap="sq" w="1260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3" name="CustomShape 25"/>
          <p:cNvSpPr/>
          <p:nvPr/>
        </p:nvSpPr>
        <p:spPr>
          <a:xfrm>
            <a:off x="1871640" y="4651560"/>
            <a:ext cx="304560" cy="228240"/>
          </a:xfrm>
          <a:custGeom>
            <a:avLst/>
            <a:gdLst/>
            <a:ahLst/>
            <a:rect l="l" t="t" r="r" b="b"/>
            <a:pathLst>
              <a:path w="849" h="637">
                <a:moveTo>
                  <a:pt x="424" y="636"/>
                </a:moveTo>
                <a:lnTo>
                  <a:pt x="424" y="631"/>
                </a:lnTo>
                <a:lnTo>
                  <a:pt x="0" y="631"/>
                </a:lnTo>
                <a:lnTo>
                  <a:pt x="424" y="0"/>
                </a:lnTo>
                <a:lnTo>
                  <a:pt x="848" y="631"/>
                </a:lnTo>
                <a:lnTo>
                  <a:pt x="424" y="631"/>
                </a:lnTo>
                <a:lnTo>
                  <a:pt x="424" y="636"/>
                </a:lnTo>
              </a:path>
            </a:pathLst>
          </a:custGeom>
          <a:noFill/>
          <a:ln cap="sq"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Line 26"/>
          <p:cNvSpPr/>
          <p:nvPr/>
        </p:nvSpPr>
        <p:spPr>
          <a:xfrm flipV="1">
            <a:off x="2016000" y="4876560"/>
            <a:ext cx="1800" cy="4539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Button uses Observer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611280" y="1371600"/>
            <a:ext cx="7921080" cy="495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23640">
              <a:lnSpc>
                <a:spcPct val="100000"/>
              </a:lnSpc>
              <a:spcBef>
                <a:spcPts val="227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Subject</a:t>
            </a:r>
            <a:r>
              <a:rPr b="1" lang="en-US" sz="2400" spc="-1" strike="noStrike">
                <a:solidFill>
                  <a:srgbClr val="333399"/>
                </a:solidFill>
                <a:latin typeface="Arial"/>
              </a:rPr>
              <a:t>:  Button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is the source of events.</a:t>
            </a:r>
            <a:endParaRPr b="0" lang="en-US" sz="24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227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Event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 button press</a:t>
            </a:r>
            <a:endParaRPr b="0" lang="en-US" sz="24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227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Observer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 an object that want to know when the button is pressed.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In Tkinter,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this can be simply a function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4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2273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3640" algn="ctr">
              <a:lnSpc>
                <a:spcPct val="100000"/>
              </a:lnSpc>
              <a:spcBef>
                <a:spcPts val="2273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button.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bind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('&lt;event&gt;', </a:t>
            </a:r>
            <a:r>
              <a:rPr b="0" i="1" lang="en-US" sz="2800" spc="-1" strike="noStrike">
                <a:solidFill>
                  <a:srgbClr val="000000"/>
                </a:solidFill>
                <a:latin typeface="Courier New"/>
              </a:rPr>
              <a:t>observer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)</a:t>
            </a:r>
            <a:endParaRPr b="0" lang="en-US" sz="28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What is an Event?  </a:t>
            </a:r>
            <a:br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What is a notification?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611280" y="1371600"/>
            <a:ext cx="8349840" cy="495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23640" algn="ctr">
              <a:lnSpc>
                <a:spcPct val="100000"/>
              </a:lnSpc>
              <a:spcBef>
                <a:spcPts val="2273"/>
              </a:spcBef>
              <a:tabLst>
                <a:tab algn="l" pos="0"/>
              </a:tabLst>
            </a:pPr>
            <a:r>
              <a:rPr b="0" lang="en-US" sz="3600" spc="-1" strike="noStrike">
                <a:latin typeface="Arial"/>
              </a:rPr>
              <a:t>In Tkinter, </a:t>
            </a:r>
            <a:r>
              <a:rPr b="0" lang="en-US" sz="3600" spc="-1" strike="noStrike">
                <a:latin typeface="Arial"/>
              </a:rPr>
              <a:t>what is </a:t>
            </a:r>
            <a:r>
              <a:rPr b="0" lang="en-US" sz="3600" spc="-1" strike="noStrike">
                <a:latin typeface="Arial"/>
              </a:rPr>
              <a:t>the </a:t>
            </a:r>
            <a:r>
              <a:rPr b="0" lang="en-US" sz="3600" spc="-1" strike="noStrike">
                <a:solidFill>
                  <a:srgbClr val="000080"/>
                </a:solidFill>
                <a:latin typeface="Arial"/>
              </a:rPr>
              <a:t>function </a:t>
            </a:r>
            <a:r>
              <a:rPr b="0" lang="en-US" sz="3600" spc="-1" strike="noStrike">
                <a:solidFill>
                  <a:srgbClr val="000080"/>
                </a:solidFill>
                <a:latin typeface="Arial"/>
              </a:rPr>
              <a:t>signatur</a:t>
            </a:r>
            <a:r>
              <a:rPr b="0" lang="en-US" sz="3600" spc="-1" strike="noStrike">
                <a:solidFill>
                  <a:srgbClr val="000080"/>
                </a:solidFill>
                <a:latin typeface="Arial"/>
              </a:rPr>
              <a:t>e</a:t>
            </a:r>
            <a:r>
              <a:rPr b="0" lang="en-US" sz="3600" spc="-1" strike="noStrike">
                <a:latin typeface="Arial"/>
              </a:rPr>
              <a:t> of the </a:t>
            </a:r>
            <a:r>
              <a:rPr b="0" lang="en-US" sz="3600" spc="-1" strike="noStrike">
                <a:latin typeface="Arial"/>
              </a:rPr>
              <a:t>"update" </a:t>
            </a:r>
            <a:r>
              <a:rPr b="0" lang="en-US" sz="3600" spc="-1" strike="noStrike">
                <a:latin typeface="Arial"/>
              </a:rPr>
              <a:t>method</a:t>
            </a:r>
            <a:r>
              <a:rPr b="0" lang="en-US" sz="3600" spc="-1" strike="noStrike">
                <a:latin typeface="Arial"/>
              </a:rPr>
              <a:t>?</a:t>
            </a:r>
            <a:endParaRPr b="0" lang="en-US" sz="36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227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Example:  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</a:rPr>
              <a:t>button 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</a:rPr>
              <a:t>press</a:t>
            </a:r>
            <a:endParaRPr b="0" lang="en-US" sz="24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2273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button = 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tk.Butto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n(root, 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text="Do 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It")</a:t>
            </a:r>
            <a:endParaRPr b="0" lang="en-US" sz="28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2273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button.bi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nd('&lt;</a:t>
            </a:r>
            <a:r>
              <a:rPr b="0" lang="en-US" sz="2800" spc="-1" strike="noStrike">
                <a:solidFill>
                  <a:srgbClr val="ff00ff"/>
                </a:solidFill>
                <a:latin typeface="Courier New"/>
              </a:rPr>
              <a:t>But</a:t>
            </a:r>
            <a:r>
              <a:rPr b="0" lang="en-US" sz="2800" spc="-1" strike="noStrike">
                <a:solidFill>
                  <a:srgbClr val="ff00ff"/>
                </a:solidFill>
                <a:latin typeface="Courier New"/>
              </a:rPr>
              <a:t>ton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&gt;', </a:t>
            </a:r>
            <a:r>
              <a:rPr b="0" i="1" lang="en-US" sz="2800" spc="-1" strike="noStrike">
                <a:solidFill>
                  <a:srgbClr val="000080"/>
                </a:solidFill>
                <a:latin typeface="Courier New"/>
              </a:rPr>
              <a:t>event_ha</a:t>
            </a:r>
            <a:r>
              <a:rPr b="0" i="1" lang="en-US" sz="2800" spc="-1" strike="noStrike">
                <a:solidFill>
                  <a:srgbClr val="000080"/>
                </a:solidFill>
                <a:latin typeface="Courier New"/>
              </a:rPr>
              <a:t>ndler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)</a:t>
            </a:r>
            <a:endParaRPr b="0" lang="en-US" sz="28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2273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def </a:t>
            </a:r>
            <a:r>
              <a:rPr b="1" i="1" lang="en-US" sz="2800" spc="-1" strike="noStrike">
                <a:solidFill>
                  <a:srgbClr val="000080"/>
                </a:solidFill>
                <a:latin typeface="Courier New"/>
              </a:rPr>
              <a:t>event_ha</a:t>
            </a:r>
            <a:r>
              <a:rPr b="1" i="1" lang="en-US" sz="2800" spc="-1" strike="noStrike">
                <a:solidFill>
                  <a:srgbClr val="000080"/>
                </a:solidFill>
                <a:latin typeface="Courier New"/>
              </a:rPr>
              <a:t>ndler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1" lang="en-US" sz="2800" spc="-1" strike="noStrike">
                <a:solidFill>
                  <a:srgbClr val="ff0000"/>
                </a:solidFill>
                <a:latin typeface="Courier New"/>
              </a:rPr>
              <a:t>?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1" lang="en-US" sz="2800" spc="-1" strike="noStrike">
                <a:solidFill>
                  <a:srgbClr val="ff0000"/>
                </a:solidFill>
                <a:latin typeface="Courier New"/>
              </a:rPr>
              <a:t>?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1" lang="en-US" sz="2800" spc="-1" strike="noStrike">
                <a:solidFill>
                  <a:srgbClr val="ff0000"/>
                </a:solidFill>
                <a:latin typeface="Courier New"/>
              </a:rPr>
              <a:t>...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) 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-&gt; </a:t>
            </a:r>
            <a:r>
              <a:rPr b="1" lang="en-US" sz="2800" spc="-1" strike="noStrike">
                <a:solidFill>
                  <a:srgbClr val="ff0000"/>
                </a:solidFill>
                <a:latin typeface="Courier New"/>
              </a:rPr>
              <a:t>?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:</a:t>
            </a:r>
            <a:endParaRPr b="0" lang="en-US" sz="28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610920" y="260280"/>
            <a:ext cx="7900560" cy="84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Event Handler Signature?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457200" y="1458720"/>
            <a:ext cx="7955280" cy="459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spcBef>
                <a:spcPts val="1134"/>
              </a:spcBef>
              <a:spcAft>
                <a:spcPts val="1134"/>
              </a:spcAft>
            </a:pPr>
            <a:r>
              <a:rPr b="0" lang="en-US" sz="3600" spc="-1" strike="noStrike">
                <a:solidFill>
                  <a:srgbClr val="000080"/>
                </a:solidFill>
                <a:latin typeface="Arial"/>
              </a:rPr>
              <a:t>What is the </a:t>
            </a:r>
            <a:r>
              <a:rPr b="1" i="1" lang="en-US" sz="3600" spc="-1" strike="noStrike">
                <a:solidFill>
                  <a:srgbClr val="000080"/>
                </a:solidFill>
                <a:latin typeface="Arial"/>
              </a:rPr>
              <a:t>function signature</a:t>
            </a:r>
            <a:r>
              <a:rPr b="0" lang="en-US" sz="3600" spc="-1" strike="noStrike">
                <a:solidFill>
                  <a:srgbClr val="000080"/>
                </a:solidFill>
                <a:latin typeface="Arial"/>
              </a:rPr>
              <a:t> </a:t>
            </a:r>
            <a:br/>
            <a:r>
              <a:rPr b="0" lang="en-US" sz="3600" spc="-1" strike="noStrike">
                <a:solidFill>
                  <a:srgbClr val="000080"/>
                </a:solidFill>
                <a:latin typeface="Arial"/>
              </a:rPr>
              <a:t>for an event handler?</a:t>
            </a:r>
            <a:endParaRPr b="0" lang="en-US" sz="3600" spc="-1" strike="noStrike">
              <a:latin typeface="Arial"/>
            </a:endParaRPr>
          </a:p>
          <a:p>
            <a:pPr marL="216000" indent="-216000"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800" spc="-1" strike="noStrike">
                <a:latin typeface="Arial"/>
              </a:rPr>
              <a:t>name and type of the parameters</a:t>
            </a:r>
            <a:endParaRPr b="0" lang="en-US" sz="2800" spc="-1" strike="noStrike">
              <a:latin typeface="Arial"/>
            </a:endParaRPr>
          </a:p>
          <a:p>
            <a:pPr marL="216000" indent="-216000"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800" spc="-1" strike="noStrike">
                <a:latin typeface="Arial"/>
              </a:rPr>
              <a:t>type and meaning of the return value</a:t>
            </a:r>
            <a:endParaRPr b="0" lang="en-US" sz="2800" spc="-1" strike="noStrike">
              <a:latin typeface="Arial"/>
            </a:endParaRPr>
          </a:p>
          <a:p>
            <a:r>
              <a:rPr b="0" lang="en-US" sz="2800" spc="-1" strike="noStrike">
                <a:latin typeface="Arial"/>
              </a:rPr>
              <a:t>If you don't know </a:t>
            </a:r>
            <a:r>
              <a:rPr b="0" lang="en-US" sz="2800" spc="-1" strike="noStrike" u="sng">
                <a:uFillTx/>
                <a:latin typeface="Arial"/>
              </a:rPr>
              <a:t>how</a:t>
            </a:r>
            <a:r>
              <a:rPr b="0" lang="en-US" sz="2800" spc="-1" strike="noStrike">
                <a:latin typeface="Arial"/>
              </a:rPr>
              <a:t> to find the answer, try:</a:t>
            </a:r>
            <a:endParaRPr b="0" lang="en-US" sz="2800" spc="-1" strike="noStrike">
              <a:latin typeface="Arial"/>
            </a:endParaRPr>
          </a:p>
          <a:p>
            <a:pPr algn="ctr">
              <a:spcBef>
                <a:spcPts val="1134"/>
              </a:spcBef>
              <a:spcAft>
                <a:spcPts val="1134"/>
              </a:spcAft>
            </a:pPr>
            <a:r>
              <a:rPr b="0" lang="en-US" sz="3200" spc="-1" strike="noStrike">
                <a:solidFill>
                  <a:srgbClr val="000080"/>
                </a:solidFill>
                <a:latin typeface="Arial"/>
              </a:rPr>
              <a:t>https://docs.python.org/3/library/tkinter.html</a:t>
            </a:r>
            <a:endParaRPr b="0" lang="en-US" sz="3200" spc="-1" strike="noStrike">
              <a:latin typeface="Arial"/>
            </a:endParaRPr>
          </a:p>
          <a:p>
            <a:r>
              <a:rPr b="0" lang="en-US" sz="2800" spc="-1" strike="noStrike">
                <a:latin typeface="Arial"/>
              </a:rPr>
              <a:t>read the section "</a:t>
            </a:r>
            <a:r>
              <a:rPr b="0" i="1" lang="en-US" sz="2800" spc="-1" strike="noStrike">
                <a:solidFill>
                  <a:srgbClr val="000080"/>
                </a:solidFill>
                <a:latin typeface="Arial"/>
              </a:rPr>
              <a:t>Binding and Events</a:t>
            </a:r>
            <a:r>
              <a:rPr b="0" lang="en-US" sz="2800" spc="-1" strike="noStrike">
                <a:latin typeface="Arial"/>
              </a:rPr>
              <a:t>".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610920" y="260280"/>
            <a:ext cx="8350200" cy="84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How to Get </a:t>
            </a:r>
            <a:r>
              <a:rPr b="0" i="1" lang="en-US" sz="4400" spc="-1" strike="noStrike">
                <a:latin typeface="Arial"/>
              </a:rPr>
              <a:t>Source</a:t>
            </a:r>
            <a:r>
              <a:rPr b="0" lang="en-US" sz="4400" spc="-1" strike="noStrike">
                <a:latin typeface="Arial"/>
              </a:rPr>
              <a:t> of an Event?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548640" y="1463040"/>
            <a:ext cx="8046720" cy="453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800" spc="-1" strike="noStrike">
                <a:latin typeface="Arial"/>
              </a:rPr>
              <a:t>An </a:t>
            </a:r>
            <a:r>
              <a:rPr b="0" i="1" lang="en-US" sz="2800" spc="-1" strike="noStrike">
                <a:latin typeface="Arial"/>
              </a:rPr>
              <a:t>Event Handler </a:t>
            </a:r>
            <a:r>
              <a:rPr b="0" lang="en-US" sz="2800" spc="-1" strike="noStrike">
                <a:latin typeface="Arial"/>
              </a:rPr>
              <a:t>may be...</a:t>
            </a:r>
            <a:endParaRPr b="0" lang="en-US" sz="2800" spc="-1" strike="noStrike">
              <a:latin typeface="Arial"/>
            </a:endParaRPr>
          </a:p>
          <a:p>
            <a:pPr marL="216000" indent="-216000"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attached to many components (widgets)</a:t>
            </a:r>
            <a:endParaRPr b="0" lang="en-US" sz="2800" spc="-1" strike="noStrike">
              <a:latin typeface="Arial"/>
            </a:endParaRPr>
          </a:p>
          <a:p>
            <a:pPr marL="216000" indent="-216000"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Example: button handler for many 'keys'</a:t>
            </a:r>
            <a:endParaRPr b="0" lang="en-US" sz="2800" spc="-1" strike="noStrike">
              <a:latin typeface="Arial"/>
            </a:endParaRPr>
          </a:p>
          <a:p>
            <a:pPr marL="216000" indent="-216000"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used to handle many different events</a:t>
            </a:r>
            <a:endParaRPr b="0" lang="en-US" sz="2800" spc="-1" strike="noStrike">
              <a:latin typeface="Arial"/>
            </a:endParaRPr>
          </a:p>
          <a:p>
            <a:pPr algn="ctr">
              <a:spcBef>
                <a:spcPts val="1134"/>
              </a:spcBef>
              <a:spcAft>
                <a:spcPts val="1134"/>
              </a:spcAft>
            </a:pPr>
            <a:r>
              <a:rPr b="0" lang="en-US" sz="3600" spc="-1" strike="noStrike">
                <a:solidFill>
                  <a:srgbClr val="000080"/>
                </a:solidFill>
                <a:latin typeface="Arial"/>
              </a:rPr>
              <a:t>How can an event handler </a:t>
            </a:r>
            <a:br/>
            <a:r>
              <a:rPr b="0" lang="en-US" sz="3600" spc="-1" strike="noStrike">
                <a:solidFill>
                  <a:srgbClr val="000080"/>
                </a:solidFill>
                <a:latin typeface="Arial"/>
              </a:rPr>
              <a:t>determine the </a:t>
            </a:r>
            <a:r>
              <a:rPr b="0" i="1" lang="en-US" sz="3600" spc="-1" strike="noStrike" u="sng">
                <a:solidFill>
                  <a:srgbClr val="000080"/>
                </a:solidFill>
                <a:uFillTx/>
                <a:latin typeface="Arial"/>
              </a:rPr>
              <a:t>source</a:t>
            </a:r>
            <a:r>
              <a:rPr b="0" i="1" lang="en-US" sz="3600" spc="-1" strike="noStrike">
                <a:solidFill>
                  <a:srgbClr val="000080"/>
                </a:solidFill>
                <a:latin typeface="Arial"/>
              </a:rPr>
              <a:t> of an event?</a:t>
            </a:r>
            <a:endParaRPr b="0" lang="en-US" sz="3600" spc="-1" strike="noStrike">
              <a:latin typeface="Arial"/>
            </a:endParaRPr>
          </a:p>
          <a:p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610920" y="260280"/>
            <a:ext cx="8350200" cy="84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Example: get the button text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548640" y="1463040"/>
            <a:ext cx="8046720" cy="4986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42720" indent="-323640">
              <a:lnSpc>
                <a:spcPct val="100000"/>
              </a:lnSpc>
              <a:spcBef>
                <a:spcPts val="2273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ourier New"/>
              </a:rPr>
              <a:t>def </a:t>
            </a:r>
            <a:r>
              <a:rPr b="1" i="1" lang="en-US" sz="2600" spc="-1" strike="noStrike">
                <a:solidFill>
                  <a:srgbClr val="000080"/>
                </a:solidFill>
                <a:latin typeface="Courier New"/>
              </a:rPr>
              <a:t>handle_click</a:t>
            </a:r>
            <a:r>
              <a:rPr b="0" lang="en-US" sz="26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1" lang="en-US" sz="2600" spc="-1" strike="noStrike" u="sng">
                <a:solidFill>
                  <a:srgbClr val="ff0000"/>
                </a:solidFill>
                <a:uFillTx/>
                <a:latin typeface="Courier New"/>
              </a:rPr>
              <a:t>       </a:t>
            </a:r>
            <a:r>
              <a:rPr b="0" lang="en-US" sz="2600" spc="-1" strike="noStrike">
                <a:solidFill>
                  <a:srgbClr val="000000"/>
                </a:solidFill>
                <a:latin typeface="Courier New"/>
              </a:rPr>
              <a:t>) -&gt; </a:t>
            </a:r>
            <a:r>
              <a:rPr b="1" lang="en-US" sz="2600" spc="-1" strike="noStrike" u="sng">
                <a:solidFill>
                  <a:srgbClr val="ff0000"/>
                </a:solidFill>
                <a:uFillTx/>
                <a:latin typeface="Courier New"/>
              </a:rPr>
              <a:t>      </a:t>
            </a:r>
            <a:r>
              <a:rPr b="0" lang="en-US" sz="2600" spc="-1" strike="noStrike">
                <a:solidFill>
                  <a:srgbClr val="000000"/>
                </a:solidFill>
                <a:latin typeface="Courier New"/>
              </a:rPr>
              <a:t>:</a:t>
            </a:r>
            <a:endParaRPr b="0" lang="en-US" sz="26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2273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2600" spc="-1" strike="noStrike">
                <a:solidFill>
                  <a:srgbClr val="000000"/>
                </a:solidFill>
                <a:latin typeface="Courier New"/>
              </a:rPr>
              <a:t>text = (get source text)</a:t>
            </a:r>
            <a:endParaRPr b="0" lang="en-US" sz="26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2273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2600" spc="-1" strike="noStrike">
                <a:solidFill>
                  <a:srgbClr val="000000"/>
                </a:solidFill>
                <a:latin typeface="Courier New"/>
              </a:rPr>
              <a:t>print(text)</a:t>
            </a:r>
            <a:endParaRPr b="0" lang="en-US" sz="26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2273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ourier New"/>
              </a:rPr>
              <a:t>button1 = tk.Button(root, text="1")</a:t>
            </a:r>
            <a:endParaRPr b="0" lang="en-US" sz="26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2273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ourier New"/>
              </a:rPr>
              <a:t>button2 = tk.Button(root, text="2")</a:t>
            </a:r>
            <a:endParaRPr b="0" lang="en-US" sz="26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2273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ourier New"/>
              </a:rPr>
              <a:t>button1.bind('&lt;Button&gt;', handle_click)</a:t>
            </a:r>
            <a:endParaRPr b="0" lang="en-US" sz="26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2273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ourier New"/>
              </a:rPr>
              <a:t>button2.bind('&lt;Button&gt;', handle_click)</a:t>
            </a:r>
            <a:endParaRPr b="0" lang="en-US" sz="2600" spc="-1" strike="noStrike">
              <a:latin typeface="Arial"/>
            </a:endParaRPr>
          </a:p>
          <a:p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15246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2002-08-24T11:28:31Z</dcterms:created>
  <dc:creator>Kenneth Louden</dc:creator>
  <dc:description/>
  <dc:language>en-US</dc:language>
  <cp:lastModifiedBy/>
  <cp:lastPrinted>2003-07-29T02:17:09Z</cp:lastPrinted>
  <dcterms:modified xsi:type="dcterms:W3CDTF">2024-02-12T17:19:19Z</dcterms:modified>
  <cp:revision>294</cp:revision>
  <dc:subject/>
  <dc:title>Observer Pattern</dc:title>
</cp:coreProperties>
</file>