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CB19F77-FF55-4A3E-9F27-6DDA24F701D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182600" y="768240"/>
            <a:ext cx="4733280" cy="383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"/>
          <p:cNvSpPr/>
          <p:nvPr/>
        </p:nvSpPr>
        <p:spPr>
          <a:xfrm>
            <a:off x="946080" y="4861080"/>
            <a:ext cx="5206320" cy="460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4800" cy="3826800"/>
          </a:xfrm>
          <a:prstGeom prst="rect">
            <a:avLst/>
          </a:prstGeom>
        </p:spPr>
      </p:sp>
      <p:sp>
        <p:nvSpPr>
          <p:cNvPr id="272" name="CustomShape 2"/>
          <p:cNvSpPr/>
          <p:nvPr/>
        </p:nvSpPr>
        <p:spPr>
          <a:xfrm>
            <a:off x="946080" y="4861080"/>
            <a:ext cx="5196960" cy="459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4800" cy="3826800"/>
          </a:xfrm>
          <a:prstGeom prst="rect">
            <a:avLst/>
          </a:prstGeom>
        </p:spPr>
      </p:sp>
      <p:sp>
        <p:nvSpPr>
          <p:cNvPr id="274" name="CustomShape 2"/>
          <p:cNvSpPr/>
          <p:nvPr/>
        </p:nvSpPr>
        <p:spPr>
          <a:xfrm>
            <a:off x="946080" y="4861080"/>
            <a:ext cx="5196960" cy="459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4800" cy="3826800"/>
          </a:xfrm>
          <a:prstGeom prst="rect">
            <a:avLst/>
          </a:prstGeom>
        </p:spPr>
      </p:sp>
      <p:sp>
        <p:nvSpPr>
          <p:cNvPr id="276" name="CustomShape 2"/>
          <p:cNvSpPr/>
          <p:nvPr/>
        </p:nvSpPr>
        <p:spPr>
          <a:xfrm>
            <a:off x="946080" y="4861080"/>
            <a:ext cx="5196960" cy="459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4800" cy="3826800"/>
          </a:xfrm>
          <a:prstGeom prst="rect">
            <a:avLst/>
          </a:prstGeom>
        </p:spPr>
      </p:sp>
      <p:sp>
        <p:nvSpPr>
          <p:cNvPr id="278" name="CustomShape 2"/>
          <p:cNvSpPr/>
          <p:nvPr/>
        </p:nvSpPr>
        <p:spPr>
          <a:xfrm>
            <a:off x="946080" y="4861080"/>
            <a:ext cx="5196960" cy="459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160" cy="3836520"/>
          </a:xfrm>
          <a:prstGeom prst="rect">
            <a:avLst/>
          </a:prstGeom>
        </p:spPr>
      </p:sp>
      <p:sp>
        <p:nvSpPr>
          <p:cNvPr id="260" name="CustomShape 2"/>
          <p:cNvSpPr/>
          <p:nvPr/>
        </p:nvSpPr>
        <p:spPr>
          <a:xfrm>
            <a:off x="946080" y="4861080"/>
            <a:ext cx="5206320" cy="471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160" cy="3836520"/>
          </a:xfrm>
          <a:prstGeom prst="rect">
            <a:avLst/>
          </a:prstGeom>
        </p:spPr>
      </p:sp>
      <p:sp>
        <p:nvSpPr>
          <p:cNvPr id="262" name="CustomShape 2"/>
          <p:cNvSpPr/>
          <p:nvPr/>
        </p:nvSpPr>
        <p:spPr>
          <a:xfrm>
            <a:off x="946080" y="4861080"/>
            <a:ext cx="5206320" cy="471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4800" cy="3826800"/>
          </a:xfrm>
          <a:prstGeom prst="rect">
            <a:avLst/>
          </a:prstGeom>
        </p:spPr>
      </p:sp>
      <p:sp>
        <p:nvSpPr>
          <p:cNvPr id="264" name="CustomShape 2"/>
          <p:cNvSpPr/>
          <p:nvPr/>
        </p:nvSpPr>
        <p:spPr>
          <a:xfrm>
            <a:off x="946080" y="4861080"/>
            <a:ext cx="5196960" cy="459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4800" cy="3826800"/>
          </a:xfrm>
          <a:prstGeom prst="rect">
            <a:avLst/>
          </a:prstGeom>
        </p:spPr>
      </p:sp>
      <p:sp>
        <p:nvSpPr>
          <p:cNvPr id="266" name="CustomShape 2"/>
          <p:cNvSpPr/>
          <p:nvPr/>
        </p:nvSpPr>
        <p:spPr>
          <a:xfrm>
            <a:off x="946080" y="4861080"/>
            <a:ext cx="5196960" cy="459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4800" cy="3826800"/>
          </a:xfrm>
          <a:prstGeom prst="rect">
            <a:avLst/>
          </a:prstGeom>
        </p:spPr>
      </p:sp>
      <p:sp>
        <p:nvSpPr>
          <p:cNvPr id="268" name="CustomShape 2"/>
          <p:cNvSpPr/>
          <p:nvPr/>
        </p:nvSpPr>
        <p:spPr>
          <a:xfrm>
            <a:off x="946080" y="4861080"/>
            <a:ext cx="5196960" cy="459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04800" cy="3826800"/>
          </a:xfrm>
          <a:prstGeom prst="rect">
            <a:avLst/>
          </a:prstGeom>
        </p:spPr>
      </p:sp>
      <p:sp>
        <p:nvSpPr>
          <p:cNvPr id="270" name="CustomShape 2"/>
          <p:cNvSpPr/>
          <p:nvPr/>
        </p:nvSpPr>
        <p:spPr>
          <a:xfrm>
            <a:off x="946080" y="4861080"/>
            <a:ext cx="5196960" cy="459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79840" cy="1023480"/>
            <a:chOff x="0" y="2438280"/>
            <a:chExt cx="8979840" cy="102348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81480" cy="445320"/>
              <a:chOff x="290520" y="2546280"/>
              <a:chExt cx="681480" cy="4453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428760" cy="44532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2120" y="2546280"/>
                <a:ext cx="299880" cy="44532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7120"/>
              <a:ext cx="708840" cy="445320"/>
              <a:chOff x="414360" y="2967120"/>
              <a:chExt cx="708840" cy="44532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7120"/>
                <a:ext cx="394560" cy="44532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2640" y="2967120"/>
                <a:ext cx="340560" cy="44532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4040"/>
              <a:ext cx="532800" cy="39456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3960" cy="10234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7280"/>
              <a:ext cx="8663760" cy="280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280" cy="83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892280" cy="443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197200" cy="1023120"/>
            <a:chOff x="189000" y="368280"/>
            <a:chExt cx="8197200" cy="102312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3960" cy="10231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7400"/>
              <a:ext cx="8197200" cy="3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189000" y="368280"/>
            <a:ext cx="8197200" cy="1023120"/>
            <a:chOff x="189000" y="368280"/>
            <a:chExt cx="8197200" cy="1023120"/>
          </a:xfrm>
        </p:grpSpPr>
        <p:sp>
          <p:nvSpPr>
            <p:cNvPr id="90" name="CustomShape 2"/>
            <p:cNvSpPr/>
            <p:nvPr/>
          </p:nvSpPr>
          <p:spPr>
            <a:xfrm>
              <a:off x="507960" y="368280"/>
              <a:ext cx="3960" cy="10231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3"/>
            <p:cNvSpPr/>
            <p:nvPr/>
          </p:nvSpPr>
          <p:spPr>
            <a:xfrm>
              <a:off x="189000" y="1157400"/>
              <a:ext cx="8197200" cy="3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90720" y="1676160"/>
            <a:ext cx="71618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Iterator Design Pattern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3"/>
          <p:cNvSpPr txBox="1"/>
          <p:nvPr/>
        </p:nvSpPr>
        <p:spPr>
          <a:xfrm>
            <a:off x="1371600" y="3705120"/>
            <a:ext cx="603504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2000" spc="-1" strike="noStrike">
                <a:latin typeface="Arial"/>
              </a:rPr>
              <a:t>Iterators in Python</a:t>
            </a:r>
            <a:endParaRPr b="0" lang="en-US" sz="2000" spc="-1" strike="noStrike">
              <a:latin typeface="Arial"/>
            </a:endParaRPr>
          </a:p>
          <a:p>
            <a:pPr algn="ctr"/>
            <a:endParaRPr b="0" lang="en-US" sz="2000" spc="-1" strike="noStrike">
              <a:latin typeface="Arial"/>
            </a:endParaRPr>
          </a:p>
          <a:p>
            <a:pPr algn="ctr"/>
            <a:r>
              <a:rPr b="0" i="1" lang="en-US" sz="2000" spc="-1" strike="noStrike">
                <a:latin typeface="Arial"/>
              </a:rPr>
              <a:t>Iterator looks incredibly simple, but its quite important and a good example of applying the patterns concept.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11280" y="259920"/>
            <a:ext cx="791136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Solution: Define a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Factory Method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394240" y="2193840"/>
            <a:ext cx="3382200" cy="149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&lt;&lt;interface&gt;&gt;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Iterator&lt;T&gt;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hasNext( ): bool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next( ):  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" name="Line 3"/>
          <p:cNvSpPr/>
          <p:nvPr/>
        </p:nvSpPr>
        <p:spPr>
          <a:xfrm>
            <a:off x="5394240" y="293040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5394240" y="4572000"/>
            <a:ext cx="3382200" cy="15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ConcreteIterator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1" name="Line 5"/>
          <p:cNvSpPr/>
          <p:nvPr/>
        </p:nvSpPr>
        <p:spPr>
          <a:xfrm>
            <a:off x="539424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6"/>
          <p:cNvSpPr/>
          <p:nvPr/>
        </p:nvSpPr>
        <p:spPr>
          <a:xfrm>
            <a:off x="457200" y="2193840"/>
            <a:ext cx="3382200" cy="149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&lt;&lt;interface&gt;&gt;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Iterable&lt;T&gt;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DejaVu Sans"/>
              </a:rPr>
              <a:t>iterator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 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: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Iterator&lt;T&gt;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3" name="Line 7"/>
          <p:cNvSpPr/>
          <p:nvPr/>
        </p:nvSpPr>
        <p:spPr>
          <a:xfrm>
            <a:off x="457200" y="293040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8"/>
          <p:cNvSpPr/>
          <p:nvPr/>
        </p:nvSpPr>
        <p:spPr>
          <a:xfrm>
            <a:off x="457200" y="4572000"/>
            <a:ext cx="3382200" cy="15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Collection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DejaVu Sans"/>
              </a:rPr>
              <a:t>iterator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()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185" name="Line 9"/>
          <p:cNvSpPr/>
          <p:nvPr/>
        </p:nvSpPr>
        <p:spPr>
          <a:xfrm>
            <a:off x="45720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10"/>
          <p:cNvSpPr/>
          <p:nvPr/>
        </p:nvSpPr>
        <p:spPr>
          <a:xfrm>
            <a:off x="3840120" y="3108240"/>
            <a:ext cx="1554120" cy="1800"/>
          </a:xfrm>
          <a:prstGeom prst="line">
            <a:avLst/>
          </a:prstGeom>
          <a:ln w="360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11"/>
          <p:cNvSpPr/>
          <p:nvPr/>
        </p:nvSpPr>
        <p:spPr>
          <a:xfrm>
            <a:off x="3840120" y="5486400"/>
            <a:ext cx="1554120" cy="1440"/>
          </a:xfrm>
          <a:prstGeom prst="line">
            <a:avLst/>
          </a:prstGeom>
          <a:ln w="360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2"/>
          <p:cNvSpPr/>
          <p:nvPr/>
        </p:nvSpPr>
        <p:spPr>
          <a:xfrm>
            <a:off x="3840120" y="2560680"/>
            <a:ext cx="155340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creates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9" name="CustomShape 13"/>
          <p:cNvSpPr/>
          <p:nvPr/>
        </p:nvSpPr>
        <p:spPr>
          <a:xfrm>
            <a:off x="3840120" y="5030640"/>
            <a:ext cx="1553400" cy="4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creates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" name="CustomShape 14"/>
          <p:cNvSpPr/>
          <p:nvPr/>
        </p:nvSpPr>
        <p:spPr>
          <a:xfrm>
            <a:off x="549360" y="1463760"/>
            <a:ext cx="8136720" cy="5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Define a method that creates an Iterator.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1" name="CustomShape 15"/>
          <p:cNvSpPr/>
          <p:nvPr/>
        </p:nvSpPr>
        <p:spPr>
          <a:xfrm>
            <a:off x="-182520" y="2835360"/>
            <a:ext cx="639000" cy="456480"/>
          </a:xfrm>
          <a:custGeom>
            <a:avLst/>
            <a:gdLst/>
            <a:ahLst/>
            <a:rect l="l" t="t" r="r" b="b"/>
            <a:pathLst>
              <a:path w="1779" h="1272">
                <a:moveTo>
                  <a:pt x="0" y="355"/>
                </a:moveTo>
                <a:lnTo>
                  <a:pt x="1202" y="355"/>
                </a:lnTo>
                <a:lnTo>
                  <a:pt x="1202" y="0"/>
                </a:lnTo>
                <a:lnTo>
                  <a:pt x="1778" y="635"/>
                </a:lnTo>
                <a:lnTo>
                  <a:pt x="1202" y="1271"/>
                </a:lnTo>
                <a:lnTo>
                  <a:pt x="1202" y="915"/>
                </a:lnTo>
                <a:lnTo>
                  <a:pt x="0" y="915"/>
                </a:lnTo>
                <a:lnTo>
                  <a:pt x="0" y="355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6"/>
          <p:cNvSpPr/>
          <p:nvPr/>
        </p:nvSpPr>
        <p:spPr>
          <a:xfrm>
            <a:off x="7132680" y="3933720"/>
            <a:ext cx="1828080" cy="4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implements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3" name="CustomShape 17"/>
          <p:cNvSpPr/>
          <p:nvPr/>
        </p:nvSpPr>
        <p:spPr>
          <a:xfrm>
            <a:off x="2104920" y="3983040"/>
            <a:ext cx="1828080" cy="4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implements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94" name="Group 18"/>
          <p:cNvGrpSpPr/>
          <p:nvPr/>
        </p:nvGrpSpPr>
        <p:grpSpPr>
          <a:xfrm>
            <a:off x="1920960" y="3686040"/>
            <a:ext cx="453240" cy="910800"/>
            <a:chOff x="1920960" y="3686040"/>
            <a:chExt cx="453240" cy="910800"/>
          </a:xfrm>
        </p:grpSpPr>
        <p:sp>
          <p:nvSpPr>
            <p:cNvPr id="195" name="CustomShape 19"/>
            <p:cNvSpPr/>
            <p:nvPr/>
          </p:nvSpPr>
          <p:spPr>
            <a:xfrm>
              <a:off x="1920960" y="3686040"/>
              <a:ext cx="453240" cy="276480"/>
            </a:xfrm>
            <a:custGeom>
              <a:avLst/>
              <a:gdLst/>
              <a:ahLst/>
              <a:rect l="l" t="t" r="r" b="b"/>
              <a:pathLst>
                <a:path w="1263" h="772">
                  <a:moveTo>
                    <a:pt x="631" y="0"/>
                  </a:moveTo>
                  <a:lnTo>
                    <a:pt x="1262" y="771"/>
                  </a:lnTo>
                  <a:lnTo>
                    <a:pt x="0" y="771"/>
                  </a:lnTo>
                  <a:lnTo>
                    <a:pt x="631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Line 20"/>
            <p:cNvSpPr/>
            <p:nvPr/>
          </p:nvSpPr>
          <p:spPr>
            <a:xfrm flipV="1">
              <a:off x="2166480" y="3962880"/>
              <a:ext cx="0" cy="63396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7" name="Group 21"/>
          <p:cNvGrpSpPr/>
          <p:nvPr/>
        </p:nvGrpSpPr>
        <p:grpSpPr>
          <a:xfrm>
            <a:off x="6765840" y="3686040"/>
            <a:ext cx="453240" cy="910800"/>
            <a:chOff x="6765840" y="3686040"/>
            <a:chExt cx="453240" cy="910800"/>
          </a:xfrm>
        </p:grpSpPr>
        <p:sp>
          <p:nvSpPr>
            <p:cNvPr id="198" name="CustomShape 22"/>
            <p:cNvSpPr/>
            <p:nvPr/>
          </p:nvSpPr>
          <p:spPr>
            <a:xfrm>
              <a:off x="6765840" y="3686040"/>
              <a:ext cx="453240" cy="276480"/>
            </a:xfrm>
            <a:custGeom>
              <a:avLst/>
              <a:gdLst/>
              <a:ahLst/>
              <a:rect l="l" t="t" r="r" b="b"/>
              <a:pathLst>
                <a:path w="1263" h="772">
                  <a:moveTo>
                    <a:pt x="631" y="0"/>
                  </a:moveTo>
                  <a:lnTo>
                    <a:pt x="1262" y="771"/>
                  </a:lnTo>
                  <a:lnTo>
                    <a:pt x="0" y="771"/>
                  </a:lnTo>
                  <a:lnTo>
                    <a:pt x="631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Line 23"/>
            <p:cNvSpPr/>
            <p:nvPr/>
          </p:nvSpPr>
          <p:spPr>
            <a:xfrm flipV="1">
              <a:off x="7013520" y="3962880"/>
              <a:ext cx="0" cy="63396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11280" y="259920"/>
            <a:ext cx="791136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Iterable in Python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394240" y="2193840"/>
            <a:ext cx="3382200" cy="149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typing.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Iterator[T]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__next__( ): 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02" name="Line 3"/>
          <p:cNvSpPr/>
          <p:nvPr/>
        </p:nvSpPr>
        <p:spPr>
          <a:xfrm>
            <a:off x="5394240" y="293040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4"/>
          <p:cNvSpPr/>
          <p:nvPr/>
        </p:nvSpPr>
        <p:spPr>
          <a:xfrm>
            <a:off x="5394240" y="4572000"/>
            <a:ext cx="3382200" cy="15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MyIterator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04" name="Line 5"/>
          <p:cNvSpPr/>
          <p:nvPr/>
        </p:nvSpPr>
        <p:spPr>
          <a:xfrm>
            <a:off x="539424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6"/>
          <p:cNvSpPr/>
          <p:nvPr/>
        </p:nvSpPr>
        <p:spPr>
          <a:xfrm>
            <a:off x="457200" y="2193840"/>
            <a:ext cx="3382200" cy="149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typing.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Iterable[T]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DejaVu Sans"/>
              </a:rPr>
              <a:t>__iter__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 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: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Iterator[T]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6" name="Line 7"/>
          <p:cNvSpPr/>
          <p:nvPr/>
        </p:nvSpPr>
        <p:spPr>
          <a:xfrm>
            <a:off x="457200" y="293040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8"/>
          <p:cNvSpPr/>
          <p:nvPr/>
        </p:nvSpPr>
        <p:spPr>
          <a:xfrm>
            <a:off x="457200" y="4572000"/>
            <a:ext cx="3382200" cy="15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MyCollection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DejaVu Sans"/>
              </a:rPr>
              <a:t>__iter__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208" name="Line 9"/>
          <p:cNvSpPr/>
          <p:nvPr/>
        </p:nvSpPr>
        <p:spPr>
          <a:xfrm>
            <a:off x="45720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10"/>
          <p:cNvSpPr/>
          <p:nvPr/>
        </p:nvSpPr>
        <p:spPr>
          <a:xfrm>
            <a:off x="3840120" y="3108240"/>
            <a:ext cx="1554120" cy="1800"/>
          </a:xfrm>
          <a:prstGeom prst="line">
            <a:avLst/>
          </a:prstGeom>
          <a:ln w="360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11"/>
          <p:cNvSpPr/>
          <p:nvPr/>
        </p:nvSpPr>
        <p:spPr>
          <a:xfrm>
            <a:off x="3840120" y="5486400"/>
            <a:ext cx="1554120" cy="1440"/>
          </a:xfrm>
          <a:prstGeom prst="line">
            <a:avLst/>
          </a:prstGeom>
          <a:ln w="360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2"/>
          <p:cNvSpPr/>
          <p:nvPr/>
        </p:nvSpPr>
        <p:spPr>
          <a:xfrm>
            <a:off x="3840120" y="2560680"/>
            <a:ext cx="155340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creates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2" name="CustomShape 13"/>
          <p:cNvSpPr/>
          <p:nvPr/>
        </p:nvSpPr>
        <p:spPr>
          <a:xfrm>
            <a:off x="3840120" y="5030640"/>
            <a:ext cx="1553400" cy="4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creates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3" name="CustomShape 14"/>
          <p:cNvSpPr/>
          <p:nvPr/>
        </p:nvSpPr>
        <p:spPr>
          <a:xfrm>
            <a:off x="549360" y="1284120"/>
            <a:ext cx="813672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Python, an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has a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__iter__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method that returns an Iterator.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4" name="CustomShape 15"/>
          <p:cNvSpPr/>
          <p:nvPr/>
        </p:nvSpPr>
        <p:spPr>
          <a:xfrm>
            <a:off x="6737400" y="3862440"/>
            <a:ext cx="182808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provides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5" name="CustomShape 16"/>
          <p:cNvSpPr/>
          <p:nvPr/>
        </p:nvSpPr>
        <p:spPr>
          <a:xfrm>
            <a:off x="1889280" y="3875040"/>
            <a:ext cx="1828080" cy="4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provides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16" name="Group 17"/>
          <p:cNvGrpSpPr/>
          <p:nvPr/>
        </p:nvGrpSpPr>
        <p:grpSpPr>
          <a:xfrm>
            <a:off x="1920960" y="3657600"/>
            <a:ext cx="453240" cy="910800"/>
            <a:chOff x="1920960" y="3657600"/>
            <a:chExt cx="453240" cy="910800"/>
          </a:xfrm>
        </p:grpSpPr>
        <p:sp>
          <p:nvSpPr>
            <p:cNvPr id="217" name="CustomShape 18"/>
            <p:cNvSpPr/>
            <p:nvPr/>
          </p:nvSpPr>
          <p:spPr>
            <a:xfrm>
              <a:off x="1920960" y="3657600"/>
              <a:ext cx="453240" cy="276480"/>
            </a:xfrm>
            <a:custGeom>
              <a:avLst/>
              <a:gdLst/>
              <a:ahLst/>
              <a:rect l="l" t="t" r="r" b="b"/>
              <a:pathLst>
                <a:path w="1263" h="772">
                  <a:moveTo>
                    <a:pt x="631" y="0"/>
                  </a:moveTo>
                  <a:lnTo>
                    <a:pt x="1262" y="771"/>
                  </a:lnTo>
                  <a:lnTo>
                    <a:pt x="0" y="771"/>
                  </a:lnTo>
                  <a:lnTo>
                    <a:pt x="631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Line 19"/>
            <p:cNvSpPr/>
            <p:nvPr/>
          </p:nvSpPr>
          <p:spPr>
            <a:xfrm flipV="1">
              <a:off x="2166840" y="3934800"/>
              <a:ext cx="0" cy="63360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9" name="Group 20"/>
          <p:cNvGrpSpPr/>
          <p:nvPr/>
        </p:nvGrpSpPr>
        <p:grpSpPr>
          <a:xfrm>
            <a:off x="6765840" y="3686040"/>
            <a:ext cx="453240" cy="910800"/>
            <a:chOff x="6765840" y="3686040"/>
            <a:chExt cx="453240" cy="910800"/>
          </a:xfrm>
        </p:grpSpPr>
        <p:sp>
          <p:nvSpPr>
            <p:cNvPr id="220" name="CustomShape 21"/>
            <p:cNvSpPr/>
            <p:nvPr/>
          </p:nvSpPr>
          <p:spPr>
            <a:xfrm>
              <a:off x="6765840" y="3686040"/>
              <a:ext cx="453240" cy="276480"/>
            </a:xfrm>
            <a:custGeom>
              <a:avLst/>
              <a:gdLst/>
              <a:ahLst/>
              <a:rect l="l" t="t" r="r" b="b"/>
              <a:pathLst>
                <a:path w="1263" h="772">
                  <a:moveTo>
                    <a:pt x="631" y="0"/>
                  </a:moveTo>
                  <a:lnTo>
                    <a:pt x="1262" y="771"/>
                  </a:lnTo>
                  <a:lnTo>
                    <a:pt x="0" y="771"/>
                  </a:lnTo>
                  <a:lnTo>
                    <a:pt x="631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Line 22"/>
            <p:cNvSpPr/>
            <p:nvPr/>
          </p:nvSpPr>
          <p:spPr>
            <a:xfrm flipV="1">
              <a:off x="7013520" y="3962880"/>
              <a:ext cx="0" cy="63396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11280" y="259920"/>
            <a:ext cx="7896960" cy="8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Uses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an Iterable?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65040" y="1371240"/>
            <a:ext cx="8321040" cy="52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Anything that is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Iterator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can be used as the data source in a "for" loop, list comprehension, or map.</a:t>
            </a:r>
            <a:endParaRPr b="0" lang="en-US" sz="2400" spc="-1" strike="noStrike">
              <a:latin typeface="Arial"/>
            </a:endParaRPr>
          </a:p>
          <a:p>
            <a:pPr marL="342720" indent="-337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for loop:</a:t>
            </a:r>
            <a:endParaRPr b="0" lang="en-US" sz="2400" spc="-1" strike="noStrike">
              <a:latin typeface="Arial"/>
            </a:endParaRPr>
          </a:p>
          <a:p>
            <a:pPr marL="742680" indent="-280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x in 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373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list comprehension</a:t>
            </a:r>
            <a:endParaRPr b="0" lang="en-US" sz="2400" spc="-1" strike="noStrike">
              <a:latin typeface="Arial"/>
            </a:endParaRPr>
          </a:p>
          <a:p>
            <a:pPr marL="742680" indent="-280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[f(x) for x in 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if condition(x)]</a:t>
            </a:r>
            <a:endParaRPr b="0" lang="en-US" sz="2400" spc="-1" strike="noStrike">
              <a:latin typeface="Arial"/>
            </a:endParaRPr>
          </a:p>
          <a:p>
            <a:pPr marL="342720" indent="-3373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map function:</a:t>
            </a:r>
            <a:endParaRPr b="0" lang="en-US" sz="2400" spc="-1" strike="noStrike">
              <a:latin typeface="Arial"/>
            </a:endParaRPr>
          </a:p>
          <a:p>
            <a:pPr marL="742680" indent="-280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map(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function, 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42720" indent="-337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builtin functions:</a:t>
            </a:r>
            <a:endParaRPr b="0" lang="en-US" sz="2400" spc="-1" strike="noStrike">
              <a:latin typeface="Arial"/>
            </a:endParaRPr>
          </a:p>
          <a:p>
            <a:pPr marL="742680" indent="-280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max(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), min(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), sum(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), any(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), ...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11280" y="259920"/>
            <a:ext cx="7896960" cy="8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objects are Iterable?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10920" y="1371240"/>
            <a:ext cx="8349480" cy="53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list</a:t>
            </a:r>
            <a:endParaRPr b="0" lang="en-US" sz="2400" spc="-1" strike="noStrike">
              <a:latin typeface="Arial"/>
            </a:endParaRPr>
          </a:p>
          <a:p>
            <a:pPr marL="342720" indent="-337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set</a:t>
            </a:r>
            <a:endParaRPr b="0" lang="en-US" sz="2400" spc="-1" strike="noStrike">
              <a:latin typeface="Arial"/>
            </a:endParaRPr>
          </a:p>
          <a:p>
            <a:pPr marL="342720" indent="-337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dict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(iterator over keys)</a:t>
            </a:r>
            <a:endParaRPr b="0" lang="en-US" sz="2400" spc="-1" strike="noStrike">
              <a:latin typeface="Arial"/>
            </a:endParaRPr>
          </a:p>
          <a:p>
            <a:pPr marL="342720" indent="-337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file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400" spc="-1" strike="noStrike">
              <a:latin typeface="Arial"/>
            </a:endParaRPr>
          </a:p>
          <a:p>
            <a:pPr marL="342720" indent="-337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 = open("somefile.txt")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 Iterator returns lines</a:t>
            </a:r>
            <a:endParaRPr b="0" lang="en-US" sz="2400" spc="-1" strike="noStrike">
              <a:latin typeface="Arial"/>
            </a:endParaRPr>
          </a:p>
          <a:p>
            <a:pPr marL="342720" indent="-337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string</a:t>
            </a:r>
            <a:endParaRPr b="0" lang="en-US" sz="2400" spc="-1" strike="noStrike">
              <a:latin typeface="Arial"/>
            </a:endParaRPr>
          </a:p>
          <a:p>
            <a:pPr marL="342720" indent="-337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Generators</a:t>
            </a:r>
            <a:endParaRPr b="0" lang="en-US" sz="2400" spc="-1" strike="noStrike">
              <a:latin typeface="Arial"/>
            </a:endParaRPr>
          </a:p>
          <a:p>
            <a:pPr marL="342720" indent="-337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11280" y="259920"/>
            <a:ext cx="7896960" cy="8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classes are Iterable?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10920" y="1371240"/>
            <a:ext cx="8349480" cy="53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37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10920" y="2286000"/>
            <a:ext cx="7954920" cy="40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You can check you answer: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If </a:t>
            </a:r>
            <a:r>
              <a:rPr b="0" lang="en-US" sz="2800" spc="-1" strike="noStrike">
                <a:latin typeface="Courier New"/>
              </a:rPr>
              <a:t>foo</a:t>
            </a:r>
            <a:r>
              <a:rPr b="0" lang="en-US" sz="2800" spc="-1" strike="noStrike">
                <a:latin typeface="Arial"/>
              </a:rPr>
              <a:t> is </a:t>
            </a:r>
            <a:r>
              <a:rPr b="0" i="1" lang="en-US" sz="2800" spc="-1" strike="noStrike">
                <a:latin typeface="Arial"/>
              </a:rPr>
              <a:t>Iterable</a:t>
            </a:r>
            <a:r>
              <a:rPr b="0" lang="en-US" sz="2800" spc="-1" strike="noStrike">
                <a:latin typeface="Arial"/>
              </a:rPr>
              <a:t> then: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Courier New"/>
              </a:rPr>
              <a:t>&gt;&gt;&gt; </a:t>
            </a:r>
            <a:r>
              <a:rPr b="1" lang="en-US" sz="2800" spc="-1" strike="noStrike">
                <a:latin typeface="Courier New"/>
              </a:rPr>
              <a:t>isinstance(foo, Iterable)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Courier New"/>
              </a:rPr>
              <a:t>True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Courier New"/>
              </a:rPr>
              <a:t>&gt;&gt;&gt; </a:t>
            </a:r>
            <a:r>
              <a:rPr b="1" lang="en-US" sz="2800" spc="-1" strike="noStrike">
                <a:latin typeface="Courier New"/>
              </a:rPr>
              <a:t>it = iter(foo)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Courier New"/>
              </a:rPr>
              <a:t>&gt;&gt;&gt; </a:t>
            </a:r>
            <a:r>
              <a:rPr b="1" lang="en-US" sz="2800" spc="-1" strike="noStrike">
                <a:latin typeface="Courier New"/>
              </a:rPr>
              <a:t>next(it)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 </a:t>
            </a:r>
            <a:r>
              <a:rPr b="0" i="1" lang="en-US" sz="2800" spc="-1" strike="noStrike">
                <a:latin typeface="Arial"/>
              </a:rPr>
              <a:t>should return first element of </a:t>
            </a:r>
            <a:r>
              <a:rPr b="0" i="1" lang="en-US" sz="2800" spc="-1" strike="noStrike">
                <a:latin typeface="Courier New"/>
              </a:rPr>
              <a:t>foo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11280" y="259920"/>
            <a:ext cx="791136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Python is Unusual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49360" y="1284120"/>
            <a:ext cx="813672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Python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collections.abc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a </a:t>
            </a:r>
            <a:r>
              <a:rPr b="1" lang="en-US" sz="24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subtype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of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Iterator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822240" y="1990800"/>
            <a:ext cx="2925000" cy="4096440"/>
          </a:xfrm>
          <a:prstGeom prst="rect">
            <a:avLst/>
          </a:prstGeom>
          <a:ln>
            <a:noFill/>
          </a:ln>
        </p:spPr>
      </p:pic>
      <p:sp>
        <p:nvSpPr>
          <p:cNvPr id="232" name="CustomShape 3"/>
          <p:cNvSpPr/>
          <p:nvPr/>
        </p:nvSpPr>
        <p:spPr>
          <a:xfrm>
            <a:off x="4114800" y="4479840"/>
            <a:ext cx="4388760" cy="82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Iterators can create new iterators.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Just call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iter(iterator)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May not always work!!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11280" y="259920"/>
            <a:ext cx="791136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Another Design Pattern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394240" y="2193840"/>
            <a:ext cx="3382200" cy="149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typing.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Iterator[T]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__next__( ): 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35" name="Line 3"/>
          <p:cNvSpPr/>
          <p:nvPr/>
        </p:nvSpPr>
        <p:spPr>
          <a:xfrm>
            <a:off x="5394240" y="293040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5394240" y="4572000"/>
            <a:ext cx="3382200" cy="15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MyIterator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37" name="Line 5"/>
          <p:cNvSpPr/>
          <p:nvPr/>
        </p:nvSpPr>
        <p:spPr>
          <a:xfrm>
            <a:off x="539424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6"/>
          <p:cNvSpPr/>
          <p:nvPr/>
        </p:nvSpPr>
        <p:spPr>
          <a:xfrm>
            <a:off x="457200" y="2193840"/>
            <a:ext cx="3382200" cy="149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typing.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Iterable[T]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DejaVu Sans"/>
              </a:rPr>
              <a:t>__iter__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 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: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Iterator[T]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9" name="Line 7"/>
          <p:cNvSpPr/>
          <p:nvPr/>
        </p:nvSpPr>
        <p:spPr>
          <a:xfrm>
            <a:off x="457200" y="293040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8"/>
          <p:cNvSpPr/>
          <p:nvPr/>
        </p:nvSpPr>
        <p:spPr>
          <a:xfrm>
            <a:off x="457200" y="4572000"/>
            <a:ext cx="3382200" cy="15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MyCollection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DejaVu Sans"/>
              </a:rPr>
              <a:t>__iter__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241" name="Line 9"/>
          <p:cNvSpPr/>
          <p:nvPr/>
        </p:nvSpPr>
        <p:spPr>
          <a:xfrm>
            <a:off x="45720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10"/>
          <p:cNvSpPr/>
          <p:nvPr/>
        </p:nvSpPr>
        <p:spPr>
          <a:xfrm>
            <a:off x="3840120" y="3108240"/>
            <a:ext cx="1554120" cy="1800"/>
          </a:xfrm>
          <a:prstGeom prst="line">
            <a:avLst/>
          </a:prstGeom>
          <a:ln w="360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11"/>
          <p:cNvSpPr/>
          <p:nvPr/>
        </p:nvSpPr>
        <p:spPr>
          <a:xfrm>
            <a:off x="3840120" y="5486400"/>
            <a:ext cx="1554120" cy="1440"/>
          </a:xfrm>
          <a:prstGeom prst="line">
            <a:avLst/>
          </a:prstGeom>
          <a:ln w="360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2"/>
          <p:cNvSpPr/>
          <p:nvPr/>
        </p:nvSpPr>
        <p:spPr>
          <a:xfrm>
            <a:off x="3840120" y="2560680"/>
            <a:ext cx="155340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creates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5" name="CustomShape 13"/>
          <p:cNvSpPr/>
          <p:nvPr/>
        </p:nvSpPr>
        <p:spPr>
          <a:xfrm>
            <a:off x="3840120" y="5030640"/>
            <a:ext cx="1553400" cy="4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creates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6" name="CustomShape 14"/>
          <p:cNvSpPr/>
          <p:nvPr/>
        </p:nvSpPr>
        <p:spPr>
          <a:xfrm>
            <a:off x="549360" y="1284120"/>
            <a:ext cx="813672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&amp;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Iterator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are an example of </a:t>
            </a:r>
            <a:r>
              <a:rPr b="1" i="1" lang="en-US" sz="24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Factory Method Pattern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7" name="CustomShape 15"/>
          <p:cNvSpPr/>
          <p:nvPr/>
        </p:nvSpPr>
        <p:spPr>
          <a:xfrm>
            <a:off x="6737400" y="3862440"/>
            <a:ext cx="182808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provides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8" name="CustomShape 16"/>
          <p:cNvSpPr/>
          <p:nvPr/>
        </p:nvSpPr>
        <p:spPr>
          <a:xfrm>
            <a:off x="1889280" y="3875040"/>
            <a:ext cx="1828080" cy="4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provides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49" name="Group 17"/>
          <p:cNvGrpSpPr/>
          <p:nvPr/>
        </p:nvGrpSpPr>
        <p:grpSpPr>
          <a:xfrm>
            <a:off x="1920960" y="3657600"/>
            <a:ext cx="453240" cy="910800"/>
            <a:chOff x="1920960" y="3657600"/>
            <a:chExt cx="453240" cy="910800"/>
          </a:xfrm>
        </p:grpSpPr>
        <p:sp>
          <p:nvSpPr>
            <p:cNvPr id="250" name="CustomShape 18"/>
            <p:cNvSpPr/>
            <p:nvPr/>
          </p:nvSpPr>
          <p:spPr>
            <a:xfrm>
              <a:off x="1920960" y="3657600"/>
              <a:ext cx="453240" cy="276480"/>
            </a:xfrm>
            <a:custGeom>
              <a:avLst/>
              <a:gdLst/>
              <a:ahLst/>
              <a:rect l="l" t="t" r="r" b="b"/>
              <a:pathLst>
                <a:path w="1263" h="772">
                  <a:moveTo>
                    <a:pt x="631" y="0"/>
                  </a:moveTo>
                  <a:lnTo>
                    <a:pt x="1262" y="771"/>
                  </a:lnTo>
                  <a:lnTo>
                    <a:pt x="0" y="771"/>
                  </a:lnTo>
                  <a:lnTo>
                    <a:pt x="631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Line 19"/>
            <p:cNvSpPr/>
            <p:nvPr/>
          </p:nvSpPr>
          <p:spPr>
            <a:xfrm flipV="1">
              <a:off x="2166840" y="3934800"/>
              <a:ext cx="0" cy="63360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2" name="Group 20"/>
          <p:cNvGrpSpPr/>
          <p:nvPr/>
        </p:nvGrpSpPr>
        <p:grpSpPr>
          <a:xfrm>
            <a:off x="6765840" y="3686040"/>
            <a:ext cx="453240" cy="910800"/>
            <a:chOff x="6765840" y="3686040"/>
            <a:chExt cx="453240" cy="910800"/>
          </a:xfrm>
        </p:grpSpPr>
        <p:sp>
          <p:nvSpPr>
            <p:cNvPr id="253" name="CustomShape 21"/>
            <p:cNvSpPr/>
            <p:nvPr/>
          </p:nvSpPr>
          <p:spPr>
            <a:xfrm>
              <a:off x="6765840" y="3686040"/>
              <a:ext cx="453240" cy="276480"/>
            </a:xfrm>
            <a:custGeom>
              <a:avLst/>
              <a:gdLst/>
              <a:ahLst/>
              <a:rect l="l" t="t" r="r" b="b"/>
              <a:pathLst>
                <a:path w="1263" h="772">
                  <a:moveTo>
                    <a:pt x="631" y="0"/>
                  </a:moveTo>
                  <a:lnTo>
                    <a:pt x="1262" y="771"/>
                  </a:lnTo>
                  <a:lnTo>
                    <a:pt x="0" y="771"/>
                  </a:lnTo>
                  <a:lnTo>
                    <a:pt x="631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Line 22"/>
            <p:cNvSpPr/>
            <p:nvPr/>
          </p:nvSpPr>
          <p:spPr>
            <a:xfrm flipV="1">
              <a:off x="7013520" y="3962880"/>
              <a:ext cx="0" cy="63396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5" name="CustomShape 23"/>
          <p:cNvSpPr/>
          <p:nvPr/>
        </p:nvSpPr>
        <p:spPr>
          <a:xfrm>
            <a:off x="548640" y="1763640"/>
            <a:ext cx="31086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FACTORY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6" name="CustomShape 24"/>
          <p:cNvSpPr/>
          <p:nvPr/>
        </p:nvSpPr>
        <p:spPr>
          <a:xfrm>
            <a:off x="5486400" y="1737360"/>
            <a:ext cx="31086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PRODUCT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Can You Use in a for Loop?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11280" y="1371240"/>
            <a:ext cx="7920720" cy="49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5360"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x in ___________:</a:t>
            </a:r>
            <a:endParaRPr b="0" lang="en-US" sz="2400" spc="-1" strike="noStrike">
              <a:latin typeface="Arial"/>
            </a:endParaRPr>
          </a:p>
          <a:p>
            <a:pPr marL="342720" indent="-315360"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dowork(x)</a:t>
            </a:r>
            <a:endParaRPr b="0" lang="en-US" sz="2400" spc="-1" strike="noStrike">
              <a:latin typeface="Arial"/>
            </a:endParaRPr>
          </a:p>
          <a:p>
            <a:pPr marL="342720" indent="-315360" algn="ctr"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</a:t>
            </a:r>
            <a:endParaRPr b="0" lang="en-US" sz="2400" spc="-1" strike="noStrike">
              <a:latin typeface="Arial"/>
            </a:endParaRPr>
          </a:p>
          <a:p>
            <a:pPr marL="342720" indent="-315360"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result = [f(x) for x in ___________]</a:t>
            </a:r>
            <a:endParaRPr b="0" lang="en-US" sz="2400" spc="-1" strike="noStrike">
              <a:latin typeface="Arial"/>
            </a:endParaRPr>
          </a:p>
          <a:p>
            <a:pPr marL="342720" indent="-315360"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Name some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types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that can go in the blank</a:t>
            </a:r>
            <a:endParaRPr b="0" lang="en-US" sz="2400" spc="-1" strike="noStrike">
              <a:latin typeface="Arial"/>
            </a:endParaRPr>
          </a:p>
          <a:p>
            <a:pPr marL="342720" indent="-3153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11280" y="259920"/>
            <a:ext cx="79207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Iterator Design Pattern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11280" y="1371240"/>
            <a:ext cx="7982640" cy="53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88000"/>
          </a:bodyPr>
          <a:p>
            <a:pPr marL="342720" indent="-31536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Pattern Name: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      </a:t>
            </a:r>
            <a:r>
              <a:rPr b="1" lang="en-US" sz="2400" spc="-1" strike="noStrike">
                <a:solidFill>
                  <a:srgbClr val="cc3300"/>
                </a:solidFill>
                <a:latin typeface="Arial"/>
                <a:ea typeface="DejaVu Sans"/>
              </a:rPr>
              <a:t>Iterator</a:t>
            </a:r>
            <a:endParaRPr b="0" lang="en-US" sz="2400" spc="-1" strike="noStrike">
              <a:latin typeface="Arial"/>
            </a:endParaRPr>
          </a:p>
          <a:p>
            <a:pPr marL="342720" indent="-31536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Context</a:t>
            </a:r>
            <a:endParaRPr b="0" lang="en-US" sz="2400" spc="-1" strike="noStrike">
              <a:latin typeface="Arial"/>
            </a:endParaRPr>
          </a:p>
          <a:p>
            <a:pPr marL="342720" indent="-31536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need to access elements of a collection or data src.</a:t>
            </a:r>
            <a:endParaRPr b="0" lang="en-US" sz="2400" spc="-1" strike="noStrike">
              <a:latin typeface="Arial"/>
            </a:endParaRPr>
          </a:p>
          <a:p>
            <a:pPr marL="342720" indent="-31536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Motivation (Forces) </a:t>
            </a:r>
            <a:endParaRPr b="0" lang="en-US" sz="2400" spc="-1" strike="noStrike">
              <a:latin typeface="Arial"/>
            </a:endParaRPr>
          </a:p>
          <a:p>
            <a:pPr marL="342720" indent="-31536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want to access elements of a collection without the need to know the </a:t>
            </a:r>
            <a:r>
              <a:rPr b="0" lang="en-US" sz="2400" spc="-1" strike="noStrike">
                <a:solidFill>
                  <a:srgbClr val="cc3300"/>
                </a:solidFill>
                <a:latin typeface="Arial"/>
                <a:ea typeface="DejaVu Sans"/>
              </a:rPr>
              <a:t>underlying structure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of the collection.</a:t>
            </a:r>
            <a:endParaRPr b="0" lang="en-US" sz="2400" spc="-1" strike="noStrike">
              <a:latin typeface="Arial"/>
            </a:endParaRPr>
          </a:p>
          <a:p>
            <a:pPr marL="342720" indent="-31536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Solution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1536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collection provides an </a:t>
            </a:r>
            <a:r>
              <a:rPr b="0" lang="en-US" sz="2400" spc="-1" strike="noStrike">
                <a:solidFill>
                  <a:srgbClr val="cc3300"/>
                </a:solidFill>
                <a:latin typeface="Arial"/>
                <a:ea typeface="DejaVu Sans"/>
              </a:rPr>
              <a:t>iterator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with a method to get the next element.</a:t>
            </a:r>
            <a:endParaRPr b="0" lang="en-US" sz="2400" spc="-1" strike="noStrike">
              <a:latin typeface="Arial"/>
            </a:endParaRPr>
          </a:p>
          <a:p>
            <a:pPr marL="342720" indent="-31536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66"/>
                </a:solidFill>
                <a:latin typeface="Arial"/>
                <a:ea typeface="DejaVu Sans"/>
              </a:rPr>
              <a:t>Consequences</a:t>
            </a:r>
            <a:endParaRPr b="0" lang="en-US" sz="2400" spc="-1" strike="noStrike">
              <a:latin typeface="Arial"/>
            </a:endParaRPr>
          </a:p>
          <a:p>
            <a:pPr marL="342720" indent="-315360">
              <a:lnSpc>
                <a:spcPct val="100000"/>
              </a:lnSpc>
              <a:spcBef>
                <a:spcPts val="8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is not coupled to the kind of collection.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Collection type can be changed w/o changing other code.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11280" y="259920"/>
            <a:ext cx="791136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Using an Iterator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11280" y="1371600"/>
            <a:ext cx="7911360" cy="44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Python you rarely use iterators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directly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but you can.</a:t>
            </a:r>
            <a:endParaRPr b="0" lang="en-US" sz="2400" spc="-1" strike="noStrike">
              <a:latin typeface="Arial"/>
            </a:endParaRPr>
          </a:p>
          <a:p>
            <a:pPr marL="342720" indent="-323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274680" y="1881720"/>
            <a:ext cx="8593920" cy="45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fruit = [</a:t>
            </a: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"Apple"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"Banana"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"Durian"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, ...]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iter =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(fruit)  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DejaVu Sans"/>
              </a:rPr>
              <a:t># create an iterator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(iter)          # calls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iter.__next__()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'Apple'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(iter)          # calls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iter.__next__()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'Banana'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str_iter =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("Hello")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(str_iter)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'H'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(str_iter)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'e'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11280" y="259920"/>
            <a:ext cx="791136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Diagram for Iterator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19280" y="1806480"/>
            <a:ext cx="3382200" cy="185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&lt;&lt;interface&gt;&gt;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Iterator&lt;T&gt;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hasNext(): bool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next(): 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Line 3"/>
          <p:cNvSpPr/>
          <p:nvPr/>
        </p:nvSpPr>
        <p:spPr>
          <a:xfrm>
            <a:off x="719280" y="255744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719280" y="4573440"/>
            <a:ext cx="3382200" cy="15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ConcreteIterator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hasNext(): bool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next():  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" name="Line 5"/>
          <p:cNvSpPr/>
          <p:nvPr/>
        </p:nvSpPr>
        <p:spPr>
          <a:xfrm>
            <a:off x="719280" y="5241960"/>
            <a:ext cx="338292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6"/>
          <p:cNvSpPr/>
          <p:nvPr/>
        </p:nvSpPr>
        <p:spPr>
          <a:xfrm>
            <a:off x="4846680" y="1827360"/>
            <a:ext cx="3382200" cy="185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&lt;&lt;type&gt;&gt;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Iterator[T]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__next__(): 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2" name="Line 7"/>
          <p:cNvSpPr/>
          <p:nvPr/>
        </p:nvSpPr>
        <p:spPr>
          <a:xfrm>
            <a:off x="4846680" y="2651040"/>
            <a:ext cx="33829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8"/>
          <p:cNvSpPr/>
          <p:nvPr/>
        </p:nvSpPr>
        <p:spPr>
          <a:xfrm>
            <a:off x="4809960" y="4738680"/>
            <a:ext cx="3382560" cy="137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ConcreteIterator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__next__(): 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4" name="Line 9"/>
          <p:cNvSpPr/>
          <p:nvPr/>
        </p:nvSpPr>
        <p:spPr>
          <a:xfrm>
            <a:off x="4809960" y="5407200"/>
            <a:ext cx="338328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0"/>
          <p:cNvSpPr/>
          <p:nvPr/>
        </p:nvSpPr>
        <p:spPr>
          <a:xfrm>
            <a:off x="4846680" y="1279440"/>
            <a:ext cx="3291840" cy="4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Python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6" name="CustomShape 11"/>
          <p:cNvSpPr/>
          <p:nvPr/>
        </p:nvSpPr>
        <p:spPr>
          <a:xfrm>
            <a:off x="731880" y="1279440"/>
            <a:ext cx="3291840" cy="4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 the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Design Pattern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57" name="Group 12"/>
          <p:cNvGrpSpPr/>
          <p:nvPr/>
        </p:nvGrpSpPr>
        <p:grpSpPr>
          <a:xfrm>
            <a:off x="2011320" y="3665520"/>
            <a:ext cx="453240" cy="910800"/>
            <a:chOff x="2011320" y="3665520"/>
            <a:chExt cx="453240" cy="910800"/>
          </a:xfrm>
        </p:grpSpPr>
        <p:sp>
          <p:nvSpPr>
            <p:cNvPr id="158" name="CustomShape 13"/>
            <p:cNvSpPr/>
            <p:nvPr/>
          </p:nvSpPr>
          <p:spPr>
            <a:xfrm>
              <a:off x="2011320" y="3665520"/>
              <a:ext cx="453240" cy="276480"/>
            </a:xfrm>
            <a:custGeom>
              <a:avLst/>
              <a:gdLst/>
              <a:ahLst/>
              <a:rect l="l" t="t" r="r" b="b"/>
              <a:pathLst>
                <a:path w="1263" h="772">
                  <a:moveTo>
                    <a:pt x="631" y="0"/>
                  </a:moveTo>
                  <a:lnTo>
                    <a:pt x="1262" y="771"/>
                  </a:lnTo>
                  <a:lnTo>
                    <a:pt x="0" y="771"/>
                  </a:lnTo>
                  <a:lnTo>
                    <a:pt x="631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Line 14"/>
            <p:cNvSpPr/>
            <p:nvPr/>
          </p:nvSpPr>
          <p:spPr>
            <a:xfrm flipV="1">
              <a:off x="2259000" y="3942720"/>
              <a:ext cx="0" cy="63360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0" name="Group 15"/>
          <p:cNvGrpSpPr/>
          <p:nvPr/>
        </p:nvGrpSpPr>
        <p:grpSpPr>
          <a:xfrm>
            <a:off x="6218280" y="3686040"/>
            <a:ext cx="453240" cy="1064880"/>
            <a:chOff x="6218280" y="3686040"/>
            <a:chExt cx="453240" cy="1064880"/>
          </a:xfrm>
        </p:grpSpPr>
        <p:sp>
          <p:nvSpPr>
            <p:cNvPr id="161" name="CustomShape 16"/>
            <p:cNvSpPr/>
            <p:nvPr/>
          </p:nvSpPr>
          <p:spPr>
            <a:xfrm>
              <a:off x="6218280" y="3686040"/>
              <a:ext cx="453240" cy="324000"/>
            </a:xfrm>
            <a:custGeom>
              <a:avLst/>
              <a:gdLst/>
              <a:ahLst/>
              <a:rect l="l" t="t" r="r" b="b"/>
              <a:pathLst>
                <a:path w="1263" h="904">
                  <a:moveTo>
                    <a:pt x="631" y="0"/>
                  </a:moveTo>
                  <a:lnTo>
                    <a:pt x="1262" y="903"/>
                  </a:lnTo>
                  <a:lnTo>
                    <a:pt x="0" y="903"/>
                  </a:lnTo>
                  <a:lnTo>
                    <a:pt x="631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Line 17"/>
            <p:cNvSpPr/>
            <p:nvPr/>
          </p:nvSpPr>
          <p:spPr>
            <a:xfrm flipV="1">
              <a:off x="6465960" y="4010760"/>
              <a:ext cx="0" cy="740160"/>
            </a:xfrm>
            <a:prstGeom prst="line">
              <a:avLst/>
            </a:prstGeom>
            <a:ln w="9360">
              <a:solidFill>
                <a:srgbClr val="000000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CustomShape 18"/>
          <p:cNvSpPr/>
          <p:nvPr/>
        </p:nvSpPr>
        <p:spPr>
          <a:xfrm>
            <a:off x="2286000" y="3946680"/>
            <a:ext cx="164556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implements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4" name="CustomShape 19"/>
          <p:cNvSpPr/>
          <p:nvPr/>
        </p:nvSpPr>
        <p:spPr>
          <a:xfrm>
            <a:off x="6465960" y="4014720"/>
            <a:ext cx="1645560" cy="4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provides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20"/>
          <p:cNvSpPr/>
          <p:nvPr/>
        </p:nvSpPr>
        <p:spPr>
          <a:xfrm>
            <a:off x="914400" y="6217920"/>
            <a:ext cx="71319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latin typeface="Courier New"/>
              </a:rPr>
              <a:t>T</a:t>
            </a:r>
            <a:r>
              <a:rPr b="0" lang="en-US" sz="2600" spc="-1" strike="noStrike">
                <a:latin typeface="Arial"/>
              </a:rPr>
              <a:t> is a </a:t>
            </a:r>
            <a:r>
              <a:rPr b="1" i="1" lang="en-US" sz="2600" spc="-1" strike="noStrike">
                <a:latin typeface="Arial"/>
              </a:rPr>
              <a:t>type parameter</a:t>
            </a:r>
            <a:r>
              <a:rPr b="1" lang="en-US" sz="2600" spc="-1" strike="noStrike">
                <a:latin typeface="Arial"/>
              </a:rPr>
              <a:t>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11280" y="259920"/>
            <a:ext cx="7895520" cy="83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Interface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11280" y="1371240"/>
            <a:ext cx="7895520" cy="48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Interface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= specify some required behavior (methods), but not the implementation of the behavior.</a:t>
            </a: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Python does not really have an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Interface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type.</a:t>
            </a: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Python, an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abstract class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serves as an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interface.</a:t>
            </a: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48640" y="4019400"/>
            <a:ext cx="7772040" cy="2561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from collections.abc import ABC, abstractmethod</a:t>
            </a:r>
            <a:endParaRPr b="0" lang="en-US" sz="20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class Iterator(ABC):</a:t>
            </a:r>
            <a:endParaRPr b="0" lang="en-US" sz="20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@abstractmethod</a:t>
            </a:r>
            <a:endParaRPr b="0" lang="en-US" sz="20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def __next__(self):</a:t>
            </a:r>
            <a:endParaRPr b="0" lang="en-US" sz="20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"""Return the next element."""</a:t>
            </a:r>
            <a:endParaRPr b="0" lang="en-US" sz="20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pass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11280" y="259920"/>
            <a:ext cx="7895520" cy="83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Iterator in Python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11280" y="1371600"/>
            <a:ext cx="7895520" cy="44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collections.abc.Iterator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abstract base class</a:t>
            </a: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typing.Iterator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type hint, which has a parameter: </a:t>
            </a: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Iterator[date]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= an iterator for date objects.</a:t>
            </a: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Example: an Appointments class provides iterators</a:t>
            </a: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Appointments(Iterator[date])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11280" y="259920"/>
            <a:ext cx="791136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How do you Get an Iterator?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11280" y="1371240"/>
            <a:ext cx="7911360" cy="38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Context: </a:t>
            </a:r>
            <a:endParaRPr b="0" lang="en-US" sz="2400" spc="-1" strike="noStrike">
              <a:latin typeface="Arial"/>
            </a:endParaRPr>
          </a:p>
          <a:p>
            <a:pPr marL="342720" indent="-323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want to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create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Iterator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3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Forces:</a:t>
            </a:r>
            <a:endParaRPr b="0" lang="en-US" sz="2400" spc="-1" strike="noStrike">
              <a:latin typeface="Arial"/>
            </a:endParaRPr>
          </a:p>
          <a:p>
            <a:pPr marL="342720" indent="-323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don't want our code to be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coupled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a particular collection type.  We want to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always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create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iterators in the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same way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3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11280" y="259920"/>
            <a:ext cx="791136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Create an Iterator in Python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11280" y="1371600"/>
            <a:ext cx="7911360" cy="44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__iter__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method creates an iterator.</a:t>
            </a:r>
            <a:endParaRPr b="0" lang="en-US" sz="2400" spc="-1" strike="noStrike">
              <a:latin typeface="Arial"/>
            </a:endParaRPr>
          </a:p>
          <a:p>
            <a:pPr marL="342720" indent="-323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274680" y="1881720"/>
            <a:ext cx="8593920" cy="250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fruit = [</a:t>
            </a: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"Apple"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"Banana"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"Durian"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, ...]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iter = fruit.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__iter__()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  <a:ea typeface="DejaVu Sans"/>
              </a:rPr>
              <a:t># same as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DejaVu Sans"/>
              </a:rPr>
              <a:t>iter(fruit)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(iter)          # calls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iter.__next__()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'Apple'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(iter)          # calls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iter.__next__()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'Banana'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57200" y="4846320"/>
            <a:ext cx="83206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You should write </a:t>
            </a:r>
            <a:r>
              <a:rPr b="0" lang="en-US" sz="2400" spc="-1" strike="noStrike">
                <a:latin typeface="Courier New"/>
              </a:rPr>
              <a:t>iter(fruit)</a:t>
            </a:r>
            <a:r>
              <a:rPr b="0" lang="en-US" sz="2400" spc="-1" strike="noStrike">
                <a:latin typeface="Arial"/>
              </a:rPr>
              <a:t>, not </a:t>
            </a:r>
            <a:r>
              <a:rPr b="0" lang="en-US" sz="2400" spc="-1" strike="noStrike">
                <a:latin typeface="Courier New"/>
              </a:rPr>
              <a:t>fruit.__iter__()</a:t>
            </a:r>
            <a:r>
              <a:rPr b="0" lang="en-US" sz="2400" spc="-1" strike="noStrike"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2002-08-24T11:28:31Z</dcterms:created>
  <dc:creator>Kenneth Louden</dc:creator>
  <dc:description/>
  <dc:language>en-US</dc:language>
  <cp:lastModifiedBy/>
  <cp:lastPrinted>2003-07-29T02:17:09Z</cp:lastPrinted>
  <dcterms:modified xsi:type="dcterms:W3CDTF">2022-10-27T11:55:49Z</dcterms:modified>
  <cp:revision>301</cp:revision>
  <dc:subject>Programming Languages: Principles and Practice, 2nd Ed.</dc:subject>
  <dc:title>Chapter 10 - Object-oriented Programming</dc:title>
</cp:coreProperties>
</file>