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4" r:id="rId2"/>
    <p:sldId id="279" r:id="rId3"/>
    <p:sldId id="280" r:id="rId4"/>
    <p:sldId id="313" r:id="rId5"/>
    <p:sldId id="281" r:id="rId6"/>
    <p:sldId id="302" r:id="rId7"/>
    <p:sldId id="282" r:id="rId8"/>
    <p:sldId id="283" r:id="rId9"/>
    <p:sldId id="285" r:id="rId10"/>
    <p:sldId id="286" r:id="rId11"/>
    <p:sldId id="312" r:id="rId12"/>
    <p:sldId id="291" r:id="rId13"/>
    <p:sldId id="292" r:id="rId14"/>
    <p:sldId id="294" r:id="rId15"/>
    <p:sldId id="296" r:id="rId16"/>
    <p:sldId id="297" r:id="rId17"/>
    <p:sldId id="298" r:id="rId18"/>
    <p:sldId id="306" r:id="rId19"/>
    <p:sldId id="299" r:id="rId20"/>
    <p:sldId id="307" r:id="rId21"/>
    <p:sldId id="300" r:id="rId22"/>
    <p:sldId id="303" r:id="rId23"/>
    <p:sldId id="308" r:id="rId24"/>
    <p:sldId id="301" r:id="rId25"/>
    <p:sldId id="309" r:id="rId26"/>
    <p:sldId id="326" r:id="rId27"/>
    <p:sldId id="310" r:id="rId28"/>
    <p:sldId id="314" r:id="rId29"/>
    <p:sldId id="320" r:id="rId30"/>
    <p:sldId id="319" r:id="rId31"/>
    <p:sldId id="321" r:id="rId32"/>
    <p:sldId id="322" r:id="rId33"/>
    <p:sldId id="323" r:id="rId34"/>
    <p:sldId id="324" r:id="rId35"/>
    <p:sldId id="325" r:id="rId36"/>
    <p:sldId id="327" r:id="rId37"/>
    <p:sldId id="328" r:id="rId38"/>
    <p:sldId id="3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077ADC-F13C-44BE-8903-2A55D95C133C}">
          <p14:sldIdLst>
            <p14:sldId id="264"/>
            <p14:sldId id="279"/>
            <p14:sldId id="280"/>
            <p14:sldId id="313"/>
            <p14:sldId id="281"/>
            <p14:sldId id="302"/>
            <p14:sldId id="282"/>
            <p14:sldId id="283"/>
            <p14:sldId id="285"/>
            <p14:sldId id="286"/>
            <p14:sldId id="312"/>
            <p14:sldId id="291"/>
            <p14:sldId id="292"/>
            <p14:sldId id="294"/>
            <p14:sldId id="296"/>
            <p14:sldId id="297"/>
            <p14:sldId id="298"/>
            <p14:sldId id="306"/>
            <p14:sldId id="299"/>
            <p14:sldId id="307"/>
            <p14:sldId id="300"/>
            <p14:sldId id="303"/>
            <p14:sldId id="308"/>
            <p14:sldId id="301"/>
            <p14:sldId id="309"/>
            <p14:sldId id="326"/>
            <p14:sldId id="310"/>
            <p14:sldId id="314"/>
            <p14:sldId id="320"/>
            <p14:sldId id="319"/>
            <p14:sldId id="321"/>
            <p14:sldId id="322"/>
            <p14:sldId id="323"/>
            <p14:sldId id="324"/>
            <p14:sldId id="325"/>
            <p14:sldId id="327"/>
            <p14:sldId id="328"/>
            <p14:sldId id="304"/>
          </p14:sldIdLst>
        </p14:section>
        <p14:section name="Untitled Section" id="{DAF351ED-9980-42CF-B45D-1AB1057D1F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B78"/>
    <a:srgbClr val="182977"/>
    <a:srgbClr val="192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0468" autoAdjust="0"/>
  </p:normalViewPr>
  <p:slideViewPr>
    <p:cSldViewPr>
      <p:cViewPr varScale="1">
        <p:scale>
          <a:sx n="78" d="100"/>
          <a:sy n="78" d="100"/>
        </p:scale>
        <p:origin x="193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a:effectLst/>
              </a:rPr>
              <a:t>Mean Refill Numbers Before and During MM PULM</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Sheet2!$C$2</c:f>
              <c:strCache>
                <c:ptCount val="1"/>
                <c:pt idx="0">
                  <c:v>Before PULM</c:v>
                </c:pt>
              </c:strCache>
            </c:strRef>
          </c:tx>
          <c:spPr>
            <a:solidFill>
              <a:schemeClr val="accent1"/>
            </a:solidFill>
            <a:ln>
              <a:noFill/>
            </a:ln>
            <a:effectLst/>
          </c:spPr>
          <c:invertIfNegative val="0"/>
          <c:dLbls>
            <c:dLbl>
              <c:idx val="0"/>
              <c:tx>
                <c:rich>
                  <a:bodyPr/>
                  <a:lstStyle/>
                  <a:p>
                    <a:r>
                      <a:rPr lang="en-US"/>
                      <a:t>3.42</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B44-4D36-ADE6-EF820A782D18}"/>
                </c:ext>
              </c:extLst>
            </c:dLbl>
            <c:dLbl>
              <c:idx val="1"/>
              <c:tx>
                <c:rich>
                  <a:bodyPr/>
                  <a:lstStyle/>
                  <a:p>
                    <a:r>
                      <a:rPr lang="en-US"/>
                      <a:t>4.70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B44-4D36-ADE6-EF820A782D18}"/>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Sheet2!$B$3:$B$4</c:f>
              <c:strCache>
                <c:ptCount val="2"/>
                <c:pt idx="0">
                  <c:v>Rescue Medication Refills</c:v>
                </c:pt>
                <c:pt idx="1">
                  <c:v>Rescue Pack Medication Refills</c:v>
                </c:pt>
              </c:strCache>
            </c:strRef>
          </c:cat>
          <c:val>
            <c:numRef>
              <c:f>Sheet2!$C$3:$C$4</c:f>
              <c:numCache>
                <c:formatCode>0.00</c:formatCode>
                <c:ptCount val="2"/>
                <c:pt idx="0">
                  <c:v>3.425532</c:v>
                </c:pt>
                <c:pt idx="1">
                  <c:v>4.7021280000000001</c:v>
                </c:pt>
              </c:numCache>
            </c:numRef>
          </c:val>
          <c:extLst>
            <c:ext xmlns:c16="http://schemas.microsoft.com/office/drawing/2014/chart" uri="{C3380CC4-5D6E-409C-BE32-E72D297353CC}">
              <c16:uniqueId val="{00000000-167F-4501-ACC4-711D5836F8DD}"/>
            </c:ext>
          </c:extLst>
        </c:ser>
        <c:ser>
          <c:idx val="1"/>
          <c:order val="1"/>
          <c:tx>
            <c:strRef>
              <c:f>Sheet2!$D$2</c:f>
              <c:strCache>
                <c:ptCount val="1"/>
                <c:pt idx="0">
                  <c:v>During PULM</c:v>
                </c:pt>
              </c:strCache>
            </c:strRef>
          </c:tx>
          <c:spPr>
            <a:solidFill>
              <a:schemeClr val="accent6"/>
            </a:solidFill>
            <a:ln>
              <a:noFill/>
            </a:ln>
            <a:effectLst/>
          </c:spPr>
          <c:invertIfNegative val="0"/>
          <c:dLbls>
            <c:dLbl>
              <c:idx val="0"/>
              <c:tx>
                <c:rich>
                  <a:bodyPr/>
                  <a:lstStyle/>
                  <a:p>
                    <a:r>
                      <a:rPr lang="en-US"/>
                      <a:t>2.95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B44-4D36-ADE6-EF820A782D18}"/>
                </c:ext>
              </c:extLst>
            </c:dLbl>
            <c:dLbl>
              <c:idx val="1"/>
              <c:tx>
                <c:rich>
                  <a:bodyPr/>
                  <a:lstStyle/>
                  <a:p>
                    <a:r>
                      <a:rPr lang="en-US" dirty="0"/>
                      <a:t>3.12</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B44-4D36-ADE6-EF820A782D18}"/>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Sheet2!$B$3:$B$4</c:f>
              <c:strCache>
                <c:ptCount val="2"/>
                <c:pt idx="0">
                  <c:v>Rescue Medication Refills</c:v>
                </c:pt>
                <c:pt idx="1">
                  <c:v>Rescue Pack Medication Refills</c:v>
                </c:pt>
              </c:strCache>
            </c:strRef>
          </c:cat>
          <c:val>
            <c:numRef>
              <c:f>Sheet2!$D$3:$D$4</c:f>
              <c:numCache>
                <c:formatCode>0.00</c:formatCode>
                <c:ptCount val="2"/>
                <c:pt idx="0">
                  <c:v>2.9574470000000002</c:v>
                </c:pt>
                <c:pt idx="1">
                  <c:v>3.1276600000000001</c:v>
                </c:pt>
              </c:numCache>
            </c:numRef>
          </c:val>
          <c:extLst>
            <c:ext xmlns:c16="http://schemas.microsoft.com/office/drawing/2014/chart" uri="{C3380CC4-5D6E-409C-BE32-E72D297353CC}">
              <c16:uniqueId val="{00000001-167F-4501-ACC4-711D5836F8DD}"/>
            </c:ext>
          </c:extLst>
        </c:ser>
        <c:dLbls>
          <c:showLegendKey val="0"/>
          <c:showVal val="0"/>
          <c:showCatName val="0"/>
          <c:showSerName val="0"/>
          <c:showPercent val="0"/>
          <c:showBubbleSize val="0"/>
        </c:dLbls>
        <c:gapWidth val="219"/>
        <c:overlap val="-27"/>
        <c:axId val="1708639360"/>
        <c:axId val="1708634368"/>
      </c:barChart>
      <c:catAx>
        <c:axId val="170863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08634368"/>
        <c:crosses val="autoZero"/>
        <c:auto val="1"/>
        <c:lblAlgn val="ctr"/>
        <c:lblOffset val="100"/>
        <c:noMultiLvlLbl val="0"/>
      </c:catAx>
      <c:valAx>
        <c:axId val="1708634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639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 who had ABX and Rescue Refills Utilization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PowerPoint]Sheet1'!$F$1</c:f>
              <c:strCache>
                <c:ptCount val="1"/>
                <c:pt idx="0">
                  <c:v>Before PULM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PowerPoint]Sheet1'!$E$2:$E$5</c:f>
              <c:strCache>
                <c:ptCount val="4"/>
                <c:pt idx="0">
                  <c:v>ACUTE</c:v>
                </c:pt>
                <c:pt idx="1">
                  <c:v>ER VISIT</c:v>
                </c:pt>
                <c:pt idx="2">
                  <c:v>SKILLED NURSING</c:v>
                </c:pt>
                <c:pt idx="3">
                  <c:v>IC VISIT</c:v>
                </c:pt>
              </c:strCache>
            </c:strRef>
          </c:cat>
          <c:val>
            <c:numRef>
              <c:f>'[Chart in Microsoft PowerPoint]Sheet1'!$F$2:$F$5</c:f>
              <c:numCache>
                <c:formatCode>General</c:formatCode>
                <c:ptCount val="4"/>
                <c:pt idx="0">
                  <c:v>30</c:v>
                </c:pt>
                <c:pt idx="1">
                  <c:v>27</c:v>
                </c:pt>
                <c:pt idx="2">
                  <c:v>9</c:v>
                </c:pt>
                <c:pt idx="3">
                  <c:v>93</c:v>
                </c:pt>
              </c:numCache>
            </c:numRef>
          </c:val>
          <c:extLst>
            <c:ext xmlns:c16="http://schemas.microsoft.com/office/drawing/2014/chart" uri="{C3380CC4-5D6E-409C-BE32-E72D297353CC}">
              <c16:uniqueId val="{00000000-60EB-454F-87F8-805B479B371C}"/>
            </c:ext>
          </c:extLst>
        </c:ser>
        <c:ser>
          <c:idx val="1"/>
          <c:order val="1"/>
          <c:tx>
            <c:strRef>
              <c:f>'[Chart in Microsoft PowerPoint]Sheet1'!$G$1</c:f>
              <c:strCache>
                <c:ptCount val="1"/>
                <c:pt idx="0">
                  <c:v>During PULM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PowerPoint]Sheet1'!$E$2:$E$5</c:f>
              <c:strCache>
                <c:ptCount val="4"/>
                <c:pt idx="0">
                  <c:v>ACUTE</c:v>
                </c:pt>
                <c:pt idx="1">
                  <c:v>ER VISIT</c:v>
                </c:pt>
                <c:pt idx="2">
                  <c:v>SKILLED NURSING</c:v>
                </c:pt>
                <c:pt idx="3">
                  <c:v>IC VISIT</c:v>
                </c:pt>
              </c:strCache>
            </c:strRef>
          </c:cat>
          <c:val>
            <c:numRef>
              <c:f>'[Chart in Microsoft PowerPoint]Sheet1'!$G$2:$G$5</c:f>
              <c:numCache>
                <c:formatCode>General</c:formatCode>
                <c:ptCount val="4"/>
                <c:pt idx="0">
                  <c:v>24</c:v>
                </c:pt>
                <c:pt idx="1">
                  <c:v>30</c:v>
                </c:pt>
                <c:pt idx="2">
                  <c:v>11</c:v>
                </c:pt>
                <c:pt idx="3">
                  <c:v>146</c:v>
                </c:pt>
              </c:numCache>
            </c:numRef>
          </c:val>
          <c:extLst>
            <c:ext xmlns:c16="http://schemas.microsoft.com/office/drawing/2014/chart" uri="{C3380CC4-5D6E-409C-BE32-E72D297353CC}">
              <c16:uniqueId val="{00000001-60EB-454F-87F8-805B479B371C}"/>
            </c:ext>
          </c:extLst>
        </c:ser>
        <c:dLbls>
          <c:dLblPos val="outEnd"/>
          <c:showLegendKey val="0"/>
          <c:showVal val="1"/>
          <c:showCatName val="0"/>
          <c:showSerName val="0"/>
          <c:showPercent val="0"/>
          <c:showBubbleSize val="0"/>
        </c:dLbls>
        <c:gapWidth val="219"/>
        <c:overlap val="-27"/>
        <c:axId val="2126317039"/>
        <c:axId val="2126329519"/>
      </c:barChart>
      <c:catAx>
        <c:axId val="2126317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329519"/>
        <c:crosses val="autoZero"/>
        <c:auto val="1"/>
        <c:lblAlgn val="ctr"/>
        <c:lblOffset val="100"/>
        <c:noMultiLvlLbl val="0"/>
      </c:catAx>
      <c:valAx>
        <c:axId val="2126329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317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C9C8B-6420-4854-BB37-C3FB982B9CE4}" type="datetimeFigureOut">
              <a:rPr lang="en-US" smtClean="0"/>
              <a:t>12/11/2023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98E65-95E7-4DBF-871D-60644666F16C}" type="slidenum">
              <a:rPr lang="en-US" smtClean="0"/>
              <a:t>‹#›</a:t>
            </a:fld>
            <a:endParaRPr lang="en-US" dirty="0"/>
          </a:p>
        </p:txBody>
      </p:sp>
    </p:spTree>
    <p:extLst>
      <p:ext uri="{BB962C8B-B14F-4D97-AF65-F5344CB8AC3E}">
        <p14:creationId xmlns:p14="http://schemas.microsoft.com/office/powerpoint/2010/main" val="344328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a:t>
            </a:fld>
            <a:endParaRPr lang="en-US" dirty="0"/>
          </a:p>
        </p:txBody>
      </p:sp>
    </p:spTree>
    <p:extLst>
      <p:ext uri="{BB962C8B-B14F-4D97-AF65-F5344CB8AC3E}">
        <p14:creationId xmlns:p14="http://schemas.microsoft.com/office/powerpoint/2010/main" val="4098723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10</a:t>
            </a:fld>
            <a:endParaRPr lang="en-US" dirty="0"/>
          </a:p>
        </p:txBody>
      </p:sp>
    </p:spTree>
    <p:extLst>
      <p:ext uri="{BB962C8B-B14F-4D97-AF65-F5344CB8AC3E}">
        <p14:creationId xmlns:p14="http://schemas.microsoft.com/office/powerpoint/2010/main" val="279461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11</a:t>
            </a:fld>
            <a:endParaRPr lang="en-US" dirty="0"/>
          </a:p>
        </p:txBody>
      </p:sp>
    </p:spTree>
    <p:extLst>
      <p:ext uri="{BB962C8B-B14F-4D97-AF65-F5344CB8AC3E}">
        <p14:creationId xmlns:p14="http://schemas.microsoft.com/office/powerpoint/2010/main" val="1638009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12</a:t>
            </a:fld>
            <a:endParaRPr lang="en-US" dirty="0"/>
          </a:p>
        </p:txBody>
      </p:sp>
    </p:spTree>
    <p:extLst>
      <p:ext uri="{BB962C8B-B14F-4D97-AF65-F5344CB8AC3E}">
        <p14:creationId xmlns:p14="http://schemas.microsoft.com/office/powerpoint/2010/main" val="122509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13</a:t>
            </a:fld>
            <a:endParaRPr lang="en-US" dirty="0"/>
          </a:p>
        </p:txBody>
      </p:sp>
    </p:spTree>
    <p:extLst>
      <p:ext uri="{BB962C8B-B14F-4D97-AF65-F5344CB8AC3E}">
        <p14:creationId xmlns:p14="http://schemas.microsoft.com/office/powerpoint/2010/main" val="304859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14</a:t>
            </a:fld>
            <a:endParaRPr lang="en-US" dirty="0"/>
          </a:p>
        </p:txBody>
      </p:sp>
    </p:spTree>
    <p:extLst>
      <p:ext uri="{BB962C8B-B14F-4D97-AF65-F5344CB8AC3E}">
        <p14:creationId xmlns:p14="http://schemas.microsoft.com/office/powerpoint/2010/main" val="416682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15</a:t>
            </a:fld>
            <a:endParaRPr lang="en-US" dirty="0"/>
          </a:p>
        </p:txBody>
      </p:sp>
    </p:spTree>
    <p:extLst>
      <p:ext uri="{BB962C8B-B14F-4D97-AF65-F5344CB8AC3E}">
        <p14:creationId xmlns:p14="http://schemas.microsoft.com/office/powerpoint/2010/main" val="5110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16</a:t>
            </a:fld>
            <a:endParaRPr lang="en-US" dirty="0"/>
          </a:p>
        </p:txBody>
      </p:sp>
    </p:spTree>
    <p:extLst>
      <p:ext uri="{BB962C8B-B14F-4D97-AF65-F5344CB8AC3E}">
        <p14:creationId xmlns:p14="http://schemas.microsoft.com/office/powerpoint/2010/main" val="282358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17</a:t>
            </a:fld>
            <a:endParaRPr lang="en-US" dirty="0"/>
          </a:p>
        </p:txBody>
      </p:sp>
    </p:spTree>
    <p:extLst>
      <p:ext uri="{BB962C8B-B14F-4D97-AF65-F5344CB8AC3E}">
        <p14:creationId xmlns:p14="http://schemas.microsoft.com/office/powerpoint/2010/main" val="552280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18</a:t>
            </a:fld>
            <a:endParaRPr lang="en-US" dirty="0"/>
          </a:p>
        </p:txBody>
      </p:sp>
    </p:spTree>
    <p:extLst>
      <p:ext uri="{BB962C8B-B14F-4D97-AF65-F5344CB8AC3E}">
        <p14:creationId xmlns:p14="http://schemas.microsoft.com/office/powerpoint/2010/main" val="206633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19</a:t>
            </a:fld>
            <a:endParaRPr lang="en-US" dirty="0"/>
          </a:p>
        </p:txBody>
      </p:sp>
    </p:spTree>
    <p:extLst>
      <p:ext uri="{BB962C8B-B14F-4D97-AF65-F5344CB8AC3E}">
        <p14:creationId xmlns:p14="http://schemas.microsoft.com/office/powerpoint/2010/main" val="99739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a:t>
            </a:fld>
            <a:endParaRPr lang="en-US" dirty="0"/>
          </a:p>
        </p:txBody>
      </p:sp>
    </p:spTree>
    <p:extLst>
      <p:ext uri="{BB962C8B-B14F-4D97-AF65-F5344CB8AC3E}">
        <p14:creationId xmlns:p14="http://schemas.microsoft.com/office/powerpoint/2010/main" val="1344546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20</a:t>
            </a:fld>
            <a:endParaRPr lang="en-US" dirty="0"/>
          </a:p>
        </p:txBody>
      </p:sp>
    </p:spTree>
    <p:extLst>
      <p:ext uri="{BB962C8B-B14F-4D97-AF65-F5344CB8AC3E}">
        <p14:creationId xmlns:p14="http://schemas.microsoft.com/office/powerpoint/2010/main" val="1394121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21</a:t>
            </a:fld>
            <a:endParaRPr lang="en-US" dirty="0"/>
          </a:p>
        </p:txBody>
      </p:sp>
    </p:spTree>
    <p:extLst>
      <p:ext uri="{BB962C8B-B14F-4D97-AF65-F5344CB8AC3E}">
        <p14:creationId xmlns:p14="http://schemas.microsoft.com/office/powerpoint/2010/main" val="224527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22</a:t>
            </a:fld>
            <a:endParaRPr lang="en-US" dirty="0"/>
          </a:p>
        </p:txBody>
      </p:sp>
    </p:spTree>
    <p:extLst>
      <p:ext uri="{BB962C8B-B14F-4D97-AF65-F5344CB8AC3E}">
        <p14:creationId xmlns:p14="http://schemas.microsoft.com/office/powerpoint/2010/main" val="3087018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23</a:t>
            </a:fld>
            <a:endParaRPr lang="en-US" dirty="0"/>
          </a:p>
        </p:txBody>
      </p:sp>
    </p:spTree>
    <p:extLst>
      <p:ext uri="{BB962C8B-B14F-4D97-AF65-F5344CB8AC3E}">
        <p14:creationId xmlns:p14="http://schemas.microsoft.com/office/powerpoint/2010/main" val="2008878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24</a:t>
            </a:fld>
            <a:endParaRPr lang="en-US" dirty="0"/>
          </a:p>
        </p:txBody>
      </p:sp>
    </p:spTree>
    <p:extLst>
      <p:ext uri="{BB962C8B-B14F-4D97-AF65-F5344CB8AC3E}">
        <p14:creationId xmlns:p14="http://schemas.microsoft.com/office/powerpoint/2010/main" val="194769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25</a:t>
            </a:fld>
            <a:endParaRPr lang="en-US" dirty="0"/>
          </a:p>
        </p:txBody>
      </p:sp>
    </p:spTree>
    <p:extLst>
      <p:ext uri="{BB962C8B-B14F-4D97-AF65-F5344CB8AC3E}">
        <p14:creationId xmlns:p14="http://schemas.microsoft.com/office/powerpoint/2010/main" val="2206982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26</a:t>
            </a:fld>
            <a:endParaRPr lang="en-US" dirty="0"/>
          </a:p>
        </p:txBody>
      </p:sp>
    </p:spTree>
    <p:extLst>
      <p:ext uri="{BB962C8B-B14F-4D97-AF65-F5344CB8AC3E}">
        <p14:creationId xmlns:p14="http://schemas.microsoft.com/office/powerpoint/2010/main" val="3842917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27</a:t>
            </a:fld>
            <a:endParaRPr lang="en-US" dirty="0"/>
          </a:p>
        </p:txBody>
      </p:sp>
    </p:spTree>
    <p:extLst>
      <p:ext uri="{BB962C8B-B14F-4D97-AF65-F5344CB8AC3E}">
        <p14:creationId xmlns:p14="http://schemas.microsoft.com/office/powerpoint/2010/main" val="916928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28</a:t>
            </a:fld>
            <a:endParaRPr lang="en-US" dirty="0"/>
          </a:p>
        </p:txBody>
      </p:sp>
    </p:spTree>
    <p:extLst>
      <p:ext uri="{BB962C8B-B14F-4D97-AF65-F5344CB8AC3E}">
        <p14:creationId xmlns:p14="http://schemas.microsoft.com/office/powerpoint/2010/main" val="1786921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29</a:t>
            </a:fld>
            <a:endParaRPr lang="en-US" dirty="0"/>
          </a:p>
        </p:txBody>
      </p:sp>
    </p:spTree>
    <p:extLst>
      <p:ext uri="{BB962C8B-B14F-4D97-AF65-F5344CB8AC3E}">
        <p14:creationId xmlns:p14="http://schemas.microsoft.com/office/powerpoint/2010/main" val="120252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a:t>
            </a:fld>
            <a:endParaRPr lang="en-US" dirty="0"/>
          </a:p>
        </p:txBody>
      </p:sp>
    </p:spTree>
    <p:extLst>
      <p:ext uri="{BB962C8B-B14F-4D97-AF65-F5344CB8AC3E}">
        <p14:creationId xmlns:p14="http://schemas.microsoft.com/office/powerpoint/2010/main" val="293136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30</a:t>
            </a:fld>
            <a:endParaRPr lang="en-US" dirty="0"/>
          </a:p>
        </p:txBody>
      </p:sp>
    </p:spTree>
    <p:extLst>
      <p:ext uri="{BB962C8B-B14F-4D97-AF65-F5344CB8AC3E}">
        <p14:creationId xmlns:p14="http://schemas.microsoft.com/office/powerpoint/2010/main" val="1265697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31</a:t>
            </a:fld>
            <a:endParaRPr lang="en-US" dirty="0"/>
          </a:p>
        </p:txBody>
      </p:sp>
    </p:spTree>
    <p:extLst>
      <p:ext uri="{BB962C8B-B14F-4D97-AF65-F5344CB8AC3E}">
        <p14:creationId xmlns:p14="http://schemas.microsoft.com/office/powerpoint/2010/main" val="699048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32</a:t>
            </a:fld>
            <a:endParaRPr lang="en-US" dirty="0"/>
          </a:p>
        </p:txBody>
      </p:sp>
    </p:spTree>
    <p:extLst>
      <p:ext uri="{BB962C8B-B14F-4D97-AF65-F5344CB8AC3E}">
        <p14:creationId xmlns:p14="http://schemas.microsoft.com/office/powerpoint/2010/main" val="589736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33</a:t>
            </a:fld>
            <a:endParaRPr lang="en-US" dirty="0"/>
          </a:p>
        </p:txBody>
      </p:sp>
    </p:spTree>
    <p:extLst>
      <p:ext uri="{BB962C8B-B14F-4D97-AF65-F5344CB8AC3E}">
        <p14:creationId xmlns:p14="http://schemas.microsoft.com/office/powerpoint/2010/main" val="134870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34</a:t>
            </a:fld>
            <a:endParaRPr lang="en-US" dirty="0"/>
          </a:p>
        </p:txBody>
      </p:sp>
    </p:spTree>
    <p:extLst>
      <p:ext uri="{BB962C8B-B14F-4D97-AF65-F5344CB8AC3E}">
        <p14:creationId xmlns:p14="http://schemas.microsoft.com/office/powerpoint/2010/main" val="3996553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35</a:t>
            </a:fld>
            <a:endParaRPr lang="en-US" dirty="0"/>
          </a:p>
        </p:txBody>
      </p:sp>
    </p:spTree>
    <p:extLst>
      <p:ext uri="{BB962C8B-B14F-4D97-AF65-F5344CB8AC3E}">
        <p14:creationId xmlns:p14="http://schemas.microsoft.com/office/powerpoint/2010/main" val="1509589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36</a:t>
            </a:fld>
            <a:endParaRPr lang="en-US" dirty="0"/>
          </a:p>
        </p:txBody>
      </p:sp>
    </p:spTree>
    <p:extLst>
      <p:ext uri="{BB962C8B-B14F-4D97-AF65-F5344CB8AC3E}">
        <p14:creationId xmlns:p14="http://schemas.microsoft.com/office/powerpoint/2010/main" val="2102624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37</a:t>
            </a:fld>
            <a:endParaRPr lang="en-US" dirty="0"/>
          </a:p>
        </p:txBody>
      </p:sp>
    </p:spTree>
    <p:extLst>
      <p:ext uri="{BB962C8B-B14F-4D97-AF65-F5344CB8AC3E}">
        <p14:creationId xmlns:p14="http://schemas.microsoft.com/office/powerpoint/2010/main" val="1689274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38</a:t>
            </a:fld>
            <a:endParaRPr lang="en-US" dirty="0"/>
          </a:p>
        </p:txBody>
      </p:sp>
    </p:spTree>
    <p:extLst>
      <p:ext uri="{BB962C8B-B14F-4D97-AF65-F5344CB8AC3E}">
        <p14:creationId xmlns:p14="http://schemas.microsoft.com/office/powerpoint/2010/main" val="283405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4</a:t>
            </a:fld>
            <a:endParaRPr lang="en-US" dirty="0"/>
          </a:p>
        </p:txBody>
      </p:sp>
    </p:spTree>
    <p:extLst>
      <p:ext uri="{BB962C8B-B14F-4D97-AF65-F5344CB8AC3E}">
        <p14:creationId xmlns:p14="http://schemas.microsoft.com/office/powerpoint/2010/main" val="200180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5</a:t>
            </a:fld>
            <a:endParaRPr lang="en-US" dirty="0"/>
          </a:p>
        </p:txBody>
      </p:sp>
    </p:spTree>
    <p:extLst>
      <p:ext uri="{BB962C8B-B14F-4D97-AF65-F5344CB8AC3E}">
        <p14:creationId xmlns:p14="http://schemas.microsoft.com/office/powerpoint/2010/main" val="529424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6</a:t>
            </a:fld>
            <a:endParaRPr lang="en-US" dirty="0"/>
          </a:p>
        </p:txBody>
      </p:sp>
    </p:spTree>
    <p:extLst>
      <p:ext uri="{BB962C8B-B14F-4D97-AF65-F5344CB8AC3E}">
        <p14:creationId xmlns:p14="http://schemas.microsoft.com/office/powerpoint/2010/main" val="55529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7</a:t>
            </a:fld>
            <a:endParaRPr lang="en-US" dirty="0"/>
          </a:p>
        </p:txBody>
      </p:sp>
    </p:spTree>
    <p:extLst>
      <p:ext uri="{BB962C8B-B14F-4D97-AF65-F5344CB8AC3E}">
        <p14:creationId xmlns:p14="http://schemas.microsoft.com/office/powerpoint/2010/main" val="392694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8</a:t>
            </a:fld>
            <a:endParaRPr lang="en-US" dirty="0"/>
          </a:p>
        </p:txBody>
      </p:sp>
    </p:spTree>
    <p:extLst>
      <p:ext uri="{BB962C8B-B14F-4D97-AF65-F5344CB8AC3E}">
        <p14:creationId xmlns:p14="http://schemas.microsoft.com/office/powerpoint/2010/main" val="101807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98E65-95E7-4DBF-871D-60644666F16C}" type="slidenum">
              <a:rPr lang="en-US" smtClean="0"/>
              <a:t>9</a:t>
            </a:fld>
            <a:endParaRPr lang="en-US" dirty="0"/>
          </a:p>
        </p:txBody>
      </p:sp>
    </p:spTree>
    <p:extLst>
      <p:ext uri="{BB962C8B-B14F-4D97-AF65-F5344CB8AC3E}">
        <p14:creationId xmlns:p14="http://schemas.microsoft.com/office/powerpoint/2010/main" val="63465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63519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178207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345373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361063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349034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11555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59698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1366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59561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222415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507CD-4F1B-4EEF-9DEC-9D231C132B89}"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0530DF-E76A-46AB-9724-E3489E282CDF}" type="slidenum">
              <a:rPr lang="en-US" smtClean="0"/>
              <a:t>‹#›</a:t>
            </a:fld>
            <a:endParaRPr lang="en-US" dirty="0"/>
          </a:p>
        </p:txBody>
      </p:sp>
    </p:spTree>
    <p:extLst>
      <p:ext uri="{BB962C8B-B14F-4D97-AF65-F5344CB8AC3E}">
        <p14:creationId xmlns:p14="http://schemas.microsoft.com/office/powerpoint/2010/main" val="258083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507CD-4F1B-4EEF-9DEC-9D231C132B89}" type="datetimeFigureOut">
              <a:rPr lang="en-US" smtClean="0"/>
              <a:t>12/11/2023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530DF-E76A-46AB-9724-E3489E282CDF}" type="slidenum">
              <a:rPr lang="en-US" smtClean="0"/>
              <a:t>‹#›</a:t>
            </a:fld>
            <a:endParaRPr lang="en-US" dirty="0"/>
          </a:p>
        </p:txBody>
      </p:sp>
    </p:spTree>
    <p:extLst>
      <p:ext uri="{BB962C8B-B14F-4D97-AF65-F5344CB8AC3E}">
        <p14:creationId xmlns:p14="http://schemas.microsoft.com/office/powerpoint/2010/main" val="2340882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ocs.scipy.org/doc/scipy/reference/generated/scipy.stats.ttest_rel.html"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ncbi.nlm.nih.gov/pmc/articles/PMC5404806/#:~:text=Results,adherence%20(P%3D0.005)" TargetMode="External"/><Relationship Id="rId5" Type="http://schemas.openxmlformats.org/officeDocument/2006/relationships/hyperlink" Target="https://jcsm.aasm.org/doi/10.5664/jcsm.10196"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 y="3505200"/>
            <a:ext cx="9144000" cy="4114800"/>
          </a:xfrm>
          <a:prstGeom prst="rect">
            <a:avLst/>
          </a:prstGeom>
          <a:solidFill>
            <a:srgbClr val="1A2B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4" y="2187678"/>
            <a:ext cx="2590800" cy="172720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9906" y="2187678"/>
            <a:ext cx="2590800" cy="172720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3200" y="2187678"/>
            <a:ext cx="2590800" cy="172720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8700" y="2187678"/>
            <a:ext cx="1714500" cy="1727200"/>
          </a:xfrm>
          <a:prstGeom prst="rect">
            <a:avLst/>
          </a:prstGeom>
        </p:spPr>
      </p:pic>
      <p:sp>
        <p:nvSpPr>
          <p:cNvPr id="20" name="Rectangle 19"/>
          <p:cNvSpPr/>
          <p:nvPr/>
        </p:nvSpPr>
        <p:spPr>
          <a:xfrm>
            <a:off x="-10894" y="2057049"/>
            <a:ext cx="9144000" cy="76200"/>
          </a:xfrm>
          <a:prstGeom prst="rect">
            <a:avLst/>
          </a:prstGeom>
          <a:solidFill>
            <a:srgbClr val="1A2B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5" name="TextBox 2"/>
          <p:cNvSpPr txBox="1">
            <a:spLocks noChangeArrowheads="1"/>
          </p:cNvSpPr>
          <p:nvPr/>
        </p:nvSpPr>
        <p:spPr bwMode="auto">
          <a:xfrm>
            <a:off x="838200" y="4246364"/>
            <a:ext cx="45720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solidFill>
                  <a:schemeClr val="bg1"/>
                </a:solidFill>
                <a:latin typeface="Eras Medium ITC" pitchFamily="34" charset="0"/>
              </a:rPr>
              <a:t>Welcome to…</a:t>
            </a:r>
          </a:p>
          <a:p>
            <a:pPr eaLnBrk="1" hangingPunct="1"/>
            <a:r>
              <a:rPr lang="en-US" altLang="en-US" sz="2000" dirty="0">
                <a:solidFill>
                  <a:schemeClr val="bg1"/>
                </a:solidFill>
                <a:latin typeface="Eras Medium ITC" pitchFamily="34" charset="0"/>
              </a:rPr>
              <a:t>DESERT OASIS HEALTHCARE </a:t>
            </a:r>
          </a:p>
          <a:p>
            <a:pPr eaLnBrk="1" hangingPunct="1"/>
            <a:endParaRPr lang="en-US" altLang="en-US" sz="1000" dirty="0">
              <a:solidFill>
                <a:schemeClr val="bg1"/>
              </a:solidFill>
              <a:latin typeface="Eras Medium ITC" pitchFamily="34" charset="0"/>
            </a:endParaRPr>
          </a:p>
          <a:p>
            <a:pPr eaLnBrk="1" hangingPunct="1"/>
            <a:r>
              <a:rPr lang="en-US" altLang="en-US" sz="1400" dirty="0">
                <a:solidFill>
                  <a:schemeClr val="bg1"/>
                </a:solidFill>
                <a:latin typeface="Eras Medium ITC" pitchFamily="34" charset="0"/>
              </a:rPr>
              <a:t>As a member of the desert community</a:t>
            </a:r>
          </a:p>
          <a:p>
            <a:pPr eaLnBrk="1" hangingPunct="1"/>
            <a:r>
              <a:rPr lang="en-US" altLang="en-US" sz="1400" dirty="0">
                <a:solidFill>
                  <a:schemeClr val="bg1"/>
                </a:solidFill>
                <a:latin typeface="Eras Medium ITC" pitchFamily="34" charset="0"/>
              </a:rPr>
              <a:t>for over 35 years, Desert Oasis Healthcare</a:t>
            </a:r>
          </a:p>
          <a:p>
            <a:pPr eaLnBrk="1" hangingPunct="1"/>
            <a:r>
              <a:rPr lang="en-US" altLang="en-US" sz="1400" dirty="0">
                <a:solidFill>
                  <a:schemeClr val="bg1"/>
                </a:solidFill>
                <a:latin typeface="Eras Medium ITC" pitchFamily="34" charset="0"/>
              </a:rPr>
              <a:t>is dedicated to the health and well-being</a:t>
            </a:r>
          </a:p>
          <a:p>
            <a:pPr eaLnBrk="1" hangingPunct="1"/>
            <a:r>
              <a:rPr lang="en-US" altLang="en-US" sz="1400" dirty="0">
                <a:solidFill>
                  <a:schemeClr val="bg1"/>
                </a:solidFill>
                <a:latin typeface="Eras Medium ITC" pitchFamily="34" charset="0"/>
              </a:rPr>
              <a:t>of our neighbors throughout the</a:t>
            </a:r>
          </a:p>
          <a:p>
            <a:pPr eaLnBrk="1" hangingPunct="1"/>
            <a:r>
              <a:rPr lang="en-US" altLang="en-US" sz="1400" dirty="0">
                <a:solidFill>
                  <a:schemeClr val="bg1"/>
                </a:solidFill>
                <a:latin typeface="Eras Medium ITC" pitchFamily="34" charset="0"/>
              </a:rPr>
              <a:t>Coachella Valley.</a:t>
            </a:r>
          </a:p>
          <a:p>
            <a:pPr eaLnBrk="1" hangingPunct="1"/>
            <a:endParaRPr lang="en-US" altLang="en-US" sz="1800" dirty="0">
              <a:solidFill>
                <a:schemeClr val="bg1"/>
              </a:solidFill>
            </a:endParaRPr>
          </a:p>
        </p:txBody>
      </p:sp>
      <p:sp>
        <p:nvSpPr>
          <p:cNvPr id="16" name="Rectangle 15"/>
          <p:cNvSpPr/>
          <p:nvPr/>
        </p:nvSpPr>
        <p:spPr>
          <a:xfrm>
            <a:off x="-152400" y="3969307"/>
            <a:ext cx="9296400" cy="83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Tree>
    <p:extLst>
      <p:ext uri="{BB962C8B-B14F-4D97-AF65-F5344CB8AC3E}">
        <p14:creationId xmlns:p14="http://schemas.microsoft.com/office/powerpoint/2010/main" val="110724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1"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 y="1019351"/>
            <a:ext cx="8001000" cy="646331"/>
          </a:xfrm>
          <a:prstGeom prst="rect">
            <a:avLst/>
          </a:prstGeom>
        </p:spPr>
        <p:txBody>
          <a:bodyPr wrap="square">
            <a:spAutoFit/>
          </a:bodyPr>
          <a:lstStyle/>
          <a:p>
            <a:pPr algn="ctr"/>
            <a:r>
              <a:rPr lang="en-US" sz="3600" b="1" dirty="0">
                <a:solidFill>
                  <a:srgbClr val="182977"/>
                </a:solidFill>
                <a:latin typeface="Garamond" panose="02020404030301010803" pitchFamily="18" charset="0"/>
              </a:rPr>
              <a:t>TOP 20 CONDITIONS</a:t>
            </a:r>
          </a:p>
        </p:txBody>
      </p:sp>
      <p:pic>
        <p:nvPicPr>
          <p:cNvPr id="9" name="Content Placeholder 3"/>
          <p:cNvPicPr>
            <a:picLocks noGrp="1" noChangeAspect="1"/>
          </p:cNvPicPr>
          <p:nvPr>
            <p:ph idx="1"/>
          </p:nvPr>
        </p:nvPicPr>
        <p:blipFill>
          <a:blip r:embed="rId5"/>
          <a:stretch>
            <a:fillRect/>
          </a:stretch>
        </p:blipFill>
        <p:spPr>
          <a:xfrm>
            <a:off x="1295400" y="1768413"/>
            <a:ext cx="7075359" cy="4671338"/>
          </a:xfrm>
          <a:prstGeom prst="rect">
            <a:avLst/>
          </a:prstGeom>
        </p:spPr>
      </p:pic>
    </p:spTree>
    <p:extLst>
      <p:ext uri="{BB962C8B-B14F-4D97-AF65-F5344CB8AC3E}">
        <p14:creationId xmlns:p14="http://schemas.microsoft.com/office/powerpoint/2010/main" val="421724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18470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2579" y="1096255"/>
            <a:ext cx="8001000" cy="584775"/>
          </a:xfrm>
          <a:prstGeom prst="rect">
            <a:avLst/>
          </a:prstGeom>
        </p:spPr>
        <p:txBody>
          <a:bodyPr wrap="square">
            <a:spAutoFit/>
          </a:bodyPr>
          <a:lstStyle/>
          <a:p>
            <a:pPr algn="ctr"/>
            <a:r>
              <a:rPr lang="en-US" sz="3200" b="1" dirty="0">
                <a:solidFill>
                  <a:srgbClr val="182977"/>
                </a:solidFill>
                <a:latin typeface="Garamond" panose="02020404030301010803" pitchFamily="18" charset="0"/>
              </a:rPr>
              <a:t>DISTRIBUTION OF UTILIZATIONS</a:t>
            </a:r>
          </a:p>
        </p:txBody>
      </p:sp>
      <p:pic>
        <p:nvPicPr>
          <p:cNvPr id="7" name="Content Placeholder 3"/>
          <p:cNvPicPr>
            <a:picLocks noGrp="1" noChangeAspect="1"/>
          </p:cNvPicPr>
          <p:nvPr>
            <p:ph idx="1"/>
          </p:nvPr>
        </p:nvPicPr>
        <p:blipFill>
          <a:blip r:embed="rId5"/>
          <a:stretch>
            <a:fillRect/>
          </a:stretch>
        </p:blipFill>
        <p:spPr>
          <a:xfrm>
            <a:off x="990600" y="1873070"/>
            <a:ext cx="7043607" cy="4525963"/>
          </a:xfrm>
          <a:prstGeom prst="rect">
            <a:avLst/>
          </a:prstGeom>
        </p:spPr>
      </p:pic>
    </p:spTree>
    <p:extLst>
      <p:ext uri="{BB962C8B-B14F-4D97-AF65-F5344CB8AC3E}">
        <p14:creationId xmlns:p14="http://schemas.microsoft.com/office/powerpoint/2010/main" val="349728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18470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1032916"/>
            <a:ext cx="80010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TOTAL UTILIZATIONS</a:t>
            </a:r>
          </a:p>
        </p:txBody>
      </p:sp>
      <p:pic>
        <p:nvPicPr>
          <p:cNvPr id="6" name="Content Placeholder 5"/>
          <p:cNvPicPr>
            <a:picLocks noGrp="1" noChangeAspect="1"/>
          </p:cNvPicPr>
          <p:nvPr>
            <p:ph idx="1"/>
          </p:nvPr>
        </p:nvPicPr>
        <p:blipFill>
          <a:blip r:embed="rId5"/>
          <a:stretch>
            <a:fillRect/>
          </a:stretch>
        </p:blipFill>
        <p:spPr>
          <a:xfrm>
            <a:off x="533401" y="1874837"/>
            <a:ext cx="7633225" cy="4525963"/>
          </a:xfrm>
          <a:prstGeom prst="rect">
            <a:avLst/>
          </a:prstGeom>
        </p:spPr>
      </p:pic>
    </p:spTree>
    <p:extLst>
      <p:ext uri="{BB962C8B-B14F-4D97-AF65-F5344CB8AC3E}">
        <p14:creationId xmlns:p14="http://schemas.microsoft.com/office/powerpoint/2010/main" val="261310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9707"/>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17187" y="8382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STATISTICAL TESTING: </a:t>
            </a:r>
          </a:p>
          <a:p>
            <a:pPr algn="ctr"/>
            <a:r>
              <a:rPr lang="en-US" sz="3600" b="1" dirty="0">
                <a:solidFill>
                  <a:srgbClr val="182977"/>
                </a:solidFill>
                <a:latin typeface="Garamond" panose="02020404030301010803" pitchFamily="18" charset="0"/>
              </a:rPr>
              <a:t>T-Test / Paired T-Test</a:t>
            </a:r>
          </a:p>
        </p:txBody>
      </p:sp>
      <p:sp>
        <p:nvSpPr>
          <p:cNvPr id="3" name="Content Placeholder 2"/>
          <p:cNvSpPr>
            <a:spLocks noGrp="1"/>
          </p:cNvSpPr>
          <p:nvPr>
            <p:ph idx="1"/>
          </p:nvPr>
        </p:nvSpPr>
        <p:spPr>
          <a:xfrm>
            <a:off x="451752" y="2302540"/>
            <a:ext cx="8229600" cy="4525963"/>
          </a:xfrm>
        </p:spPr>
        <p:txBody>
          <a:bodyPr>
            <a:normAutofit fontScale="47500" lnSpcReduction="20000"/>
          </a:bodyPr>
          <a:lstStyle/>
          <a:p>
            <a:r>
              <a:rPr lang="en-US" b="1" dirty="0"/>
              <a:t>A paired t-test, also known as a dependent samples t-test, is a statistical hypothesis test used to determine if there is a significant difference between the means of two related groups or conditions, where the data within each group is not independent. It is specifically designed to compare the means of paired or matched observations, such as measurements taken from the same subjects before and after an intervention. The paired t-test assesses whether the observed differences between the paired values are statistically significant or likely to have occurred by chance. If the p-value associated with the test is less than a chosen significance level (e.g., 0.05), it indicates a significant difference, while a larger p-value suggests no significant difference. The paired t-test is commonly employed in research and analysis to evaluate the impact of interventions, treatments, or changes over time within the same subjects.</a:t>
            </a:r>
          </a:p>
          <a:p>
            <a:endParaRPr lang="en-US" b="1" dirty="0"/>
          </a:p>
          <a:p>
            <a:r>
              <a:rPr lang="en-US" b="1" dirty="0">
                <a:highlight>
                  <a:srgbClr val="FFFF00"/>
                </a:highlight>
              </a:rPr>
              <a:t>To evaluate the effectiveness of an intervention or treatment by comparing measurements taken before and after the intervention. In this case, assessing whether a new program  leads to a significant change in patients' health/utilization and medication adherence outcomes.</a:t>
            </a:r>
          </a:p>
          <a:p>
            <a:endParaRPr lang="en-US" b="1" dirty="0"/>
          </a:p>
          <a:p>
            <a:pPr marL="0" indent="0">
              <a:buNone/>
            </a:pPr>
            <a:endParaRPr lang="en-US" dirty="0"/>
          </a:p>
          <a:p>
            <a:r>
              <a:rPr lang="en-US" dirty="0">
                <a:hlinkClick r:id="rId5"/>
              </a:rPr>
              <a:t>Source for used t-test : </a:t>
            </a:r>
            <a:r>
              <a:rPr lang="en-US" dirty="0" err="1">
                <a:hlinkClick r:id="rId5"/>
              </a:rPr>
              <a:t>scipy.stats.ttest_rel</a:t>
            </a:r>
            <a:r>
              <a:rPr lang="en-US" dirty="0">
                <a:hlinkClick r:id="rId5"/>
              </a:rPr>
              <a:t> — </a:t>
            </a:r>
            <a:r>
              <a:rPr lang="en-US" dirty="0" err="1">
                <a:hlinkClick r:id="rId5"/>
              </a:rPr>
              <a:t>SciPy</a:t>
            </a:r>
            <a:r>
              <a:rPr lang="en-US" dirty="0">
                <a:hlinkClick r:id="rId5"/>
              </a:rPr>
              <a:t> v1.11.3 Manual</a:t>
            </a:r>
            <a:endParaRPr lang="en-US" dirty="0"/>
          </a:p>
          <a:p>
            <a:endParaRPr lang="en-US" dirty="0"/>
          </a:p>
        </p:txBody>
      </p:sp>
    </p:spTree>
    <p:extLst>
      <p:ext uri="{BB962C8B-B14F-4D97-AF65-F5344CB8AC3E}">
        <p14:creationId xmlns:p14="http://schemas.microsoft.com/office/powerpoint/2010/main" val="13947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9707"/>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816978"/>
            <a:ext cx="85344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ACUTE UTILIZATIONS </a:t>
            </a:r>
          </a:p>
        </p:txBody>
      </p:sp>
      <p:sp>
        <p:nvSpPr>
          <p:cNvPr id="5" name="Rectangle 4"/>
          <p:cNvSpPr/>
          <p:nvPr/>
        </p:nvSpPr>
        <p:spPr>
          <a:xfrm>
            <a:off x="4832556" y="2133600"/>
            <a:ext cx="4350773" cy="4801314"/>
          </a:xfrm>
          <a:prstGeom prst="rect">
            <a:avLst/>
          </a:prstGeom>
        </p:spPr>
        <p:txBody>
          <a:bodyPr wrap="square">
            <a:spAutoFit/>
          </a:bodyPr>
          <a:lstStyle/>
          <a:p>
            <a:pPr marL="285750" indent="-285750">
              <a:buFont typeface="Arial" panose="020B0604020202020204" pitchFamily="34" charset="0"/>
              <a:buChar char="•"/>
            </a:pPr>
            <a:r>
              <a:rPr lang="en-US" dirty="0"/>
              <a:t>Two-sided t-test result: p-value = 0.0027</a:t>
            </a:r>
          </a:p>
          <a:p>
            <a:pPr marL="285750" indent="-285750">
              <a:buFont typeface="Arial" panose="020B0604020202020204" pitchFamily="34" charset="0"/>
              <a:buChar char="•"/>
            </a:pPr>
            <a:r>
              <a:rPr lang="en-US" dirty="0"/>
              <a:t>One-sided t-test result (lower tail): p-value = 0.0014</a:t>
            </a:r>
          </a:p>
          <a:p>
            <a:pPr marL="285750" indent="-285750">
              <a:buFont typeface="Arial" panose="020B0604020202020204" pitchFamily="34" charset="0"/>
              <a:buChar char="•"/>
            </a:pPr>
            <a:r>
              <a:rPr lang="en-US" dirty="0"/>
              <a:t>T-statistic: 3.0137</a:t>
            </a:r>
          </a:p>
          <a:p>
            <a:endParaRPr lang="en-US" dirty="0"/>
          </a:p>
          <a:p>
            <a:r>
              <a:rPr lang="en-US" b="1" dirty="0"/>
              <a:t>Interpretation:</a:t>
            </a:r>
          </a:p>
          <a:p>
            <a:pPr marL="285750" indent="-285750">
              <a:buFont typeface="Arial" panose="020B0604020202020204" pitchFamily="34" charset="0"/>
              <a:buChar char="•"/>
            </a:pPr>
            <a:r>
              <a:rPr lang="en-US" dirty="0"/>
              <a:t>The p-values from both one-sided and two-sided tests are less than 0.05.</a:t>
            </a:r>
          </a:p>
          <a:p>
            <a:pPr marL="285750" indent="-285750">
              <a:buFont typeface="Arial" panose="020B0604020202020204" pitchFamily="34" charset="0"/>
              <a:buChar char="•"/>
            </a:pPr>
            <a:r>
              <a:rPr lang="en-US" dirty="0"/>
              <a:t>Therefore, we reject the null hypothesis that the mean number of acute utilizations before MM PULM and during MM PULM are equal.</a:t>
            </a:r>
          </a:p>
          <a:p>
            <a:pPr marL="285750" indent="-285750">
              <a:buFont typeface="Arial" panose="020B0604020202020204" pitchFamily="34" charset="0"/>
              <a:buChar char="•"/>
            </a:pPr>
            <a:r>
              <a:rPr lang="en-US" dirty="0"/>
              <a:t>There is strong statistical evidence within a 99% confidence interval shows that </a:t>
            </a:r>
            <a:r>
              <a:rPr lang="en-US" dirty="0">
                <a:highlight>
                  <a:srgbClr val="FFFF00"/>
                </a:highlight>
              </a:rPr>
              <a:t>acute utilizations were reduced during MMPULM compared to before MMPULM.</a:t>
            </a:r>
          </a:p>
        </p:txBody>
      </p:sp>
      <p:pic>
        <p:nvPicPr>
          <p:cNvPr id="7" name="Content Placeholder 6"/>
          <p:cNvPicPr>
            <a:picLocks noGrp="1" noChangeAspect="1"/>
          </p:cNvPicPr>
          <p:nvPr>
            <p:ph idx="1"/>
          </p:nvPr>
        </p:nvPicPr>
        <p:blipFill>
          <a:blip r:embed="rId5"/>
          <a:stretch>
            <a:fillRect/>
          </a:stretch>
        </p:blipFill>
        <p:spPr>
          <a:xfrm>
            <a:off x="204561" y="2398116"/>
            <a:ext cx="4603414" cy="3640760"/>
          </a:xfrm>
          <a:prstGeom prst="rect">
            <a:avLst/>
          </a:prstGeom>
        </p:spPr>
      </p:pic>
    </p:spTree>
    <p:extLst>
      <p:ext uri="{BB962C8B-B14F-4D97-AF65-F5344CB8AC3E}">
        <p14:creationId xmlns:p14="http://schemas.microsoft.com/office/powerpoint/2010/main" val="355900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2" y="-541031"/>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4604" y="763254"/>
            <a:ext cx="85344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SNF UTILIZATIONS </a:t>
            </a:r>
          </a:p>
        </p:txBody>
      </p:sp>
      <p:sp>
        <p:nvSpPr>
          <p:cNvPr id="10" name="Rectangle 9"/>
          <p:cNvSpPr/>
          <p:nvPr/>
        </p:nvSpPr>
        <p:spPr>
          <a:xfrm>
            <a:off x="4862051" y="1920621"/>
            <a:ext cx="4343399" cy="4524315"/>
          </a:xfrm>
          <a:prstGeom prst="rect">
            <a:avLst/>
          </a:prstGeom>
        </p:spPr>
        <p:txBody>
          <a:bodyPr wrap="square">
            <a:spAutoFit/>
          </a:bodyPr>
          <a:lstStyle/>
          <a:p>
            <a:pPr marL="285750" indent="-285750">
              <a:buFont typeface="Arial" panose="020B0604020202020204" pitchFamily="34" charset="0"/>
              <a:buChar char="•"/>
            </a:pPr>
            <a:r>
              <a:rPr lang="en-US" dirty="0"/>
              <a:t>Paired t-test Result: p-value = 0.0000457</a:t>
            </a:r>
          </a:p>
          <a:p>
            <a:pPr marL="285750" indent="-285750">
              <a:buFont typeface="Arial" panose="020B0604020202020204" pitchFamily="34" charset="0"/>
              <a:buChar char="•"/>
            </a:pPr>
            <a:r>
              <a:rPr lang="en-US" dirty="0"/>
              <a:t>The p-value is approximately 0.0000457, indicating strong statistical significance.</a:t>
            </a:r>
          </a:p>
          <a:p>
            <a:pPr marL="285750" indent="-285750">
              <a:buFont typeface="Arial" panose="020B0604020202020204" pitchFamily="34" charset="0"/>
              <a:buChar char="•"/>
            </a:pPr>
            <a:r>
              <a:rPr lang="en-US" dirty="0"/>
              <a:t>The T-statistic is: t-stat = 4.15</a:t>
            </a:r>
          </a:p>
          <a:p>
            <a:pPr marL="285750" indent="-285750">
              <a:buFont typeface="Arial" panose="020B0604020202020204" pitchFamily="34" charset="0"/>
              <a:buChar char="•"/>
            </a:pPr>
            <a:r>
              <a:rPr lang="en-US" dirty="0"/>
              <a:t>The t-statistic is approximately 4.15, further supporting the statistical significance.</a:t>
            </a:r>
          </a:p>
          <a:p>
            <a:r>
              <a:rPr lang="en-US" b="1" dirty="0"/>
              <a:t>Interpretation:</a:t>
            </a:r>
          </a:p>
          <a:p>
            <a:pPr marL="285750" indent="-285750">
              <a:buFont typeface="Arial" panose="020B0604020202020204" pitchFamily="34" charset="0"/>
              <a:buChar char="•"/>
            </a:pPr>
            <a:r>
              <a:rPr lang="en-US" dirty="0"/>
              <a:t>There is a statistically significant difference in SNF (Skilled Nursing Facility) utilizations before and during the program with  99% Confidence Interval.</a:t>
            </a:r>
          </a:p>
          <a:p>
            <a:pPr marL="285750" indent="-285750">
              <a:buFont typeface="Arial" panose="020B0604020202020204" pitchFamily="34" charset="0"/>
              <a:buChar char="•"/>
            </a:pPr>
            <a:r>
              <a:rPr lang="en-US" dirty="0"/>
              <a:t>The data suggests that the </a:t>
            </a:r>
            <a:r>
              <a:rPr lang="en-US" dirty="0">
                <a:highlight>
                  <a:srgbClr val="FFFF00"/>
                </a:highlight>
              </a:rPr>
              <a:t>program has had a significant impact on reducing SNF utilization.</a:t>
            </a:r>
          </a:p>
          <a:p>
            <a:pPr marL="285750" indent="-285750">
              <a:buFont typeface="Arial" panose="020B0604020202020204" pitchFamily="34" charset="0"/>
              <a:buChar char="•"/>
            </a:pPr>
            <a:endParaRPr lang="en-US" dirty="0"/>
          </a:p>
        </p:txBody>
      </p:sp>
      <p:pic>
        <p:nvPicPr>
          <p:cNvPr id="5" name="Content Placeholder 4"/>
          <p:cNvPicPr>
            <a:picLocks noGrp="1" noChangeAspect="1"/>
          </p:cNvPicPr>
          <p:nvPr>
            <p:ph idx="1"/>
          </p:nvPr>
        </p:nvPicPr>
        <p:blipFill>
          <a:blip r:embed="rId5"/>
          <a:stretch>
            <a:fillRect/>
          </a:stretch>
        </p:blipFill>
        <p:spPr>
          <a:xfrm>
            <a:off x="171915" y="1937827"/>
            <a:ext cx="4690136" cy="3709348"/>
          </a:xfrm>
          <a:prstGeom prst="rect">
            <a:avLst/>
          </a:prstGeom>
        </p:spPr>
      </p:pic>
    </p:spTree>
    <p:extLst>
      <p:ext uri="{BB962C8B-B14F-4D97-AF65-F5344CB8AC3E}">
        <p14:creationId xmlns:p14="http://schemas.microsoft.com/office/powerpoint/2010/main" val="57539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369"/>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918617"/>
            <a:ext cx="85344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IC UTILIZATIONS </a:t>
            </a:r>
          </a:p>
        </p:txBody>
      </p:sp>
      <p:sp>
        <p:nvSpPr>
          <p:cNvPr id="10" name="Rectangle 9"/>
          <p:cNvSpPr/>
          <p:nvPr/>
        </p:nvSpPr>
        <p:spPr>
          <a:xfrm>
            <a:off x="4903838" y="2305008"/>
            <a:ext cx="4343399" cy="3782702"/>
          </a:xfrm>
          <a:prstGeom prst="rect">
            <a:avLst/>
          </a:prstGeom>
        </p:spPr>
        <p:txBody>
          <a:bodyPr wrap="square">
            <a:spAutoFit/>
          </a:bodyPr>
          <a:lstStyle/>
          <a:p>
            <a:pPr marL="228600" indent="-228600">
              <a:lnSpc>
                <a:spcPct val="70000"/>
              </a:lnSpc>
              <a:spcBef>
                <a:spcPts val="1000"/>
              </a:spcBef>
              <a:buFont typeface="Arial" panose="020B0604020202020204" pitchFamily="34" charset="0"/>
              <a:buChar char="•"/>
            </a:pPr>
            <a:r>
              <a:rPr lang="en-US" dirty="0"/>
              <a:t>Paired t-test Result: p-value =0.0000371</a:t>
            </a:r>
          </a:p>
          <a:p>
            <a:pPr marL="228600" indent="-228600">
              <a:lnSpc>
                <a:spcPct val="70000"/>
              </a:lnSpc>
              <a:spcBef>
                <a:spcPts val="1000"/>
              </a:spcBef>
              <a:buFont typeface="Arial" panose="020B0604020202020204" pitchFamily="34" charset="0"/>
              <a:buChar char="•"/>
            </a:pPr>
            <a:r>
              <a:rPr lang="en-US" dirty="0"/>
              <a:t>The p-value is approximately 0.0000371, indicating strong statistical significance.</a:t>
            </a:r>
          </a:p>
          <a:p>
            <a:pPr marL="228600" indent="-228600">
              <a:lnSpc>
                <a:spcPct val="70000"/>
              </a:lnSpc>
              <a:spcBef>
                <a:spcPts val="1000"/>
              </a:spcBef>
              <a:buFont typeface="Arial" panose="020B0604020202020204" pitchFamily="34" charset="0"/>
              <a:buChar char="•"/>
            </a:pPr>
            <a:r>
              <a:rPr lang="en-US" dirty="0"/>
              <a:t>The T-statistic is: t-stat = -4.14</a:t>
            </a:r>
          </a:p>
          <a:p>
            <a:pPr marL="228600" indent="-228600">
              <a:lnSpc>
                <a:spcPct val="70000"/>
              </a:lnSpc>
              <a:spcBef>
                <a:spcPts val="1000"/>
              </a:spcBef>
              <a:buFont typeface="Arial" panose="020B0604020202020204" pitchFamily="34" charset="0"/>
              <a:buChar char="•"/>
            </a:pPr>
            <a:r>
              <a:rPr lang="en-US" dirty="0"/>
              <a:t>The t-statistic is approximately -4.14, further supporting the statistical significance.</a:t>
            </a:r>
          </a:p>
          <a:p>
            <a:pPr>
              <a:lnSpc>
                <a:spcPct val="70000"/>
              </a:lnSpc>
              <a:spcBef>
                <a:spcPts val="1000"/>
              </a:spcBef>
            </a:pPr>
            <a:r>
              <a:rPr lang="en-US" b="1" dirty="0"/>
              <a:t>Interpretation:</a:t>
            </a:r>
          </a:p>
          <a:p>
            <a:pPr marL="228600" indent="-228600">
              <a:lnSpc>
                <a:spcPct val="70000"/>
              </a:lnSpc>
              <a:spcBef>
                <a:spcPts val="1000"/>
              </a:spcBef>
              <a:buFont typeface="Arial" panose="020B0604020202020204" pitchFamily="34" charset="0"/>
              <a:buChar char="•"/>
            </a:pPr>
            <a:r>
              <a:rPr lang="en-US" dirty="0"/>
              <a:t>There is a statistically significant difference in UC (Urgent Care) utilizations before and during the program within a 99% Confidence Interval.</a:t>
            </a:r>
          </a:p>
          <a:p>
            <a:pPr marL="228600" indent="-228600">
              <a:lnSpc>
                <a:spcPct val="70000"/>
              </a:lnSpc>
              <a:spcBef>
                <a:spcPts val="1000"/>
              </a:spcBef>
              <a:buFont typeface="Arial" panose="020B0604020202020204" pitchFamily="34" charset="0"/>
              <a:buChar char="•"/>
            </a:pPr>
            <a:r>
              <a:rPr lang="en-US" dirty="0"/>
              <a:t>The data suggests that the program has had a </a:t>
            </a:r>
            <a:r>
              <a:rPr lang="en-US" dirty="0">
                <a:highlight>
                  <a:srgbClr val="FFFF00"/>
                </a:highlight>
              </a:rPr>
              <a:t>significant impact on  UC utilization, with a increase observed.</a:t>
            </a:r>
          </a:p>
        </p:txBody>
      </p:sp>
      <p:pic>
        <p:nvPicPr>
          <p:cNvPr id="6" name="Content Placeholder 5"/>
          <p:cNvPicPr>
            <a:picLocks noGrp="1" noChangeAspect="1"/>
          </p:cNvPicPr>
          <p:nvPr>
            <p:ph idx="1"/>
          </p:nvPr>
        </p:nvPicPr>
        <p:blipFill>
          <a:blip r:embed="rId5"/>
          <a:stretch>
            <a:fillRect/>
          </a:stretch>
        </p:blipFill>
        <p:spPr>
          <a:xfrm>
            <a:off x="171004" y="2346466"/>
            <a:ext cx="4689224" cy="3708627"/>
          </a:xfrm>
          <a:prstGeom prst="rect">
            <a:avLst/>
          </a:prstGeom>
        </p:spPr>
      </p:pic>
    </p:spTree>
    <p:extLst>
      <p:ext uri="{BB962C8B-B14F-4D97-AF65-F5344CB8AC3E}">
        <p14:creationId xmlns:p14="http://schemas.microsoft.com/office/powerpoint/2010/main" val="336273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 y="-56626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5472" y="777400"/>
            <a:ext cx="8900651" cy="646331"/>
          </a:xfrm>
          <a:prstGeom prst="rect">
            <a:avLst/>
          </a:prstGeom>
        </p:spPr>
        <p:txBody>
          <a:bodyPr wrap="square">
            <a:spAutoFit/>
          </a:bodyPr>
          <a:lstStyle/>
          <a:p>
            <a:pPr algn="ctr"/>
            <a:r>
              <a:rPr lang="en-US" sz="3600" b="1" dirty="0">
                <a:solidFill>
                  <a:srgbClr val="182977"/>
                </a:solidFill>
                <a:latin typeface="Garamond" panose="02020404030301010803" pitchFamily="18" charset="0"/>
              </a:rPr>
              <a:t>TOTAL LOS FOR SNF UTILIZATIONS</a:t>
            </a:r>
          </a:p>
        </p:txBody>
      </p:sp>
      <p:sp>
        <p:nvSpPr>
          <p:cNvPr id="10" name="Rectangle 9"/>
          <p:cNvSpPr/>
          <p:nvPr/>
        </p:nvSpPr>
        <p:spPr>
          <a:xfrm>
            <a:off x="4549876" y="2600940"/>
            <a:ext cx="4633450" cy="2172774"/>
          </a:xfrm>
          <a:prstGeom prst="rect">
            <a:avLst/>
          </a:prstGeom>
        </p:spPr>
        <p:txBody>
          <a:bodyPr wrap="square">
            <a:spAutoFit/>
          </a:bodyPr>
          <a:lstStyle/>
          <a:p>
            <a:pPr marL="228600" lvl="0" indent="-228600" fontAlgn="base">
              <a:lnSpc>
                <a:spcPct val="70000"/>
              </a:lnSpc>
              <a:spcBef>
                <a:spcPts val="1000"/>
              </a:spcBef>
              <a:spcAft>
                <a:spcPct val="0"/>
              </a:spcAft>
              <a:buFont typeface="Arial" panose="020B0604020202020204" pitchFamily="34" charset="0"/>
              <a:buChar char="•"/>
            </a:pPr>
            <a:r>
              <a:rPr lang="en-US" altLang="en-US" sz="2400" dirty="0"/>
              <a:t>Paired t-test Result: p-value = 0.09</a:t>
            </a:r>
          </a:p>
          <a:p>
            <a:pPr marL="228600" lvl="0" indent="-228600" fontAlgn="base">
              <a:lnSpc>
                <a:spcPct val="70000"/>
              </a:lnSpc>
              <a:spcBef>
                <a:spcPts val="1000"/>
              </a:spcBef>
              <a:spcAft>
                <a:spcPct val="0"/>
              </a:spcAft>
              <a:buFont typeface="Arial" panose="020B0604020202020204" pitchFamily="34" charset="0"/>
              <a:buChar char="•"/>
            </a:pPr>
            <a:r>
              <a:rPr lang="en-US" altLang="en-US" sz="2400" dirty="0"/>
              <a:t>The T-statistic is: t-stat =  1.343</a:t>
            </a:r>
          </a:p>
          <a:p>
            <a:pPr marL="228600" lvl="0" indent="-228600" fontAlgn="base">
              <a:lnSpc>
                <a:spcPct val="70000"/>
              </a:lnSpc>
              <a:spcBef>
                <a:spcPts val="1000"/>
              </a:spcBef>
              <a:spcAft>
                <a:spcPct val="0"/>
              </a:spcAft>
              <a:buFont typeface="Arial" panose="020B0604020202020204" pitchFamily="34" charset="0"/>
              <a:buChar char="•"/>
            </a:pPr>
            <a:r>
              <a:rPr lang="en-US" altLang="en-US" sz="2400" dirty="0"/>
              <a:t>There is </a:t>
            </a:r>
            <a:r>
              <a:rPr lang="en-US" altLang="en-US" sz="2400" dirty="0">
                <a:highlight>
                  <a:srgbClr val="FFFF00"/>
                </a:highlight>
              </a:rPr>
              <a:t>no statistically significant </a:t>
            </a:r>
            <a:r>
              <a:rPr lang="en-US" altLang="en-US" sz="2400" dirty="0"/>
              <a:t>difference in Total LOS days for SNF Utilizations before and during the program </a:t>
            </a:r>
            <a:endParaRPr lang="en-US" altLang="en-US" dirty="0">
              <a:latin typeface="Arial" panose="020B0604020202020204" pitchFamily="34" charset="0"/>
            </a:endParaRPr>
          </a:p>
        </p:txBody>
      </p:sp>
      <p:pic>
        <p:nvPicPr>
          <p:cNvPr id="5" name="Content Placeholder 4"/>
          <p:cNvPicPr>
            <a:picLocks noGrp="1" noChangeAspect="1"/>
          </p:cNvPicPr>
          <p:nvPr>
            <p:ph idx="1"/>
          </p:nvPr>
        </p:nvPicPr>
        <p:blipFill>
          <a:blip r:embed="rId5"/>
          <a:stretch>
            <a:fillRect/>
          </a:stretch>
        </p:blipFill>
        <p:spPr>
          <a:xfrm>
            <a:off x="26115" y="2286000"/>
            <a:ext cx="4545884" cy="3236907"/>
          </a:xfrm>
          <a:prstGeom prst="rect">
            <a:avLst/>
          </a:prstGeom>
        </p:spPr>
      </p:pic>
    </p:spTree>
    <p:extLst>
      <p:ext uri="{BB962C8B-B14F-4D97-AF65-F5344CB8AC3E}">
        <p14:creationId xmlns:p14="http://schemas.microsoft.com/office/powerpoint/2010/main" val="112141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 y="-56626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5706" y="851815"/>
            <a:ext cx="8900651" cy="584775"/>
          </a:xfrm>
          <a:prstGeom prst="rect">
            <a:avLst/>
          </a:prstGeom>
        </p:spPr>
        <p:txBody>
          <a:bodyPr wrap="square">
            <a:spAutoFit/>
          </a:bodyPr>
          <a:lstStyle/>
          <a:p>
            <a:pPr algn="ctr"/>
            <a:r>
              <a:rPr lang="en-US" sz="3200" b="1" dirty="0">
                <a:solidFill>
                  <a:srgbClr val="182977"/>
                </a:solidFill>
                <a:latin typeface="Garamond" panose="02020404030301010803" pitchFamily="18" charset="0"/>
              </a:rPr>
              <a:t>TOTAL LOS FOR ACUTE UTILIZATIONS</a:t>
            </a:r>
          </a:p>
        </p:txBody>
      </p:sp>
      <p:pic>
        <p:nvPicPr>
          <p:cNvPr id="5" name="Content Placeholder 4"/>
          <p:cNvPicPr>
            <a:picLocks noGrp="1" noChangeAspect="1"/>
          </p:cNvPicPr>
          <p:nvPr>
            <p:ph idx="1"/>
          </p:nvPr>
        </p:nvPicPr>
        <p:blipFill>
          <a:blip r:embed="rId5"/>
          <a:stretch>
            <a:fillRect/>
          </a:stretch>
        </p:blipFill>
        <p:spPr>
          <a:xfrm>
            <a:off x="152400" y="1929095"/>
            <a:ext cx="4751374" cy="3320493"/>
          </a:xfrm>
          <a:prstGeom prst="rect">
            <a:avLst/>
          </a:prstGeom>
        </p:spPr>
      </p:pic>
      <p:sp>
        <p:nvSpPr>
          <p:cNvPr id="6" name="Rectangle 5"/>
          <p:cNvSpPr/>
          <p:nvPr/>
        </p:nvSpPr>
        <p:spPr>
          <a:xfrm>
            <a:off x="4440525" y="1851430"/>
            <a:ext cx="4572000" cy="3486083"/>
          </a:xfrm>
          <a:prstGeom prst="rect">
            <a:avLst/>
          </a:prstGeom>
        </p:spPr>
        <p:txBody>
          <a:bodyPr>
            <a:spAutoFit/>
          </a:bodyPr>
          <a:lstStyle/>
          <a:p>
            <a:pPr marL="228600" lvl="0" indent="-228600" fontAlgn="base">
              <a:lnSpc>
                <a:spcPct val="70000"/>
              </a:lnSpc>
              <a:spcBef>
                <a:spcPts val="1000"/>
              </a:spcBef>
              <a:spcAft>
                <a:spcPct val="0"/>
              </a:spcAft>
              <a:buFont typeface="Arial" panose="020B0604020202020204" pitchFamily="34" charset="0"/>
              <a:buChar char="•"/>
            </a:pPr>
            <a:endParaRPr lang="en-US" altLang="en-US" sz="2400" dirty="0"/>
          </a:p>
          <a:p>
            <a:pPr marL="228600" lvl="0" indent="-228600" fontAlgn="base">
              <a:lnSpc>
                <a:spcPct val="70000"/>
              </a:lnSpc>
              <a:spcBef>
                <a:spcPts val="1000"/>
              </a:spcBef>
              <a:spcAft>
                <a:spcPct val="0"/>
              </a:spcAft>
              <a:buFont typeface="Arial" panose="020B0604020202020204" pitchFamily="34" charset="0"/>
              <a:buChar char="•"/>
            </a:pPr>
            <a:r>
              <a:rPr lang="en-US" altLang="en-US" sz="2400" dirty="0"/>
              <a:t>Paired t-test Result: p-value = 0.0691</a:t>
            </a:r>
          </a:p>
          <a:p>
            <a:pPr marL="228600" lvl="0" indent="-228600" fontAlgn="base">
              <a:lnSpc>
                <a:spcPct val="70000"/>
              </a:lnSpc>
              <a:spcBef>
                <a:spcPts val="1000"/>
              </a:spcBef>
              <a:spcAft>
                <a:spcPct val="0"/>
              </a:spcAft>
              <a:buFont typeface="Arial" panose="020B0604020202020204" pitchFamily="34" charset="0"/>
              <a:buChar char="•"/>
            </a:pPr>
            <a:r>
              <a:rPr lang="en-US" altLang="en-US" sz="2400" dirty="0"/>
              <a:t>The T-statistic is: t-stat =  1.4847</a:t>
            </a:r>
          </a:p>
          <a:p>
            <a:pPr marL="228600" lvl="0" indent="-228600" fontAlgn="base">
              <a:lnSpc>
                <a:spcPct val="70000"/>
              </a:lnSpc>
              <a:spcBef>
                <a:spcPts val="1000"/>
              </a:spcBef>
              <a:spcAft>
                <a:spcPct val="0"/>
              </a:spcAft>
              <a:buFont typeface="Arial" panose="020B0604020202020204" pitchFamily="34" charset="0"/>
              <a:buChar char="•"/>
            </a:pPr>
            <a:r>
              <a:rPr lang="en-US" altLang="en-US" sz="2400" dirty="0"/>
              <a:t>Interpretation:</a:t>
            </a:r>
          </a:p>
          <a:p>
            <a:pPr marL="228600" lvl="1" indent="-228600" fontAlgn="base">
              <a:lnSpc>
                <a:spcPct val="70000"/>
              </a:lnSpc>
              <a:spcBef>
                <a:spcPts val="1000"/>
              </a:spcBef>
              <a:spcAft>
                <a:spcPct val="0"/>
              </a:spcAft>
              <a:buFont typeface="Arial" panose="020B0604020202020204" pitchFamily="34" charset="0"/>
              <a:buChar char="•"/>
            </a:pPr>
            <a:r>
              <a:rPr lang="en-US" altLang="en-US" sz="2400" dirty="0"/>
              <a:t>There is </a:t>
            </a:r>
            <a:r>
              <a:rPr lang="en-US" altLang="en-US" sz="2400" dirty="0">
                <a:highlight>
                  <a:srgbClr val="FFFF00"/>
                </a:highlight>
              </a:rPr>
              <a:t>no statistically significant difference</a:t>
            </a:r>
            <a:r>
              <a:rPr lang="en-US" altLang="en-US" sz="2400" dirty="0"/>
              <a:t> in Total LOS (Length of Stay) Days for Acute Utilizations before and during the program.</a:t>
            </a:r>
          </a:p>
          <a:p>
            <a:pPr lvl="0" eaLnBrk="0" fontAlgn="base" hangingPunct="0">
              <a:spcBef>
                <a:spcPct val="0"/>
              </a:spcBef>
              <a:spcAft>
                <a:spcPct val="0"/>
              </a:spcAft>
            </a:pPr>
            <a:r>
              <a:rPr lang="en-US" altLang="en-US" dirty="0">
                <a:solidFill>
                  <a:srgbClr val="000000"/>
                </a:solidFill>
                <a:latin typeface="Söhne"/>
              </a:rPr>
              <a:t/>
            </a:r>
            <a:br>
              <a:rPr lang="en-US" altLang="en-US" dirty="0">
                <a:solidFill>
                  <a:srgbClr val="000000"/>
                </a:solidFill>
                <a:latin typeface="Söhne"/>
              </a:rPr>
            </a:br>
            <a:endParaRPr lang="en-US" altLang="en-US" dirty="0">
              <a:latin typeface="Arial" panose="020B0604020202020204" pitchFamily="34" charset="0"/>
            </a:endParaRPr>
          </a:p>
        </p:txBody>
      </p:sp>
    </p:spTree>
    <p:extLst>
      <p:ext uri="{BB962C8B-B14F-4D97-AF65-F5344CB8AC3E}">
        <p14:creationId xmlns:p14="http://schemas.microsoft.com/office/powerpoint/2010/main" val="270953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 y="-68730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1118" y="593161"/>
            <a:ext cx="8900651" cy="523220"/>
          </a:xfrm>
          <a:prstGeom prst="rect">
            <a:avLst/>
          </a:prstGeom>
        </p:spPr>
        <p:txBody>
          <a:bodyPr wrap="square">
            <a:spAutoFit/>
          </a:bodyPr>
          <a:lstStyle/>
          <a:p>
            <a:pPr algn="ctr"/>
            <a:r>
              <a:rPr lang="en-US" sz="2800" b="1" dirty="0">
                <a:solidFill>
                  <a:srgbClr val="182977"/>
                </a:solidFill>
                <a:latin typeface="Garamond" panose="02020404030301010803" pitchFamily="18" charset="0"/>
              </a:rPr>
              <a:t>MAINTENANCE MEDICATION ADHERENCE</a:t>
            </a:r>
          </a:p>
        </p:txBody>
      </p:sp>
      <p:sp>
        <p:nvSpPr>
          <p:cNvPr id="5" name="Rectangle 4"/>
          <p:cNvSpPr/>
          <p:nvPr/>
        </p:nvSpPr>
        <p:spPr>
          <a:xfrm>
            <a:off x="193281" y="5487703"/>
            <a:ext cx="8757435" cy="1554272"/>
          </a:xfrm>
          <a:prstGeom prst="rect">
            <a:avLst/>
          </a:prstGeom>
        </p:spPr>
        <p:txBody>
          <a:bodyPr wrap="square">
            <a:spAutoFit/>
          </a:bodyPr>
          <a:lstStyle/>
          <a:p>
            <a:r>
              <a:rPr lang="en-US" sz="1100" b="1" dirty="0"/>
              <a:t>Medication Refill Compliance Formula: </a:t>
            </a:r>
          </a:p>
          <a:p>
            <a:pPr marL="285750" indent="-285750">
              <a:buFont typeface="Arial" panose="020B0604020202020204" pitchFamily="34" charset="0"/>
              <a:buChar char="•"/>
            </a:pPr>
            <a:r>
              <a:rPr lang="en-US" sz="1100" b="1" dirty="0"/>
              <a:t>If the patient refilled their medication within n or less to n+10 days, they are considered 100% compliant (1.0).</a:t>
            </a:r>
          </a:p>
          <a:p>
            <a:pPr marL="285750" indent="-285750">
              <a:buFont typeface="Arial" panose="020B0604020202020204" pitchFamily="34" charset="0"/>
              <a:buChar char="•"/>
            </a:pPr>
            <a:r>
              <a:rPr lang="en-US" sz="1100" b="1" dirty="0"/>
              <a:t>If they refilled &gt;n+10 days but &lt;= n+20 days, they are 75% compliant (0.75).</a:t>
            </a:r>
          </a:p>
          <a:p>
            <a:pPr marL="285750" indent="-285750">
              <a:buFont typeface="Arial" panose="020B0604020202020204" pitchFamily="34" charset="0"/>
              <a:buChar char="•"/>
            </a:pPr>
            <a:r>
              <a:rPr lang="en-US" sz="1100" b="1" dirty="0"/>
              <a:t>If they refilled &gt;n+20 days but &lt;= n+30 days, they are 50% compliant (0.50).</a:t>
            </a:r>
          </a:p>
          <a:p>
            <a:pPr marL="285750" indent="-285750">
              <a:buFont typeface="Arial" panose="020B0604020202020204" pitchFamily="34" charset="0"/>
              <a:buChar char="•"/>
            </a:pPr>
            <a:r>
              <a:rPr lang="en-US" sz="1100" b="1" dirty="0"/>
              <a:t>If they refilled &gt;n+30 days but &lt;= n+60 days, they are 25% compliant (0.25).</a:t>
            </a:r>
          </a:p>
          <a:p>
            <a:pPr marL="285750" indent="-285750">
              <a:buFont typeface="Arial" panose="020B0604020202020204" pitchFamily="34" charset="0"/>
              <a:buChar char="•"/>
            </a:pPr>
            <a:r>
              <a:rPr lang="en-US" sz="1100" b="1" dirty="0"/>
              <a:t>If they refilled &gt; n+60 days but &lt; n+90 days, they are 10% compliant (0.10).</a:t>
            </a:r>
          </a:p>
          <a:p>
            <a:pPr marL="285750" indent="-285750">
              <a:buFont typeface="Arial" panose="020B0604020202020204" pitchFamily="34" charset="0"/>
              <a:buChar char="•"/>
            </a:pPr>
            <a:r>
              <a:rPr lang="en-US" sz="1100" b="1" dirty="0"/>
              <a:t>If they refilled &gt; n+90 days, or no refill they are 0% compliant (0).</a:t>
            </a:r>
          </a:p>
          <a:p>
            <a:endParaRPr lang="en-US" dirty="0"/>
          </a:p>
        </p:txBody>
      </p:sp>
      <p:pic>
        <p:nvPicPr>
          <p:cNvPr id="9" name="Content Placeholder 8"/>
          <p:cNvPicPr>
            <a:picLocks noGrp="1" noChangeAspect="1"/>
          </p:cNvPicPr>
          <p:nvPr>
            <p:ph idx="1"/>
          </p:nvPr>
        </p:nvPicPr>
        <p:blipFill>
          <a:blip r:embed="rId5"/>
          <a:stretch>
            <a:fillRect/>
          </a:stretch>
        </p:blipFill>
        <p:spPr>
          <a:xfrm>
            <a:off x="1583678" y="1095522"/>
            <a:ext cx="5953124" cy="4262846"/>
          </a:xfrm>
          <a:prstGeom prst="rect">
            <a:avLst/>
          </a:prstGeom>
        </p:spPr>
      </p:pic>
    </p:spTree>
    <p:extLst>
      <p:ext uri="{BB962C8B-B14F-4D97-AF65-F5344CB8AC3E}">
        <p14:creationId xmlns:p14="http://schemas.microsoft.com/office/powerpoint/2010/main" val="128621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0605" y="1711404"/>
            <a:ext cx="8001000" cy="4247317"/>
          </a:xfrm>
          <a:prstGeom prst="rect">
            <a:avLst/>
          </a:prstGeom>
        </p:spPr>
        <p:txBody>
          <a:bodyPr wrap="square">
            <a:spAutoFit/>
          </a:bodyPr>
          <a:lstStyle/>
          <a:p>
            <a:pPr algn="ctr"/>
            <a:r>
              <a:rPr lang="en-US" sz="5400" b="1" dirty="0" err="1">
                <a:solidFill>
                  <a:srgbClr val="182977"/>
                </a:solidFill>
                <a:latin typeface="Garamond" panose="02020404030301010803" pitchFamily="18" charset="0"/>
              </a:rPr>
              <a:t>PHARxM</a:t>
            </a:r>
            <a:r>
              <a:rPr lang="en-US" sz="5400" b="1" dirty="0">
                <a:solidFill>
                  <a:srgbClr val="182977"/>
                </a:solidFill>
                <a:latin typeface="Garamond" panose="02020404030301010803" pitchFamily="18" charset="0"/>
              </a:rPr>
              <a:t>™ PULMONARY MANAGEMENT: </a:t>
            </a:r>
          </a:p>
          <a:p>
            <a:pPr algn="ctr"/>
            <a:endParaRPr lang="en-US" sz="5400" b="1" dirty="0">
              <a:solidFill>
                <a:srgbClr val="182977"/>
              </a:solidFill>
              <a:latin typeface="Garamond" panose="02020404030301010803" pitchFamily="18" charset="0"/>
            </a:endParaRPr>
          </a:p>
          <a:p>
            <a:pPr algn="ctr"/>
            <a:r>
              <a:rPr lang="en-US" sz="5400" b="1" dirty="0">
                <a:solidFill>
                  <a:srgbClr val="182977"/>
                </a:solidFill>
                <a:latin typeface="Garamond" panose="02020404030301010803" pitchFamily="18" charset="0"/>
              </a:rPr>
              <a:t>A Decade in the Making</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15896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5" y="-427291"/>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903450"/>
            <a:ext cx="8900651" cy="523220"/>
          </a:xfrm>
          <a:prstGeom prst="rect">
            <a:avLst/>
          </a:prstGeom>
        </p:spPr>
        <p:txBody>
          <a:bodyPr wrap="square">
            <a:spAutoFit/>
          </a:bodyPr>
          <a:lstStyle/>
          <a:p>
            <a:pPr algn="ctr"/>
            <a:r>
              <a:rPr lang="en-US" sz="2800" b="1" dirty="0">
                <a:solidFill>
                  <a:srgbClr val="182977"/>
                </a:solidFill>
                <a:latin typeface="Garamond" panose="02020404030301010803" pitchFamily="18" charset="0"/>
              </a:rPr>
              <a:t>MAINTENANCE MEDICATION ADHERENCE</a:t>
            </a:r>
          </a:p>
        </p:txBody>
      </p:sp>
      <p:sp>
        <p:nvSpPr>
          <p:cNvPr id="3" name="Content Placeholder 2"/>
          <p:cNvSpPr>
            <a:spLocks noGrp="1"/>
          </p:cNvSpPr>
          <p:nvPr>
            <p:ph idx="1"/>
          </p:nvPr>
        </p:nvSpPr>
        <p:spPr>
          <a:xfrm>
            <a:off x="231058" y="1426670"/>
            <a:ext cx="8871154" cy="5334000"/>
          </a:xfrm>
        </p:spPr>
        <p:txBody>
          <a:bodyPr>
            <a:normAutofit fontScale="70000" lnSpcReduction="20000"/>
          </a:bodyPr>
          <a:lstStyle/>
          <a:p>
            <a:r>
              <a:rPr lang="en-US" sz="3400" dirty="0"/>
              <a:t>Consistent adherence to prescribed medications plays a pivotal role in enhancing the health outcomes of individuals with Chronic Obstructive Pulmonary Disease (COPD).</a:t>
            </a:r>
          </a:p>
          <a:p>
            <a:pPr lvl="1"/>
            <a:r>
              <a:rPr lang="en-US" sz="3400" dirty="0"/>
              <a:t>reduced symptoms</a:t>
            </a:r>
          </a:p>
          <a:p>
            <a:pPr lvl="1"/>
            <a:r>
              <a:rPr lang="en-US" sz="3400" dirty="0"/>
              <a:t>decreased frequency of exacerbations</a:t>
            </a:r>
          </a:p>
          <a:p>
            <a:pPr lvl="1"/>
            <a:r>
              <a:rPr lang="en-US" sz="3400" dirty="0"/>
              <a:t>overall improved disease control</a:t>
            </a:r>
          </a:p>
          <a:p>
            <a:r>
              <a:rPr lang="en-US" sz="3400" dirty="0"/>
              <a:t>Adherence to essential medications, such as bronchodilators and inhaled corticosteroids, contributes significantly to maintaining respiratory function and enhancing the quality of life for COPD patients.</a:t>
            </a:r>
          </a:p>
          <a:p>
            <a:r>
              <a:rPr lang="en-US" sz="3400" dirty="0"/>
              <a:t> According to our data COPD Maintenance Medication </a:t>
            </a:r>
            <a:r>
              <a:rPr lang="en-US" sz="3400" dirty="0">
                <a:highlight>
                  <a:srgbClr val="FFFF00"/>
                </a:highlight>
              </a:rPr>
              <a:t>adherence on average was better during MMPULM compared to before MMPULM.</a:t>
            </a:r>
          </a:p>
          <a:p>
            <a:r>
              <a:rPr lang="en-US" sz="3400" u="sng" dirty="0">
                <a:hlinkClick r:id="rId5"/>
              </a:rPr>
              <a:t>https://jcsm.aasm.org/doi/10.5664/jcsm.10196</a:t>
            </a:r>
            <a:r>
              <a:rPr lang="en-US" sz="3400" dirty="0"/>
              <a:t> </a:t>
            </a:r>
          </a:p>
          <a:p>
            <a:r>
              <a:rPr lang="en-US" sz="3400" dirty="0">
                <a:hlinkClick r:id="rId6"/>
              </a:rPr>
              <a:t>Medication adherence as a predictor of 30-day hospital readmissions - PMC</a:t>
            </a:r>
            <a:r>
              <a:rPr lang="en-US" sz="3400" dirty="0"/>
              <a:t>.</a:t>
            </a:r>
          </a:p>
          <a:p>
            <a:endParaRPr lang="en-US" dirty="0"/>
          </a:p>
        </p:txBody>
      </p:sp>
    </p:spTree>
    <p:extLst>
      <p:ext uri="{BB962C8B-B14F-4D97-AF65-F5344CB8AC3E}">
        <p14:creationId xmlns:p14="http://schemas.microsoft.com/office/powerpoint/2010/main" val="2364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 y="-68730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3014" y="667545"/>
            <a:ext cx="8900651" cy="523220"/>
          </a:xfrm>
          <a:prstGeom prst="rect">
            <a:avLst/>
          </a:prstGeom>
        </p:spPr>
        <p:txBody>
          <a:bodyPr wrap="square">
            <a:spAutoFit/>
          </a:bodyPr>
          <a:lstStyle/>
          <a:p>
            <a:pPr algn="ctr"/>
            <a:r>
              <a:rPr lang="en-US" sz="2800" b="1" dirty="0">
                <a:solidFill>
                  <a:srgbClr val="182977"/>
                </a:solidFill>
                <a:latin typeface="Garamond" panose="02020404030301010803" pitchFamily="18" charset="0"/>
              </a:rPr>
              <a:t>RESCUE INHALER AND RESCUE PACK REFILLS</a:t>
            </a:r>
          </a:p>
        </p:txBody>
      </p:sp>
      <p:sp>
        <p:nvSpPr>
          <p:cNvPr id="11" name="TextBox 10"/>
          <p:cNvSpPr txBox="1"/>
          <p:nvPr/>
        </p:nvSpPr>
        <p:spPr>
          <a:xfrm>
            <a:off x="0" y="5842337"/>
            <a:ext cx="5486400" cy="276999"/>
          </a:xfrm>
          <a:prstGeom prst="rect">
            <a:avLst/>
          </a:prstGeom>
          <a:noFill/>
        </p:spPr>
        <p:txBody>
          <a:bodyPr wrap="square" rtlCol="0">
            <a:spAutoFit/>
          </a:bodyPr>
          <a:lstStyle/>
          <a:p>
            <a:endParaRPr lang="en-US" sz="12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52746120"/>
              </p:ext>
            </p:extLst>
          </p:nvPr>
        </p:nvGraphicFramePr>
        <p:xfrm>
          <a:off x="188657" y="1284303"/>
          <a:ext cx="7658100" cy="52393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537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4" y="-30480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3936" y="1018876"/>
            <a:ext cx="8900651" cy="461665"/>
          </a:xfrm>
          <a:prstGeom prst="rect">
            <a:avLst/>
          </a:prstGeom>
        </p:spPr>
        <p:txBody>
          <a:bodyPr wrap="square">
            <a:spAutoFit/>
          </a:bodyPr>
          <a:lstStyle/>
          <a:p>
            <a:pPr algn="ctr"/>
            <a:r>
              <a:rPr lang="en-US" sz="2400" b="1" dirty="0">
                <a:solidFill>
                  <a:srgbClr val="182977"/>
                </a:solidFill>
                <a:latin typeface="Garamond" panose="02020404030301010803" pitchFamily="18" charset="0"/>
              </a:rPr>
              <a:t>UTILIZATION OF RESCUE AND ANTIBIOTIC RXS</a:t>
            </a: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7665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4" y="-30480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291" y="858050"/>
            <a:ext cx="8900651" cy="646331"/>
          </a:xfrm>
          <a:prstGeom prst="rect">
            <a:avLst/>
          </a:prstGeom>
        </p:spPr>
        <p:txBody>
          <a:bodyPr wrap="square">
            <a:spAutoFit/>
          </a:bodyPr>
          <a:lstStyle/>
          <a:p>
            <a:pPr algn="ctr"/>
            <a:r>
              <a:rPr lang="en-US" sz="3600" b="1" dirty="0">
                <a:solidFill>
                  <a:srgbClr val="182977"/>
                </a:solidFill>
                <a:latin typeface="Garamond" panose="02020404030301010803" pitchFamily="18" charset="0"/>
              </a:rPr>
              <a:t>TOTAL ESTIMATED COST</a:t>
            </a:r>
          </a:p>
        </p:txBody>
      </p:sp>
      <p:pic>
        <p:nvPicPr>
          <p:cNvPr id="5" name="Content Placeholder 4"/>
          <p:cNvPicPr>
            <a:picLocks noGrp="1" noChangeAspect="1"/>
          </p:cNvPicPr>
          <p:nvPr>
            <p:ph idx="1"/>
          </p:nvPr>
        </p:nvPicPr>
        <p:blipFill>
          <a:blip r:embed="rId5"/>
          <a:stretch>
            <a:fillRect/>
          </a:stretch>
        </p:blipFill>
        <p:spPr>
          <a:xfrm>
            <a:off x="228600" y="1627063"/>
            <a:ext cx="8502811" cy="4326616"/>
          </a:xfrm>
          <a:prstGeom prst="rect">
            <a:avLst/>
          </a:prstGeom>
        </p:spPr>
      </p:pic>
      <p:sp>
        <p:nvSpPr>
          <p:cNvPr id="6" name="TextBox 5"/>
          <p:cNvSpPr txBox="1"/>
          <p:nvPr/>
        </p:nvSpPr>
        <p:spPr>
          <a:xfrm>
            <a:off x="381000" y="6096000"/>
            <a:ext cx="8058937" cy="369332"/>
          </a:xfrm>
          <a:prstGeom prst="rect">
            <a:avLst/>
          </a:prstGeom>
          <a:noFill/>
        </p:spPr>
        <p:txBody>
          <a:bodyPr wrap="none" rtlCol="0">
            <a:spAutoFit/>
          </a:bodyPr>
          <a:lstStyle/>
          <a:p>
            <a:r>
              <a:rPr lang="en-US" dirty="0"/>
              <a:t>$1,614,400 Total Estimated Cost Saved 1 year during PULM vs 1 year before PULM </a:t>
            </a:r>
          </a:p>
        </p:txBody>
      </p:sp>
    </p:spTree>
    <p:extLst>
      <p:ext uri="{BB962C8B-B14F-4D97-AF65-F5344CB8AC3E}">
        <p14:creationId xmlns:p14="http://schemas.microsoft.com/office/powerpoint/2010/main" val="16081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0496" y="896241"/>
            <a:ext cx="8900651"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b="1" dirty="0"/>
              <a:t>In summary:</a:t>
            </a:r>
          </a:p>
          <a:p>
            <a:r>
              <a:rPr lang="en-US" dirty="0"/>
              <a:t>Statistically significant reduction in SNF and Acute Utilizations during MMPULM enrollment(99% Confidence Interval) compared to prior to MMPULM enrollment.</a:t>
            </a:r>
          </a:p>
          <a:p>
            <a:r>
              <a:rPr lang="en-US" dirty="0"/>
              <a:t>Statistically significant increase in IC Utilizations during MMPULM enrollment compared to prior to MMPULM enrollment (99% Confidence Interval).</a:t>
            </a:r>
          </a:p>
          <a:p>
            <a:r>
              <a:rPr lang="en-US" dirty="0"/>
              <a:t>Improved Maintenance Medication Compliance rates and decreased average Rescue and ABX Medication Refills during MMPULM compared to the Before MMPULM.</a:t>
            </a:r>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419321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5571" y="845705"/>
            <a:ext cx="8900651"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CONCLUSION</a:t>
            </a:r>
          </a:p>
        </p:txBody>
      </p:sp>
      <p:sp>
        <p:nvSpPr>
          <p:cNvPr id="3" name="Content Placeholder 2"/>
          <p:cNvSpPr>
            <a:spLocks noGrp="1"/>
          </p:cNvSpPr>
          <p:nvPr>
            <p:ph idx="1"/>
          </p:nvPr>
        </p:nvSpPr>
        <p:spPr/>
        <p:txBody>
          <a:bodyPr>
            <a:normAutofit fontScale="92500" lnSpcReduction="10000"/>
          </a:bodyPr>
          <a:lstStyle/>
          <a:p>
            <a:r>
              <a:rPr lang="en-US" b="1" dirty="0"/>
              <a:t>Cost containment:</a:t>
            </a:r>
          </a:p>
          <a:p>
            <a:pPr lvl="1"/>
            <a:r>
              <a:rPr lang="en-US" dirty="0"/>
              <a:t>$1,614,400 Total Estimated Cost Saved 1 year during MMPULM vs 1 year before MMPULM </a:t>
            </a:r>
          </a:p>
          <a:p>
            <a:pPr lvl="1"/>
            <a:r>
              <a:rPr lang="en-US" dirty="0"/>
              <a:t>Staff yearly cost $615,680</a:t>
            </a:r>
          </a:p>
          <a:p>
            <a:pPr lvl="2"/>
            <a:r>
              <a:rPr lang="en-US" dirty="0"/>
              <a:t>3 FTE Pharmacists</a:t>
            </a:r>
          </a:p>
          <a:p>
            <a:pPr lvl="2"/>
            <a:r>
              <a:rPr lang="en-US" dirty="0"/>
              <a:t>1 FTE Respiratory Therapist</a:t>
            </a:r>
          </a:p>
          <a:p>
            <a:pPr lvl="2"/>
            <a:r>
              <a:rPr lang="en-US" dirty="0"/>
              <a:t>4 hours per day pharmacy technician</a:t>
            </a:r>
          </a:p>
          <a:p>
            <a:pPr lvl="1"/>
            <a:r>
              <a:rPr lang="en-US" dirty="0"/>
              <a:t>PMPM savings with MMPULM: </a:t>
            </a:r>
          </a:p>
          <a:p>
            <a:pPr marL="457200" lvl="1" indent="0" algn="ctr">
              <a:buNone/>
            </a:pPr>
            <a:r>
              <a:rPr lang="en-US" sz="6600" b="1" dirty="0"/>
              <a:t>$83.50 PMPM</a:t>
            </a:r>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234297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9711" y="999344"/>
            <a:ext cx="8900651"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OPPORTUNITIES</a:t>
            </a:r>
          </a:p>
        </p:txBody>
      </p:sp>
      <p:sp>
        <p:nvSpPr>
          <p:cNvPr id="3" name="Content Placeholder 2"/>
          <p:cNvSpPr>
            <a:spLocks noGrp="1"/>
          </p:cNvSpPr>
          <p:nvPr>
            <p:ph idx="1"/>
          </p:nvPr>
        </p:nvSpPr>
        <p:spPr/>
        <p:txBody>
          <a:bodyPr>
            <a:normAutofit fontScale="92500"/>
          </a:bodyPr>
          <a:lstStyle/>
          <a:p>
            <a:r>
              <a:rPr lang="en-US" b="1" dirty="0"/>
              <a:t>End of Life Discussion</a:t>
            </a:r>
          </a:p>
          <a:p>
            <a:pPr lvl="1"/>
            <a:r>
              <a:rPr lang="en-US" dirty="0"/>
              <a:t>Further engagement in this preliminary conversation and transition to palliative care or hospice</a:t>
            </a:r>
          </a:p>
          <a:p>
            <a:pPr lvl="1"/>
            <a:r>
              <a:rPr lang="en-US" dirty="0"/>
              <a:t>Greater emphasis on POLST/DPOA completion</a:t>
            </a:r>
          </a:p>
          <a:p>
            <a:r>
              <a:rPr lang="en-US" b="1" dirty="0"/>
              <a:t>Transition from Propeller Health (March 2024)</a:t>
            </a:r>
          </a:p>
          <a:p>
            <a:pPr lvl="1"/>
            <a:r>
              <a:rPr lang="en-US" dirty="0" err="1"/>
              <a:t>Rimidi</a:t>
            </a:r>
            <a:r>
              <a:rPr lang="en-US" dirty="0"/>
              <a:t> opportunity</a:t>
            </a:r>
          </a:p>
          <a:p>
            <a:pPr lvl="1"/>
            <a:r>
              <a:rPr lang="en-US" dirty="0"/>
              <a:t>Other RPM possibilities</a:t>
            </a:r>
          </a:p>
          <a:p>
            <a:r>
              <a:rPr lang="en-US" b="1" dirty="0"/>
              <a:t>Churn Rates as a measure of success</a:t>
            </a:r>
          </a:p>
          <a:p>
            <a:pPr lvl="1"/>
            <a:r>
              <a:rPr lang="en-US" dirty="0"/>
              <a:t>Member retention as a focus</a:t>
            </a:r>
          </a:p>
          <a:p>
            <a:endParaRPr lang="en-US" b="1" dirty="0"/>
          </a:p>
          <a:p>
            <a:pPr marL="0" indent="0">
              <a:buNone/>
            </a:pPr>
            <a:endParaRPr lang="en-US" dirty="0"/>
          </a:p>
        </p:txBody>
      </p:sp>
    </p:spTree>
    <p:extLst>
      <p:ext uri="{BB962C8B-B14F-4D97-AF65-F5344CB8AC3E}">
        <p14:creationId xmlns:p14="http://schemas.microsoft.com/office/powerpoint/2010/main" val="30609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0605" y="1711404"/>
            <a:ext cx="8001000" cy="3139321"/>
          </a:xfrm>
          <a:prstGeom prst="rect">
            <a:avLst/>
          </a:prstGeom>
        </p:spPr>
        <p:txBody>
          <a:bodyPr wrap="square">
            <a:spAutoFit/>
          </a:bodyPr>
          <a:lstStyle/>
          <a:p>
            <a:pPr algn="ctr"/>
            <a:r>
              <a:rPr lang="en-US" sz="6600" b="1" dirty="0">
                <a:solidFill>
                  <a:srgbClr val="182977"/>
                </a:solidFill>
                <a:latin typeface="Garamond" panose="02020404030301010803" pitchFamily="18" charset="0"/>
              </a:rPr>
              <a:t>POST STROKE:</a:t>
            </a:r>
          </a:p>
          <a:p>
            <a:pPr algn="ctr"/>
            <a:r>
              <a:rPr lang="en-US" sz="6600" b="1" dirty="0">
                <a:solidFill>
                  <a:srgbClr val="182977"/>
                </a:solidFill>
                <a:latin typeface="Garamond" panose="02020404030301010803" pitchFamily="18" charset="0"/>
              </a:rPr>
              <a:t>A Program in its Infancy</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36715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832158"/>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OBJECTIVES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6" name="Content Placeholder 2">
            <a:extLst>
              <a:ext uri="{FF2B5EF4-FFF2-40B4-BE49-F238E27FC236}">
                <a16:creationId xmlns:a16="http://schemas.microsoft.com/office/drawing/2014/main" id="{BE64EDD7-BFDF-41C3-86F4-04B49E0AA607}"/>
              </a:ext>
            </a:extLst>
          </p:cNvPr>
          <p:cNvSpPr>
            <a:spLocks noGrp="1"/>
          </p:cNvSpPr>
          <p:nvPr>
            <p:ph idx="1"/>
          </p:nvPr>
        </p:nvSpPr>
        <p:spPr>
          <a:xfrm>
            <a:off x="228600" y="2032487"/>
            <a:ext cx="8001000" cy="4648200"/>
          </a:xfrm>
        </p:spPr>
        <p:txBody>
          <a:bodyPr>
            <a:normAutofit fontScale="92500" lnSpcReduction="20000"/>
          </a:bodyPr>
          <a:lstStyle/>
          <a:p>
            <a:pPr marL="111240" indent="0">
              <a:lnSpc>
                <a:spcPct val="115000"/>
              </a:lnSpc>
              <a:buClr>
                <a:srgbClr val="000000"/>
              </a:buClr>
              <a:buNone/>
              <a:tabLst>
                <a:tab pos="0" algn="l"/>
              </a:tabLst>
            </a:pPr>
            <a:r>
              <a:rPr lang="en" sz="2000" b="0" strike="noStrike" spc="-1" dirty="0">
                <a:solidFill>
                  <a:schemeClr val="dk1"/>
                </a:solidFill>
                <a:ea typeface="Times New Roman"/>
              </a:rPr>
              <a:t>To prevent the recurrence of stroke and to reduce disease-related burdens and improve quality of life and care in patients with history of stroke/TIA</a:t>
            </a:r>
            <a:endParaRPr lang="en-US" sz="2000" spc="-1" dirty="0">
              <a:solidFill>
                <a:srgbClr val="000000"/>
              </a:solidFill>
            </a:endParaRPr>
          </a:p>
          <a:p>
            <a:pPr marL="454140">
              <a:lnSpc>
                <a:spcPct val="115000"/>
              </a:lnSpc>
              <a:buClr>
                <a:srgbClr val="000000"/>
              </a:buClr>
              <a:tabLst>
                <a:tab pos="0" algn="l"/>
              </a:tabLst>
            </a:pPr>
            <a:r>
              <a:rPr lang="en" sz="2000" b="0" strike="noStrike" spc="-1" dirty="0">
                <a:solidFill>
                  <a:schemeClr val="dk1"/>
                </a:solidFill>
                <a:ea typeface="Times New Roman"/>
              </a:rPr>
              <a:t>Managing the </a:t>
            </a:r>
            <a:r>
              <a:rPr lang="en" sz="2000" b="1" strike="noStrike" spc="-1" dirty="0">
                <a:solidFill>
                  <a:schemeClr val="dk1"/>
                </a:solidFill>
                <a:ea typeface="Times New Roman"/>
              </a:rPr>
              <a:t>individual modifiable </a:t>
            </a:r>
            <a:r>
              <a:rPr lang="en" sz="2000" b="0" strike="noStrike" spc="-1" dirty="0">
                <a:solidFill>
                  <a:schemeClr val="dk1"/>
                </a:solidFill>
                <a:ea typeface="Times New Roman"/>
              </a:rPr>
              <a:t>risk factors – hypertension, diabetes, dyslipidemia, A. Fib and other hypercoagulable states, smoking, alcohol &amp; substance abuse, sleep apnea, pro-thrombotic meds, anatomical abnormality via vascular/neuro consult (ex: carotid stenosis, PFO), etc.</a:t>
            </a:r>
            <a:endParaRPr lang="en-US" sz="2000" spc="-1" dirty="0">
              <a:solidFill>
                <a:srgbClr val="000000"/>
              </a:solidFill>
            </a:endParaRPr>
          </a:p>
          <a:p>
            <a:pPr marL="454140">
              <a:lnSpc>
                <a:spcPct val="115000"/>
              </a:lnSpc>
              <a:buClr>
                <a:srgbClr val="000000"/>
              </a:buClr>
              <a:tabLst>
                <a:tab pos="0" algn="l"/>
              </a:tabLst>
            </a:pPr>
            <a:r>
              <a:rPr lang="en" sz="2000" b="1" strike="noStrike" spc="-1" dirty="0">
                <a:solidFill>
                  <a:schemeClr val="dk1"/>
                </a:solidFill>
                <a:ea typeface="Times New Roman"/>
              </a:rPr>
              <a:t>Collaborating</a:t>
            </a:r>
            <a:r>
              <a:rPr lang="en" sz="2000" b="0" strike="noStrike" spc="-1" dirty="0">
                <a:solidFill>
                  <a:schemeClr val="dk1"/>
                </a:solidFill>
                <a:ea typeface="Times New Roman"/>
              </a:rPr>
              <a:t> with Primary Care Provider, neurology, cardiology, PT/OT/ST, vascular surgery, optometry, behavioral health, case manager, social services, and health Education (Fall prevention, nutrition, smoking/alcohol cessation)</a:t>
            </a:r>
          </a:p>
          <a:p>
            <a:pPr marL="454140">
              <a:lnSpc>
                <a:spcPct val="115000"/>
              </a:lnSpc>
              <a:buClr>
                <a:srgbClr val="000000"/>
              </a:buClr>
              <a:tabLst>
                <a:tab pos="0" algn="l"/>
              </a:tabLst>
            </a:pPr>
            <a:r>
              <a:rPr lang="en" sz="2000" b="0" strike="noStrike" spc="-1" dirty="0">
                <a:solidFill>
                  <a:schemeClr val="dk1"/>
                </a:solidFill>
                <a:ea typeface="Times New Roman"/>
              </a:rPr>
              <a:t>Patient </a:t>
            </a:r>
            <a:r>
              <a:rPr lang="en" sz="2000" b="1" strike="noStrike" spc="-1" dirty="0">
                <a:solidFill>
                  <a:schemeClr val="dk1"/>
                </a:solidFill>
                <a:ea typeface="Times New Roman"/>
              </a:rPr>
              <a:t>education and lifestyle </a:t>
            </a:r>
            <a:r>
              <a:rPr lang="en" sz="2000" b="0" strike="noStrike" spc="-1" dirty="0">
                <a:solidFill>
                  <a:schemeClr val="dk1"/>
                </a:solidFill>
                <a:ea typeface="Times New Roman"/>
              </a:rPr>
              <a:t>modification </a:t>
            </a:r>
          </a:p>
          <a:p>
            <a:pPr marL="454140">
              <a:lnSpc>
                <a:spcPct val="115000"/>
              </a:lnSpc>
              <a:buClr>
                <a:srgbClr val="000000"/>
              </a:buClr>
              <a:tabLst>
                <a:tab pos="0" algn="l"/>
              </a:tabLst>
            </a:pPr>
            <a:r>
              <a:rPr lang="en" sz="2000" b="1" spc="-1" dirty="0">
                <a:solidFill>
                  <a:schemeClr val="dk1"/>
                </a:solidFill>
              </a:rPr>
              <a:t>Reduce</a:t>
            </a:r>
            <a:r>
              <a:rPr lang="en" sz="2000" spc="-1" dirty="0">
                <a:solidFill>
                  <a:schemeClr val="dk1"/>
                </a:solidFill>
              </a:rPr>
              <a:t> reutilizations and readmissions</a:t>
            </a:r>
          </a:p>
          <a:p>
            <a:pPr marL="454140">
              <a:lnSpc>
                <a:spcPct val="115000"/>
              </a:lnSpc>
              <a:buClr>
                <a:srgbClr val="000000"/>
              </a:buClr>
              <a:tabLst>
                <a:tab pos="0" algn="l"/>
              </a:tabLst>
            </a:pPr>
            <a:r>
              <a:rPr lang="en" sz="2000" b="0" strike="noStrike" spc="-1" dirty="0">
                <a:solidFill>
                  <a:schemeClr val="dk1"/>
                </a:solidFill>
              </a:rPr>
              <a:t>Reduce </a:t>
            </a:r>
            <a:r>
              <a:rPr lang="en" sz="2000" b="1" strike="noStrike" spc="-1" dirty="0">
                <a:solidFill>
                  <a:schemeClr val="dk1"/>
                </a:solidFill>
              </a:rPr>
              <a:t>specialist visits </a:t>
            </a:r>
            <a:r>
              <a:rPr lang="en" sz="2000" b="0" strike="noStrike" spc="-1" dirty="0">
                <a:solidFill>
                  <a:schemeClr val="dk1"/>
                </a:solidFill>
              </a:rPr>
              <a:t>through collaboration</a:t>
            </a:r>
          </a:p>
          <a:p>
            <a:pPr marL="454140">
              <a:lnSpc>
                <a:spcPct val="115000"/>
              </a:lnSpc>
              <a:buClr>
                <a:srgbClr val="000000"/>
              </a:buClr>
              <a:tabLst>
                <a:tab pos="0" algn="l"/>
              </a:tabLst>
            </a:pPr>
            <a:r>
              <a:rPr lang="en" sz="2000" spc="-1" dirty="0">
                <a:solidFill>
                  <a:schemeClr val="dk1"/>
                </a:solidFill>
              </a:rPr>
              <a:t>Improve </a:t>
            </a:r>
            <a:r>
              <a:rPr lang="en" sz="2000" b="1" spc="-1" dirty="0">
                <a:solidFill>
                  <a:schemeClr val="dk1"/>
                </a:solidFill>
              </a:rPr>
              <a:t>medication adherence</a:t>
            </a:r>
          </a:p>
          <a:p>
            <a:pPr marL="454140">
              <a:lnSpc>
                <a:spcPct val="115000"/>
              </a:lnSpc>
              <a:buClr>
                <a:srgbClr val="000000"/>
              </a:buClr>
              <a:tabLst>
                <a:tab pos="0" algn="l"/>
              </a:tabLst>
            </a:pPr>
            <a:r>
              <a:rPr lang="en" sz="2000" b="0" strike="noStrike" spc="-1" dirty="0">
                <a:solidFill>
                  <a:schemeClr val="dk1"/>
                </a:solidFill>
              </a:rPr>
              <a:t>Improve </a:t>
            </a:r>
            <a:r>
              <a:rPr lang="en" sz="2000" b="1" strike="noStrike" spc="-1" dirty="0">
                <a:solidFill>
                  <a:schemeClr val="dk1"/>
                </a:solidFill>
              </a:rPr>
              <a:t>engagement</a:t>
            </a:r>
            <a:r>
              <a:rPr lang="en" sz="2000" b="0" strike="noStrike" spc="-1" dirty="0">
                <a:solidFill>
                  <a:schemeClr val="dk1"/>
                </a:solidFill>
              </a:rPr>
              <a:t> with DOHC</a:t>
            </a:r>
            <a:endParaRPr lang="en-US" sz="2000" b="0" strike="noStrike" spc="-1" dirty="0">
              <a:solidFill>
                <a:srgbClr val="000000"/>
              </a:solidFill>
            </a:endParaRPr>
          </a:p>
        </p:txBody>
      </p:sp>
    </p:spTree>
    <p:extLst>
      <p:ext uri="{BB962C8B-B14F-4D97-AF65-F5344CB8AC3E}">
        <p14:creationId xmlns:p14="http://schemas.microsoft.com/office/powerpoint/2010/main" val="76960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CRITERIA</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6" name="Content Placeholder 2">
            <a:extLst>
              <a:ext uri="{FF2B5EF4-FFF2-40B4-BE49-F238E27FC236}">
                <a16:creationId xmlns:a16="http://schemas.microsoft.com/office/drawing/2014/main" id="{BE64EDD7-BFDF-41C3-86F4-04B49E0AA607}"/>
              </a:ext>
            </a:extLst>
          </p:cNvPr>
          <p:cNvSpPr>
            <a:spLocks noGrp="1"/>
          </p:cNvSpPr>
          <p:nvPr>
            <p:ph idx="1"/>
          </p:nvPr>
        </p:nvSpPr>
        <p:spPr>
          <a:xfrm>
            <a:off x="372396" y="2267128"/>
            <a:ext cx="4352003" cy="4209871"/>
          </a:xfrm>
        </p:spPr>
        <p:txBody>
          <a:bodyPr>
            <a:normAutofit/>
          </a:bodyPr>
          <a:lstStyle/>
          <a:p>
            <a:pPr marL="111240" indent="0" algn="ctr">
              <a:lnSpc>
                <a:spcPct val="115000"/>
              </a:lnSpc>
              <a:buClr>
                <a:srgbClr val="000000"/>
              </a:buClr>
              <a:buNone/>
              <a:tabLst>
                <a:tab pos="0" algn="l"/>
              </a:tabLst>
            </a:pPr>
            <a:r>
              <a:rPr lang="en" sz="2000" b="1" u="sng" spc="-1" dirty="0">
                <a:solidFill>
                  <a:schemeClr val="dk1"/>
                </a:solidFill>
                <a:ea typeface="Times New Roman"/>
              </a:rPr>
              <a:t>INCLUSION</a:t>
            </a:r>
            <a:endParaRPr lang="en" sz="1800" b="1" u="sng" spc="-1" dirty="0">
              <a:solidFill>
                <a:schemeClr val="dk1"/>
              </a:solidFill>
              <a:ea typeface="Times New Roman"/>
            </a:endParaRPr>
          </a:p>
          <a:p>
            <a:pPr marL="282690" indent="-171450">
              <a:lnSpc>
                <a:spcPct val="115000"/>
              </a:lnSpc>
              <a:buClr>
                <a:srgbClr val="000000"/>
              </a:buClr>
              <a:tabLst>
                <a:tab pos="0" algn="l"/>
              </a:tabLst>
            </a:pPr>
            <a:r>
              <a:rPr lang="en-US" sz="1800" b="0" strike="noStrike" spc="-1" dirty="0">
                <a:solidFill>
                  <a:srgbClr val="000000"/>
                </a:solidFill>
              </a:rPr>
              <a:t>Utilization due to stroke / TIA within the</a:t>
            </a:r>
            <a:r>
              <a:rPr lang="en-US" sz="1800" b="1" strike="noStrike" spc="-1" dirty="0">
                <a:solidFill>
                  <a:srgbClr val="000000"/>
                </a:solidFill>
              </a:rPr>
              <a:t> past three years</a:t>
            </a:r>
          </a:p>
          <a:p>
            <a:pPr marL="282690" indent="-171450">
              <a:lnSpc>
                <a:spcPct val="115000"/>
              </a:lnSpc>
              <a:buClr>
                <a:srgbClr val="000000"/>
              </a:buClr>
              <a:tabLst>
                <a:tab pos="0" algn="l"/>
              </a:tabLst>
            </a:pPr>
            <a:r>
              <a:rPr lang="en-US" sz="1800" b="0" strike="noStrike" spc="-1" dirty="0">
                <a:solidFill>
                  <a:srgbClr val="000000"/>
                </a:solidFill>
              </a:rPr>
              <a:t>History of stroke / TIA with one of the following criteria</a:t>
            </a:r>
          </a:p>
          <a:p>
            <a:pPr marL="682740" lvl="1" indent="-171450">
              <a:lnSpc>
                <a:spcPct val="115000"/>
              </a:lnSpc>
              <a:buClr>
                <a:srgbClr val="000000"/>
              </a:buClr>
              <a:tabLst>
                <a:tab pos="0" algn="l"/>
              </a:tabLst>
            </a:pPr>
            <a:r>
              <a:rPr lang="en-US" sz="1800" b="0" strike="noStrike" spc="-1" dirty="0">
                <a:solidFill>
                  <a:srgbClr val="000000"/>
                </a:solidFill>
              </a:rPr>
              <a:t>Uncontrolled/refractory hypertension</a:t>
            </a:r>
          </a:p>
          <a:p>
            <a:pPr marL="682740" lvl="1" indent="-171450">
              <a:lnSpc>
                <a:spcPct val="115000"/>
              </a:lnSpc>
              <a:buClr>
                <a:srgbClr val="000000"/>
              </a:buClr>
              <a:tabLst>
                <a:tab pos="0" algn="l"/>
              </a:tabLst>
            </a:pPr>
            <a:r>
              <a:rPr lang="en-US" sz="1800" b="0" strike="noStrike" spc="-1" dirty="0">
                <a:solidFill>
                  <a:srgbClr val="000000"/>
                </a:solidFill>
              </a:rPr>
              <a:t>Uncontrolled dyslipidemia (Not applicable to hemorrhagic stroke)</a:t>
            </a:r>
          </a:p>
          <a:p>
            <a:pPr marL="682740" lvl="1" indent="-171450">
              <a:lnSpc>
                <a:spcPct val="115000"/>
              </a:lnSpc>
              <a:buClr>
                <a:srgbClr val="000000"/>
              </a:buClr>
              <a:tabLst>
                <a:tab pos="0" algn="l"/>
              </a:tabLst>
            </a:pPr>
            <a:r>
              <a:rPr lang="en-US" sz="1800" b="0" strike="noStrike" spc="-1" dirty="0">
                <a:solidFill>
                  <a:srgbClr val="000000"/>
                </a:solidFill>
                <a:ea typeface="Arial"/>
              </a:rPr>
              <a:t>Uncontrolled diabetes (Not applicable to hemorrhagic stroke)</a:t>
            </a:r>
          </a:p>
        </p:txBody>
      </p:sp>
      <p:sp>
        <p:nvSpPr>
          <p:cNvPr id="7" name="Content Placeholder 2">
            <a:extLst>
              <a:ext uri="{FF2B5EF4-FFF2-40B4-BE49-F238E27FC236}">
                <a16:creationId xmlns:a16="http://schemas.microsoft.com/office/drawing/2014/main" id="{11A9C050-E833-4FBE-8B58-64F9AC1CBE13}"/>
              </a:ext>
            </a:extLst>
          </p:cNvPr>
          <p:cNvSpPr txBox="1">
            <a:spLocks/>
          </p:cNvSpPr>
          <p:nvPr/>
        </p:nvSpPr>
        <p:spPr>
          <a:xfrm>
            <a:off x="4663911" y="2256131"/>
            <a:ext cx="40386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1240" indent="0" algn="ctr">
              <a:lnSpc>
                <a:spcPct val="115000"/>
              </a:lnSpc>
              <a:buClr>
                <a:srgbClr val="000000"/>
              </a:buClr>
              <a:buFont typeface="Arial" panose="020B0604020202020204" pitchFamily="34" charset="0"/>
              <a:buNone/>
              <a:tabLst>
                <a:tab pos="0" algn="l"/>
              </a:tabLst>
            </a:pPr>
            <a:r>
              <a:rPr lang="en" sz="2000" b="1" u="sng" spc="-1" dirty="0">
                <a:solidFill>
                  <a:schemeClr val="dk1"/>
                </a:solidFill>
                <a:ea typeface="Times New Roman"/>
              </a:rPr>
              <a:t>EXCLUSION</a:t>
            </a:r>
          </a:p>
          <a:p>
            <a:pPr marL="454140">
              <a:lnSpc>
                <a:spcPct val="115000"/>
              </a:lnSpc>
              <a:buClr>
                <a:srgbClr val="000000"/>
              </a:buClr>
              <a:tabLst>
                <a:tab pos="0" algn="l"/>
              </a:tabLst>
            </a:pPr>
            <a:r>
              <a:rPr lang="en-US" sz="2000" b="0" strike="noStrike" spc="-1" dirty="0">
                <a:solidFill>
                  <a:srgbClr val="000000"/>
                </a:solidFill>
              </a:rPr>
              <a:t>Age &lt; 18 years old</a:t>
            </a:r>
            <a:endParaRPr lang="en-US" sz="2000" spc="-1" dirty="0">
              <a:solidFill>
                <a:srgbClr val="000000"/>
              </a:solidFill>
            </a:endParaRPr>
          </a:p>
          <a:p>
            <a:pPr marL="454140">
              <a:lnSpc>
                <a:spcPct val="115000"/>
              </a:lnSpc>
              <a:buClr>
                <a:srgbClr val="000000"/>
              </a:buClr>
              <a:tabLst>
                <a:tab pos="0" algn="l"/>
              </a:tabLst>
            </a:pPr>
            <a:r>
              <a:rPr lang="en-US" sz="2000" b="0" strike="noStrike" spc="-1" dirty="0">
                <a:solidFill>
                  <a:srgbClr val="000000"/>
                </a:solidFill>
              </a:rPr>
              <a:t>Hospice patients</a:t>
            </a:r>
            <a:endParaRPr lang="en-US" sz="2000" spc="-1" dirty="0">
              <a:solidFill>
                <a:srgbClr val="000000"/>
              </a:solidFill>
            </a:endParaRPr>
          </a:p>
          <a:p>
            <a:pPr marL="454140">
              <a:lnSpc>
                <a:spcPct val="115000"/>
              </a:lnSpc>
              <a:buClr>
                <a:srgbClr val="000000"/>
              </a:buClr>
              <a:tabLst>
                <a:tab pos="0" algn="l"/>
              </a:tabLst>
            </a:pPr>
            <a:r>
              <a:rPr lang="en-US" sz="2000" b="0" strike="noStrike" spc="-1" dirty="0">
                <a:solidFill>
                  <a:srgbClr val="000000"/>
                </a:solidFill>
              </a:rPr>
              <a:t>Patient/family declining the clinic services</a:t>
            </a:r>
          </a:p>
          <a:p>
            <a:pPr marL="111240" indent="0">
              <a:lnSpc>
                <a:spcPct val="115000"/>
              </a:lnSpc>
              <a:buClr>
                <a:srgbClr val="000000"/>
              </a:buClr>
              <a:buNone/>
              <a:tabLst>
                <a:tab pos="0" algn="l"/>
              </a:tabLst>
            </a:pPr>
            <a:endParaRPr lang="en" sz="2000" spc="-1" dirty="0">
              <a:solidFill>
                <a:schemeClr val="dk1"/>
              </a:solidFill>
              <a:latin typeface="Times New Roman"/>
              <a:ea typeface="Times New Roman"/>
            </a:endParaRPr>
          </a:p>
        </p:txBody>
      </p:sp>
    </p:spTree>
    <p:extLst>
      <p:ext uri="{BB962C8B-B14F-4D97-AF65-F5344CB8AC3E}">
        <p14:creationId xmlns:p14="http://schemas.microsoft.com/office/powerpoint/2010/main" val="232140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6320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045852"/>
            <a:ext cx="8001000" cy="707886"/>
          </a:xfrm>
          <a:prstGeom prst="rect">
            <a:avLst/>
          </a:prstGeom>
        </p:spPr>
        <p:txBody>
          <a:bodyPr wrap="square">
            <a:spAutoFit/>
          </a:bodyPr>
          <a:lstStyle/>
          <a:p>
            <a:pPr algn="ctr"/>
            <a:r>
              <a:rPr lang="en-US" sz="4000" b="1" dirty="0">
                <a:solidFill>
                  <a:srgbClr val="182977"/>
                </a:solidFill>
                <a:latin typeface="Garamond" panose="02020404030301010803" pitchFamily="18" charset="0"/>
              </a:rPr>
              <a:t>PROGRAM OBJECTIVES</a:t>
            </a:r>
          </a:p>
        </p:txBody>
      </p:sp>
      <p:sp>
        <p:nvSpPr>
          <p:cNvPr id="11" name="Rectangle 10"/>
          <p:cNvSpPr/>
          <p:nvPr/>
        </p:nvSpPr>
        <p:spPr>
          <a:xfrm>
            <a:off x="198571" y="1905000"/>
            <a:ext cx="8735961" cy="5201424"/>
          </a:xfrm>
          <a:prstGeom prst="rect">
            <a:avLst/>
          </a:prstGeom>
        </p:spPr>
        <p:txBody>
          <a:bodyPr wrap="square">
            <a:spAutoFit/>
          </a:bodyPr>
          <a:lstStyle/>
          <a:p>
            <a:pPr marL="342900" indent="-342900">
              <a:buFont typeface="Arial" panose="020B0604020202020204" pitchFamily="34" charset="0"/>
              <a:buChar char="•"/>
            </a:pPr>
            <a:r>
              <a:rPr lang="en-US" altLang="en-US" sz="2400" b="1" dirty="0">
                <a:solidFill>
                  <a:srgbClr val="002060"/>
                </a:solidFill>
                <a:latin typeface="Garamond" panose="02020404030301010803" pitchFamily="18" charset="0"/>
              </a:rPr>
              <a:t>Program for the intensive and long term management of COPD, Asthma, Pulmonary Emphysema, Pulmonary Fibrosis, and Pulmonary Nodules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Achieved through comprehensive medication management under a collaborative practice protocol approved via QIC</a:t>
            </a:r>
          </a:p>
          <a:p>
            <a:pPr marL="342900" indent="-342900">
              <a:buFont typeface="Arial" panose="020B0604020202020204" pitchFamily="34" charset="0"/>
              <a:buChar char="•"/>
            </a:pPr>
            <a:r>
              <a:rPr lang="en-US" altLang="en-US" sz="2000" b="1" dirty="0">
                <a:solidFill>
                  <a:srgbClr val="002060"/>
                </a:solidFill>
                <a:latin typeface="Garamond" panose="02020404030301010803" pitchFamily="18" charset="0"/>
              </a:rPr>
              <a:t>Goals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Patient adherence to medications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Reduction in all cause and disease specific utilization and reutilization</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Coordination of care and engagement with DOHC</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Reduction in specialty visits</a:t>
            </a:r>
          </a:p>
          <a:p>
            <a:pPr marL="342900" indent="-342900">
              <a:buFont typeface="Arial" panose="020B0604020202020204" pitchFamily="34" charset="0"/>
              <a:buChar char="•"/>
            </a:pPr>
            <a:r>
              <a:rPr lang="en-US" altLang="en-US" sz="2000" b="1" dirty="0">
                <a:solidFill>
                  <a:srgbClr val="002060"/>
                </a:solidFill>
                <a:latin typeface="Garamond" panose="02020404030301010803" pitchFamily="18" charset="0"/>
              </a:rPr>
              <a:t>Methods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Face to face visits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Virtual visits with the use of RPM (remote patient monitoring devices)</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Intensive education including a respiratory therapist</a:t>
            </a:r>
          </a:p>
          <a:p>
            <a:pPr marL="800100" lvl="1" indent="-342900">
              <a:buFont typeface="Arial" panose="020B0604020202020204" pitchFamily="34" charset="0"/>
              <a:buChar char="•"/>
            </a:pPr>
            <a:r>
              <a:rPr lang="en-US" altLang="en-US" sz="2000" dirty="0">
                <a:solidFill>
                  <a:srgbClr val="002060"/>
                </a:solidFill>
                <a:latin typeface="Garamond" panose="02020404030301010803" pitchFamily="18" charset="0"/>
              </a:rPr>
              <a:t>Rescue Packs</a:t>
            </a:r>
            <a:endParaRPr lang="en-US" altLang="en-US" sz="2000" dirty="0">
              <a:solidFill>
                <a:srgbClr val="C00000"/>
              </a:solidFill>
              <a:latin typeface="Garamond" panose="02020404030301010803" pitchFamily="18" charset="0"/>
            </a:endParaRPr>
          </a:p>
          <a:p>
            <a:pPr marL="342900" indent="-342900" algn="ctr">
              <a:buFont typeface="Arial" panose="020B0604020202020204" pitchFamily="34" charset="0"/>
              <a:buChar char="•"/>
            </a:pPr>
            <a:endParaRPr lang="en-US" sz="20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6681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DATA ANALYSIS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6" name="Content Placeholder 2">
            <a:extLst>
              <a:ext uri="{FF2B5EF4-FFF2-40B4-BE49-F238E27FC236}">
                <a16:creationId xmlns:a16="http://schemas.microsoft.com/office/drawing/2014/main" id="{BE64EDD7-BFDF-41C3-86F4-04B49E0AA607}"/>
              </a:ext>
            </a:extLst>
          </p:cNvPr>
          <p:cNvSpPr>
            <a:spLocks noGrp="1"/>
          </p:cNvSpPr>
          <p:nvPr>
            <p:ph idx="1"/>
          </p:nvPr>
        </p:nvSpPr>
        <p:spPr>
          <a:xfrm>
            <a:off x="533400" y="2438400"/>
            <a:ext cx="7848600" cy="3886200"/>
          </a:xfrm>
        </p:spPr>
        <p:txBody>
          <a:bodyPr>
            <a:normAutofit/>
          </a:bodyPr>
          <a:lstStyle/>
          <a:p>
            <a:r>
              <a:rPr lang="en-US" sz="2000" dirty="0"/>
              <a:t>A patient registry was obtained to examine claims data to understand the Readmission rate.</a:t>
            </a:r>
          </a:p>
          <a:p>
            <a:r>
              <a:rPr lang="en-US" sz="2000" dirty="0"/>
              <a:t>Two patient populations were identified :</a:t>
            </a:r>
          </a:p>
          <a:p>
            <a:pPr lvl="1"/>
            <a:r>
              <a:rPr lang="en-US" sz="1800" dirty="0"/>
              <a:t>All patients who have stroke diagnosis (Acute Stroke Registry n=4166).</a:t>
            </a:r>
          </a:p>
          <a:p>
            <a:pPr lvl="1"/>
            <a:r>
              <a:rPr lang="en-US" sz="1800" dirty="0"/>
              <a:t>All patients that were then enrolled into the MM Stroke program (MM Stroke Population n=207).</a:t>
            </a:r>
            <a:endParaRPr lang="en-US" sz="1800" b="1" dirty="0"/>
          </a:p>
          <a:p>
            <a:endParaRPr lang="en-US" sz="2000" dirty="0"/>
          </a:p>
          <a:p>
            <a:r>
              <a:rPr lang="en-US" sz="2000" dirty="0"/>
              <a:t>In this presentation we will compare readmit rates for all cause utilization and stroke related utilizations for 2022 and 2023 for these populations. </a:t>
            </a:r>
          </a:p>
        </p:txBody>
      </p:sp>
    </p:spTree>
    <p:extLst>
      <p:ext uri="{BB962C8B-B14F-4D97-AF65-F5344CB8AC3E}">
        <p14:creationId xmlns:p14="http://schemas.microsoft.com/office/powerpoint/2010/main" val="22839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DIAGNOSIS INCLUDED</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9" name="Content Placeholder 2">
            <a:extLst>
              <a:ext uri="{FF2B5EF4-FFF2-40B4-BE49-F238E27FC236}">
                <a16:creationId xmlns:a16="http://schemas.microsoft.com/office/drawing/2014/main" id="{69CF3BFC-E9D8-4BB6-94EC-8D83B7ADFF6C}"/>
              </a:ext>
            </a:extLst>
          </p:cNvPr>
          <p:cNvSpPr>
            <a:spLocks noGrp="1"/>
          </p:cNvSpPr>
          <p:nvPr>
            <p:ph idx="1"/>
          </p:nvPr>
        </p:nvSpPr>
        <p:spPr>
          <a:xfrm>
            <a:off x="838200" y="2267128"/>
            <a:ext cx="7696200" cy="4209871"/>
          </a:xfrm>
        </p:spPr>
        <p:txBody>
          <a:bodyPr>
            <a:normAutofit fontScale="62500" lnSpcReduction="20000"/>
          </a:bodyPr>
          <a:lstStyle/>
          <a:p>
            <a:r>
              <a:rPr lang="en-US" dirty="0"/>
              <a:t>We Identified stroke related utilizations if ER, SNF, IC, or Acute utilizations had the following Admit Diagnosis Codes:</a:t>
            </a:r>
          </a:p>
          <a:p>
            <a:pPr lvl="1"/>
            <a:r>
              <a:rPr lang="en-US" dirty="0"/>
              <a:t>“Stroke Related Utilizations” include any of the following diagnosis codes:</a:t>
            </a:r>
          </a:p>
          <a:p>
            <a:pPr lvl="1"/>
            <a:r>
              <a:rPr lang="pl-PL" dirty="0"/>
              <a:t>I60.xx</a:t>
            </a:r>
            <a:r>
              <a:rPr lang="en-US" dirty="0"/>
              <a:t> Non-traumatic subarachnoid hemorrhage</a:t>
            </a:r>
            <a:endParaRPr lang="pl-PL" dirty="0"/>
          </a:p>
          <a:p>
            <a:pPr lvl="1"/>
            <a:r>
              <a:rPr lang="pl-PL" dirty="0"/>
              <a:t>I61.x</a:t>
            </a:r>
            <a:r>
              <a:rPr lang="en-US" dirty="0"/>
              <a:t> Non-traumatic intracerebral hemorrhage</a:t>
            </a:r>
            <a:endParaRPr lang="pl-PL" dirty="0"/>
          </a:p>
          <a:p>
            <a:pPr lvl="1"/>
            <a:r>
              <a:rPr lang="pl-PL" dirty="0"/>
              <a:t>I62.0x</a:t>
            </a:r>
            <a:r>
              <a:rPr lang="en-US" dirty="0"/>
              <a:t> Other and unspecified non-traumatic intracranial hemorrhage</a:t>
            </a:r>
            <a:endParaRPr lang="pl-PL" dirty="0"/>
          </a:p>
          <a:p>
            <a:pPr lvl="1"/>
            <a:r>
              <a:rPr lang="pl-PL" dirty="0"/>
              <a:t>I63.xxx</a:t>
            </a:r>
            <a:r>
              <a:rPr lang="en-US" dirty="0"/>
              <a:t> Cerebral Infarction</a:t>
            </a:r>
            <a:endParaRPr lang="pl-PL" dirty="0"/>
          </a:p>
          <a:p>
            <a:pPr lvl="1"/>
            <a:r>
              <a:rPr lang="pl-PL" dirty="0"/>
              <a:t>G45.8</a:t>
            </a:r>
            <a:r>
              <a:rPr lang="en-US" dirty="0"/>
              <a:t> Other transient cerebral ischemic attacks and related syndromes</a:t>
            </a:r>
            <a:endParaRPr lang="pl-PL" dirty="0"/>
          </a:p>
          <a:p>
            <a:pPr lvl="1"/>
            <a:r>
              <a:rPr lang="pl-PL" dirty="0"/>
              <a:t>G45.9</a:t>
            </a:r>
            <a:r>
              <a:rPr lang="en-US" dirty="0"/>
              <a:t> Transient cerebral ischemic attack, unspecified</a:t>
            </a:r>
            <a:endParaRPr lang="pl-PL" dirty="0"/>
          </a:p>
          <a:p>
            <a:pPr lvl="1"/>
            <a:r>
              <a:rPr lang="pl-PL" dirty="0"/>
              <a:t>Z86.</a:t>
            </a:r>
            <a:r>
              <a:rPr lang="en-US" dirty="0"/>
              <a:t>7</a:t>
            </a:r>
            <a:r>
              <a:rPr lang="pl-PL" dirty="0"/>
              <a:t>3</a:t>
            </a:r>
            <a:r>
              <a:rPr lang="en-US" dirty="0"/>
              <a:t> Personal history of transient ischemic attack (TIA), and cerebral infarction without residual deficits</a:t>
            </a:r>
            <a:endParaRPr lang="pl-PL" dirty="0"/>
          </a:p>
          <a:p>
            <a:pPr lvl="1"/>
            <a:r>
              <a:rPr lang="pl-PL" dirty="0"/>
              <a:t>Z82.3</a:t>
            </a:r>
            <a:r>
              <a:rPr lang="en-US" dirty="0"/>
              <a:t> </a:t>
            </a:r>
          </a:p>
          <a:p>
            <a:pPr lvl="1"/>
            <a:r>
              <a:rPr lang="en-US" dirty="0"/>
              <a:t>Note that readmission numbers for stroke related utilizations are low.</a:t>
            </a:r>
          </a:p>
          <a:p>
            <a:endParaRPr lang="pl-PL" dirty="0"/>
          </a:p>
          <a:p>
            <a:endParaRPr lang="en-US" dirty="0"/>
          </a:p>
        </p:txBody>
      </p:sp>
    </p:spTree>
    <p:extLst>
      <p:ext uri="{BB962C8B-B14F-4D97-AF65-F5344CB8AC3E}">
        <p14:creationId xmlns:p14="http://schemas.microsoft.com/office/powerpoint/2010/main" val="86323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ALL CAUSE READMITS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pic>
        <p:nvPicPr>
          <p:cNvPr id="12" name="Picture 11">
            <a:extLst>
              <a:ext uri="{FF2B5EF4-FFF2-40B4-BE49-F238E27FC236}">
                <a16:creationId xmlns:a16="http://schemas.microsoft.com/office/drawing/2014/main" id="{B76B8EA8-61EF-44D7-B33E-F08F519BCAB4}"/>
              </a:ext>
            </a:extLst>
          </p:cNvPr>
          <p:cNvPicPr>
            <a:picLocks noChangeAspect="1"/>
          </p:cNvPicPr>
          <p:nvPr/>
        </p:nvPicPr>
        <p:blipFill>
          <a:blip r:embed="rId5"/>
          <a:stretch>
            <a:fillRect/>
          </a:stretch>
        </p:blipFill>
        <p:spPr>
          <a:xfrm>
            <a:off x="300498" y="2514600"/>
            <a:ext cx="8686800" cy="3607825"/>
          </a:xfrm>
          <a:prstGeom prst="rect">
            <a:avLst/>
          </a:prstGeom>
        </p:spPr>
      </p:pic>
    </p:spTree>
    <p:extLst>
      <p:ext uri="{BB962C8B-B14F-4D97-AF65-F5344CB8AC3E}">
        <p14:creationId xmlns:p14="http://schemas.microsoft.com/office/powerpoint/2010/main" val="41567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STOKE RELATED READMITS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pic>
        <p:nvPicPr>
          <p:cNvPr id="3" name="Picture 2">
            <a:extLst>
              <a:ext uri="{FF2B5EF4-FFF2-40B4-BE49-F238E27FC236}">
                <a16:creationId xmlns:a16="http://schemas.microsoft.com/office/drawing/2014/main" id="{718EF9AF-723D-4564-9095-0BB84340AD5E}"/>
              </a:ext>
            </a:extLst>
          </p:cNvPr>
          <p:cNvPicPr>
            <a:picLocks noChangeAspect="1"/>
          </p:cNvPicPr>
          <p:nvPr/>
        </p:nvPicPr>
        <p:blipFill>
          <a:blip r:embed="rId5"/>
          <a:stretch>
            <a:fillRect/>
          </a:stretch>
        </p:blipFill>
        <p:spPr>
          <a:xfrm>
            <a:off x="0" y="2528898"/>
            <a:ext cx="9144000" cy="3797710"/>
          </a:xfrm>
          <a:prstGeom prst="rect">
            <a:avLst/>
          </a:prstGeom>
        </p:spPr>
      </p:pic>
    </p:spTree>
    <p:extLst>
      <p:ext uri="{BB962C8B-B14F-4D97-AF65-F5344CB8AC3E}">
        <p14:creationId xmlns:p14="http://schemas.microsoft.com/office/powerpoint/2010/main" val="400689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READMIT RATES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pic>
        <p:nvPicPr>
          <p:cNvPr id="9" name="Picture 8">
            <a:extLst>
              <a:ext uri="{FF2B5EF4-FFF2-40B4-BE49-F238E27FC236}">
                <a16:creationId xmlns:a16="http://schemas.microsoft.com/office/drawing/2014/main" id="{F27E2B67-8CDC-48EB-A48D-D24D44E85A85}"/>
              </a:ext>
            </a:extLst>
          </p:cNvPr>
          <p:cNvPicPr>
            <a:picLocks noChangeAspect="1"/>
          </p:cNvPicPr>
          <p:nvPr/>
        </p:nvPicPr>
        <p:blipFill>
          <a:blip r:embed="rId5"/>
          <a:stretch>
            <a:fillRect/>
          </a:stretch>
        </p:blipFill>
        <p:spPr>
          <a:xfrm>
            <a:off x="609600" y="2120609"/>
            <a:ext cx="7391400" cy="3055112"/>
          </a:xfrm>
          <a:prstGeom prst="rect">
            <a:avLst/>
          </a:prstGeom>
        </p:spPr>
      </p:pic>
      <p:sp>
        <p:nvSpPr>
          <p:cNvPr id="13" name="TextBox 12">
            <a:extLst>
              <a:ext uri="{FF2B5EF4-FFF2-40B4-BE49-F238E27FC236}">
                <a16:creationId xmlns:a16="http://schemas.microsoft.com/office/drawing/2014/main" id="{2F53836E-BF14-4852-A7E1-5F00C82F520A}"/>
              </a:ext>
            </a:extLst>
          </p:cNvPr>
          <p:cNvSpPr txBox="1"/>
          <p:nvPr/>
        </p:nvSpPr>
        <p:spPr>
          <a:xfrm>
            <a:off x="372397" y="5261315"/>
            <a:ext cx="8229600" cy="738664"/>
          </a:xfrm>
          <a:prstGeom prst="rect">
            <a:avLst/>
          </a:prstGeom>
          <a:noFill/>
        </p:spPr>
        <p:txBody>
          <a:bodyPr wrap="square" rtlCol="0">
            <a:spAutoFit/>
          </a:bodyPr>
          <a:lstStyle/>
          <a:p>
            <a:r>
              <a:rPr lang="en-US" sz="1400" dirty="0"/>
              <a:t>MM Stroke patients had 17 fewer readmits for all cause utilization than expected value.</a:t>
            </a:r>
          </a:p>
          <a:p>
            <a:r>
              <a:rPr lang="en-US" sz="1400" dirty="0"/>
              <a:t>The average LOS for those readmits in 2023 was 2.719. </a:t>
            </a:r>
            <a:r>
              <a:rPr lang="en-US" sz="1400" b="1" dirty="0"/>
              <a:t>Thus the estimated cost of MM Stroke patients was saved ~ $231,115 in the first 6 months</a:t>
            </a:r>
            <a:endParaRPr lang="en-US" sz="1400" dirty="0"/>
          </a:p>
        </p:txBody>
      </p:sp>
    </p:spTree>
    <p:extLst>
      <p:ext uri="{BB962C8B-B14F-4D97-AF65-F5344CB8AC3E}">
        <p14:creationId xmlns:p14="http://schemas.microsoft.com/office/powerpoint/2010/main" val="110869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1066800"/>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AVERAGE LOS </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10" name="Content Placeholder 2">
            <a:extLst>
              <a:ext uri="{FF2B5EF4-FFF2-40B4-BE49-F238E27FC236}">
                <a16:creationId xmlns:a16="http://schemas.microsoft.com/office/drawing/2014/main" id="{0EB5D898-EFC5-4E78-B334-0BDA52D13CA3}"/>
              </a:ext>
            </a:extLst>
          </p:cNvPr>
          <p:cNvSpPr>
            <a:spLocks noGrp="1"/>
          </p:cNvSpPr>
          <p:nvPr>
            <p:ph idx="1"/>
          </p:nvPr>
        </p:nvSpPr>
        <p:spPr>
          <a:xfrm>
            <a:off x="228600" y="2525516"/>
            <a:ext cx="10515600" cy="4351338"/>
          </a:xfrm>
        </p:spPr>
        <p:txBody>
          <a:bodyPr/>
          <a:lstStyle/>
          <a:p>
            <a:r>
              <a:rPr lang="en-US" dirty="0"/>
              <a:t>Average LOS was 2.719 for Acute Stroke Patients 01/01/2022-YTD.</a:t>
            </a:r>
          </a:p>
          <a:p>
            <a:r>
              <a:rPr lang="en-US" dirty="0"/>
              <a:t>Average LOS was </a:t>
            </a:r>
            <a:r>
              <a:rPr lang="en-US" dirty="0">
                <a:highlight>
                  <a:srgbClr val="FFFF00"/>
                </a:highlight>
              </a:rPr>
              <a:t>2.567</a:t>
            </a:r>
            <a:r>
              <a:rPr lang="en-US" dirty="0"/>
              <a:t> for MM Stroke Patients in 01/01/2023-YTD.</a:t>
            </a:r>
          </a:p>
          <a:p>
            <a:pPr marL="0" indent="0">
              <a:buNone/>
            </a:pPr>
            <a:endParaRPr lang="en-US" dirty="0"/>
          </a:p>
        </p:txBody>
      </p:sp>
    </p:spTree>
    <p:extLst>
      <p:ext uri="{BB962C8B-B14F-4D97-AF65-F5344CB8AC3E}">
        <p14:creationId xmlns:p14="http://schemas.microsoft.com/office/powerpoint/2010/main" val="42806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870683"/>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CONCLUSION</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10" name="Content Placeholder 2">
            <a:extLst>
              <a:ext uri="{FF2B5EF4-FFF2-40B4-BE49-F238E27FC236}">
                <a16:creationId xmlns:a16="http://schemas.microsoft.com/office/drawing/2014/main" id="{0EB5D898-EFC5-4E78-B334-0BDA52D13CA3}"/>
              </a:ext>
            </a:extLst>
          </p:cNvPr>
          <p:cNvSpPr>
            <a:spLocks noGrp="1"/>
          </p:cNvSpPr>
          <p:nvPr>
            <p:ph idx="1"/>
          </p:nvPr>
        </p:nvSpPr>
        <p:spPr>
          <a:xfrm>
            <a:off x="228600" y="2220219"/>
            <a:ext cx="8543003" cy="4351338"/>
          </a:xfrm>
        </p:spPr>
        <p:txBody>
          <a:bodyPr/>
          <a:lstStyle/>
          <a:p>
            <a:r>
              <a:rPr lang="en-US" dirty="0"/>
              <a:t>While the numbers are currently still too low for statistical analysis, trends show reductions in all cause readmissions.</a:t>
            </a:r>
          </a:p>
          <a:p>
            <a:r>
              <a:rPr lang="en-US" dirty="0"/>
              <a:t>Those in the post stroke program who were admitted had a shorter length of stay likely due to better manage chronic conditions.</a:t>
            </a:r>
          </a:p>
          <a:p>
            <a:r>
              <a:rPr lang="en-US" dirty="0"/>
              <a:t>Initial savings offset the cost of staffing.</a:t>
            </a:r>
          </a:p>
        </p:txBody>
      </p:sp>
    </p:spTree>
    <p:extLst>
      <p:ext uri="{BB962C8B-B14F-4D97-AF65-F5344CB8AC3E}">
        <p14:creationId xmlns:p14="http://schemas.microsoft.com/office/powerpoint/2010/main" val="77165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808683"/>
            <a:ext cx="8001000" cy="1200329"/>
          </a:xfrm>
          <a:prstGeom prst="rect">
            <a:avLst/>
          </a:prstGeom>
        </p:spPr>
        <p:txBody>
          <a:bodyPr wrap="square">
            <a:spAutoFit/>
          </a:bodyPr>
          <a:lstStyle/>
          <a:p>
            <a:pPr algn="ctr"/>
            <a:r>
              <a:rPr lang="en-US" sz="3600" b="1" dirty="0">
                <a:solidFill>
                  <a:srgbClr val="182977"/>
                </a:solidFill>
                <a:latin typeface="Garamond" panose="02020404030301010803" pitchFamily="18" charset="0"/>
              </a:rPr>
              <a:t>POST STROKE:</a:t>
            </a:r>
          </a:p>
          <a:p>
            <a:pPr algn="ctr"/>
            <a:r>
              <a:rPr lang="en-US" sz="3600" b="1" dirty="0">
                <a:solidFill>
                  <a:srgbClr val="182977"/>
                </a:solidFill>
                <a:latin typeface="Garamond" panose="02020404030301010803" pitchFamily="18" charset="0"/>
              </a:rPr>
              <a:t>OPPORTUNITIES</a:t>
            </a:r>
          </a:p>
        </p:txBody>
      </p:sp>
      <p:sp>
        <p:nvSpPr>
          <p:cNvPr id="11" name="Rectangle 10"/>
          <p:cNvSpPr/>
          <p:nvPr/>
        </p:nvSpPr>
        <p:spPr>
          <a:xfrm>
            <a:off x="372397" y="2692837"/>
            <a:ext cx="8543003" cy="2215991"/>
          </a:xfrm>
          <a:prstGeom prst="rect">
            <a:avLst/>
          </a:prstGeom>
        </p:spPr>
        <p:txBody>
          <a:bodyPr wrap="square">
            <a:spAutoFit/>
          </a:bodyPr>
          <a:lstStyle/>
          <a:p>
            <a:pPr algn="ctr"/>
            <a:endParaRPr lang="en-US" sz="4600" b="1" dirty="0">
              <a:solidFill>
                <a:srgbClr val="C00000"/>
              </a:solidFill>
              <a:latin typeface="Garamond" panose="02020404030301010803" pitchFamily="18" charset="0"/>
            </a:endParaRPr>
          </a:p>
          <a:p>
            <a:pPr algn="ctr"/>
            <a:endParaRPr lang="en-US" altLang="en-US" sz="4600" b="1" dirty="0">
              <a:solidFill>
                <a:srgbClr val="C00000"/>
              </a:solidFill>
              <a:latin typeface="Garamond" panose="02020404030301010803" pitchFamily="18" charset="0"/>
            </a:endParaRPr>
          </a:p>
          <a:p>
            <a:pPr algn="ctr"/>
            <a:endParaRPr lang="en-US" sz="4600" b="1" dirty="0">
              <a:solidFill>
                <a:srgbClr val="C00000"/>
              </a:solidFill>
              <a:latin typeface="Garamond" panose="02020404030301010803" pitchFamily="18" charset="0"/>
            </a:endParaRPr>
          </a:p>
        </p:txBody>
      </p:sp>
      <p:sp>
        <p:nvSpPr>
          <p:cNvPr id="10" name="Content Placeholder 2">
            <a:extLst>
              <a:ext uri="{FF2B5EF4-FFF2-40B4-BE49-F238E27FC236}">
                <a16:creationId xmlns:a16="http://schemas.microsoft.com/office/drawing/2014/main" id="{0EB5D898-EFC5-4E78-B334-0BDA52D13CA3}"/>
              </a:ext>
            </a:extLst>
          </p:cNvPr>
          <p:cNvSpPr>
            <a:spLocks noGrp="1"/>
          </p:cNvSpPr>
          <p:nvPr>
            <p:ph idx="1"/>
          </p:nvPr>
        </p:nvSpPr>
        <p:spPr>
          <a:xfrm>
            <a:off x="228600" y="2009012"/>
            <a:ext cx="8543003" cy="4351338"/>
          </a:xfrm>
        </p:spPr>
        <p:txBody>
          <a:bodyPr>
            <a:normAutofit fontScale="85000" lnSpcReduction="20000"/>
          </a:bodyPr>
          <a:lstStyle/>
          <a:p>
            <a:r>
              <a:rPr lang="en-US" dirty="0"/>
              <a:t>Continue to trend as our enrollment increases.</a:t>
            </a:r>
          </a:p>
          <a:p>
            <a:r>
              <a:rPr lang="en-US" dirty="0"/>
              <a:t>Anecdotal insight from our neurology providers is positive and shows a reduction in visits allowing for better access. We need to measure this.</a:t>
            </a:r>
          </a:p>
          <a:p>
            <a:r>
              <a:rPr lang="en-US" dirty="0"/>
              <a:t>Patient satisfaction is very positive as they view this as a collaborative effort.</a:t>
            </a:r>
          </a:p>
          <a:p>
            <a:r>
              <a:rPr lang="en-US" dirty="0"/>
              <a:t>What is the impact on this program on aligned quality measures?</a:t>
            </a:r>
          </a:p>
          <a:p>
            <a:r>
              <a:rPr lang="en-US" dirty="0"/>
              <a:t>Apply churn rate to this program.</a:t>
            </a:r>
          </a:p>
          <a:p>
            <a:r>
              <a:rPr lang="en-US" dirty="0"/>
              <a:t>Enhance rates of POLST/DPOA completion.</a:t>
            </a:r>
          </a:p>
          <a:p>
            <a:r>
              <a:rPr lang="en-US" dirty="0"/>
              <a:t>Referral to palliative care/hospice as appropriate</a:t>
            </a:r>
          </a:p>
        </p:txBody>
      </p:sp>
    </p:spTree>
    <p:extLst>
      <p:ext uri="{BB962C8B-B14F-4D97-AF65-F5344CB8AC3E}">
        <p14:creationId xmlns:p14="http://schemas.microsoft.com/office/powerpoint/2010/main" val="407459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D3C4BE1-E1FE-4067-8EEC-BB077D09FFB5}"/>
              </a:ext>
            </a:extLst>
          </p:cNvPr>
          <p:cNvPicPr>
            <a:picLocks noChangeAspect="1"/>
          </p:cNvPicPr>
          <p:nvPr/>
        </p:nvPicPr>
        <p:blipFill>
          <a:blip r:embed="rId5"/>
          <a:stretch>
            <a:fillRect/>
          </a:stretch>
        </p:blipFill>
        <p:spPr>
          <a:xfrm>
            <a:off x="1328685" y="1550894"/>
            <a:ext cx="6475734" cy="4392706"/>
          </a:xfrm>
          <a:prstGeom prst="rect">
            <a:avLst/>
          </a:prstGeom>
        </p:spPr>
      </p:pic>
    </p:spTree>
    <p:extLst>
      <p:ext uri="{BB962C8B-B14F-4D97-AF65-F5344CB8AC3E}">
        <p14:creationId xmlns:p14="http://schemas.microsoft.com/office/powerpoint/2010/main" val="8206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63206"/>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4534" y="1002669"/>
            <a:ext cx="8001000" cy="923330"/>
          </a:xfrm>
          <a:prstGeom prst="rect">
            <a:avLst/>
          </a:prstGeom>
        </p:spPr>
        <p:txBody>
          <a:bodyPr wrap="square">
            <a:spAutoFit/>
          </a:bodyPr>
          <a:lstStyle/>
          <a:p>
            <a:pPr algn="ctr"/>
            <a:r>
              <a:rPr lang="en-US" sz="5400" b="1" dirty="0">
                <a:solidFill>
                  <a:srgbClr val="182977"/>
                </a:solidFill>
                <a:latin typeface="Garamond" panose="02020404030301010803" pitchFamily="18" charset="0"/>
              </a:rPr>
              <a:t>DATA</a:t>
            </a:r>
          </a:p>
        </p:txBody>
      </p:sp>
      <p:sp>
        <p:nvSpPr>
          <p:cNvPr id="11" name="Rectangle 10"/>
          <p:cNvSpPr/>
          <p:nvPr/>
        </p:nvSpPr>
        <p:spPr>
          <a:xfrm>
            <a:off x="104842" y="2057400"/>
            <a:ext cx="9066653" cy="5447645"/>
          </a:xfrm>
          <a:prstGeom prst="rect">
            <a:avLst/>
          </a:prstGeom>
        </p:spPr>
        <p:txBody>
          <a:bodyPr wrap="square">
            <a:spAutoFit/>
          </a:bodyPr>
          <a:lstStyle/>
          <a:p>
            <a:pPr marL="342900" indent="-342900">
              <a:buFont typeface="Arial" panose="020B0604020202020204" pitchFamily="34" charset="0"/>
              <a:buChar char="•"/>
            </a:pPr>
            <a:r>
              <a:rPr lang="en-US" altLang="en-US" sz="2400" b="1" dirty="0">
                <a:solidFill>
                  <a:srgbClr val="002060"/>
                </a:solidFill>
                <a:latin typeface="Garamond" panose="02020404030301010803" pitchFamily="18" charset="0"/>
              </a:rPr>
              <a:t>The Objective: </a:t>
            </a:r>
            <a:r>
              <a:rPr lang="en-US" altLang="en-US" sz="2400" dirty="0">
                <a:solidFill>
                  <a:srgbClr val="002060"/>
                </a:solidFill>
                <a:latin typeface="Garamond" panose="02020404030301010803" pitchFamily="18" charset="0"/>
              </a:rPr>
              <a:t>Investigate whether Chronic Obstructive Pulmonary Disease (COPD) patients enrolled in the MMPULM program experienced changes in their pulmonary-related utilizations, length of stays, cost of care, and medication adherence, compared to their pre-enrollment status.</a:t>
            </a:r>
          </a:p>
          <a:p>
            <a:pPr marL="342900" indent="-342900">
              <a:buFont typeface="Arial" panose="020B0604020202020204" pitchFamily="34" charset="0"/>
              <a:buChar char="•"/>
            </a:pPr>
            <a:r>
              <a:rPr lang="en-US" altLang="en-US" sz="2400" dirty="0">
                <a:solidFill>
                  <a:srgbClr val="002060"/>
                </a:solidFill>
                <a:latin typeface="Garamond" panose="02020404030301010803" pitchFamily="18" charset="0"/>
              </a:rPr>
              <a:t>We initially started out with all COPD patients from 01/01/2011-12/31/2022 and all their respective utilizations during that time.</a:t>
            </a:r>
          </a:p>
          <a:p>
            <a:pPr marL="342900" indent="-342900">
              <a:buFont typeface="Arial" panose="020B0604020202020204" pitchFamily="34" charset="0"/>
              <a:buChar char="•"/>
            </a:pPr>
            <a:r>
              <a:rPr lang="en-US" altLang="en-US" sz="2400" dirty="0">
                <a:solidFill>
                  <a:srgbClr val="002060"/>
                </a:solidFill>
                <a:latin typeface="Garamond" panose="02020404030301010803" pitchFamily="18" charset="0"/>
              </a:rPr>
              <a:t>We then filtered out only those who were in MMPULM.</a:t>
            </a:r>
          </a:p>
          <a:p>
            <a:pPr marL="342900" indent="-342900">
              <a:buFont typeface="Arial" panose="020B0604020202020204" pitchFamily="34" charset="0"/>
              <a:buChar char="•"/>
            </a:pPr>
            <a:r>
              <a:rPr lang="en-US" altLang="en-US" sz="2400" dirty="0">
                <a:solidFill>
                  <a:srgbClr val="002060"/>
                </a:solidFill>
                <a:latin typeface="Garamond" panose="02020404030301010803" pitchFamily="18" charset="0"/>
              </a:rPr>
              <a:t>From there we narrowed down to only those patients who had at least 365 days in MMPULM continuously starting from their first Open Date.</a:t>
            </a:r>
          </a:p>
          <a:p>
            <a:pPr marL="342900" indent="-342900">
              <a:buFont typeface="Arial" panose="020B0604020202020204" pitchFamily="34" charset="0"/>
              <a:buChar char="•"/>
            </a:pPr>
            <a:r>
              <a:rPr lang="en-US" altLang="en-US" sz="2400" dirty="0">
                <a:solidFill>
                  <a:srgbClr val="002060"/>
                </a:solidFill>
                <a:latin typeface="Garamond" panose="02020404030301010803" pitchFamily="18" charset="0"/>
              </a:rPr>
              <a:t>This is the patient cohort we used for the study.</a:t>
            </a:r>
          </a:p>
          <a:p>
            <a:pPr marL="342900" indent="-342900">
              <a:buFont typeface="Arial" panose="020B0604020202020204" pitchFamily="34" charset="0"/>
              <a:buChar char="•"/>
            </a:pPr>
            <a:endParaRPr lang="en-US" sz="2000" b="1" dirty="0">
              <a:solidFill>
                <a:srgbClr val="C00000"/>
              </a:solidFill>
              <a:latin typeface="Garamond" panose="02020404030301010803" pitchFamily="18" charset="0"/>
            </a:endParaRPr>
          </a:p>
          <a:p>
            <a:pPr marL="342900" indent="-342900" algn="ctr">
              <a:buFont typeface="Arial" panose="020B0604020202020204" pitchFamily="34" charset="0"/>
              <a:buChar char="•"/>
            </a:pPr>
            <a:endParaRPr lang="en-US" altLang="en-US" sz="2000" b="1" dirty="0">
              <a:solidFill>
                <a:srgbClr val="C00000"/>
              </a:solidFill>
              <a:latin typeface="Garamond" panose="02020404030301010803" pitchFamily="18" charset="0"/>
            </a:endParaRPr>
          </a:p>
          <a:p>
            <a:pPr marL="342900" indent="-342900" algn="ctr">
              <a:buFont typeface="Arial" panose="020B0604020202020204" pitchFamily="34" charset="0"/>
              <a:buChar char="•"/>
            </a:pPr>
            <a:endParaRPr lang="en-US" sz="20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50313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052" y="1184521"/>
            <a:ext cx="80010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POPULATION SIZE</a:t>
            </a:r>
          </a:p>
        </p:txBody>
      </p:sp>
      <p:sp>
        <p:nvSpPr>
          <p:cNvPr id="11" name="Rectangle 10"/>
          <p:cNvSpPr/>
          <p:nvPr/>
        </p:nvSpPr>
        <p:spPr>
          <a:xfrm>
            <a:off x="685800" y="2549547"/>
            <a:ext cx="8229601" cy="4031873"/>
          </a:xfrm>
          <a:prstGeom prst="rect">
            <a:avLst/>
          </a:prstGeom>
        </p:spPr>
        <p:txBody>
          <a:bodyPr wrap="square">
            <a:spAutoFit/>
          </a:bodyPr>
          <a:lstStyle/>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Total number of patients touched over time: </a:t>
            </a:r>
          </a:p>
          <a:p>
            <a:pPr marL="914400" lvl="1" indent="-457200">
              <a:buFont typeface="Arial" panose="020B0604020202020204" pitchFamily="34" charset="0"/>
              <a:buChar char="•"/>
            </a:pPr>
            <a:r>
              <a:rPr lang="en-US" altLang="en-US" sz="3200" dirty="0">
                <a:solidFill>
                  <a:srgbClr val="002060"/>
                </a:solidFill>
                <a:latin typeface="Garamond" panose="02020404030301010803" pitchFamily="18" charset="0"/>
              </a:rPr>
              <a:t>3, 477</a:t>
            </a:r>
          </a:p>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1 pharmacist: 150-200 patients</a:t>
            </a:r>
          </a:p>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Study N= 997 patients</a:t>
            </a:r>
          </a:p>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7247 Utilizations</a:t>
            </a:r>
          </a:p>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779 Pulmonary Related Admits</a:t>
            </a:r>
          </a:p>
          <a:p>
            <a:pPr marL="457200" indent="-457200">
              <a:buFont typeface="Arial" panose="020B0604020202020204" pitchFamily="34" charset="0"/>
              <a:buChar char="•"/>
            </a:pPr>
            <a:r>
              <a:rPr lang="en-US" altLang="en-US" sz="3200" dirty="0">
                <a:solidFill>
                  <a:srgbClr val="002060"/>
                </a:solidFill>
                <a:latin typeface="Garamond" panose="02020404030301010803" pitchFamily="18" charset="0"/>
              </a:rPr>
              <a:t>305 Deceased</a:t>
            </a:r>
          </a:p>
          <a:p>
            <a:pPr marL="457200" indent="-457200" algn="ctr">
              <a:buFont typeface="Arial" panose="020B0604020202020204" pitchFamily="34" charset="0"/>
              <a:buChar char="•"/>
            </a:pPr>
            <a:endParaRPr lang="en-US" altLang="en-US" sz="32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255305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052" y="1270188"/>
            <a:ext cx="8001000" cy="923330"/>
          </a:xfrm>
          <a:prstGeom prst="rect">
            <a:avLst/>
          </a:prstGeom>
        </p:spPr>
        <p:txBody>
          <a:bodyPr wrap="square">
            <a:spAutoFit/>
          </a:bodyPr>
          <a:lstStyle/>
          <a:p>
            <a:pPr algn="ctr"/>
            <a:r>
              <a:rPr lang="en-US" sz="5400" b="1" dirty="0">
                <a:solidFill>
                  <a:srgbClr val="182977"/>
                </a:solidFill>
                <a:latin typeface="Garamond" panose="02020404030301010803" pitchFamily="18" charset="0"/>
              </a:rPr>
              <a:t>DECEASED</a:t>
            </a:r>
          </a:p>
        </p:txBody>
      </p:sp>
      <p:sp>
        <p:nvSpPr>
          <p:cNvPr id="9" name="Rectangle 8"/>
          <p:cNvSpPr/>
          <p:nvPr/>
        </p:nvSpPr>
        <p:spPr>
          <a:xfrm>
            <a:off x="152400" y="2650566"/>
            <a:ext cx="8763000" cy="3750386"/>
          </a:xfrm>
          <a:prstGeom prst="rect">
            <a:avLst/>
          </a:prstGeom>
        </p:spPr>
        <p:txBody>
          <a:bodyPr wrap="square">
            <a:spAutoFit/>
          </a:bodyPr>
          <a:lstStyle/>
          <a:p>
            <a:pPr marL="457200" indent="-457200" fontAlgn="b">
              <a:lnSpc>
                <a:spcPct val="107000"/>
              </a:lnSpc>
              <a:buFont typeface="Arial" panose="020B0604020202020204" pitchFamily="34" charset="0"/>
              <a:buChar char="•"/>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84: Patient deaths with MMPULM open  </a:t>
            </a:r>
          </a:p>
          <a:p>
            <a:pPr marL="457200" indent="-457200" fontAlgn="b">
              <a:lnSpc>
                <a:spcPct val="107000"/>
              </a:lnSpc>
              <a:buFont typeface="Arial" panose="020B0604020202020204" pitchFamily="34" charset="0"/>
              <a:buChar char="•"/>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61: Patient deaths with MMPULM open and no hospice or PC </a:t>
            </a:r>
          </a:p>
          <a:p>
            <a:pPr marL="457200" indent="-457200" fontAlgn="b">
              <a:lnSpc>
                <a:spcPct val="107000"/>
              </a:lnSpc>
              <a:buFont typeface="Arial" panose="020B0604020202020204" pitchFamily="34" charset="0"/>
              <a:buChar char="•"/>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221: Patient deaths after MMPULM case closed </a:t>
            </a:r>
            <a:r>
              <a:rPr lang="en-US" sz="24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endParaRPr lang="en-US" sz="4400" dirty="0">
              <a:latin typeface="Arial" panose="020B0604020202020204" pitchFamily="34" charset="0"/>
            </a:endParaRPr>
          </a:p>
          <a:p>
            <a:pPr marL="457200" indent="-457200" fontAlgn="b">
              <a:lnSpc>
                <a:spcPct val="107000"/>
              </a:lnSpc>
              <a:buFont typeface="Arial" panose="020B0604020202020204" pitchFamily="34" charset="0"/>
              <a:buChar char="•"/>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7: Patient deaths with PC case open =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7</a:t>
            </a:r>
          </a:p>
          <a:p>
            <a:pPr marL="457200" indent="-457200" fontAlgn="b">
              <a:lnSpc>
                <a:spcPct val="107000"/>
              </a:lnSpc>
              <a:buFont typeface="Arial" panose="020B0604020202020204" pitchFamily="34" charset="0"/>
              <a:buChar char="•"/>
            </a:pP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171: Patient deaths with hospice case open =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171</a:t>
            </a:r>
          </a:p>
          <a:p>
            <a:pPr marL="914400" lvl="1" indent="-457200" fontAlgn="b">
              <a:lnSpc>
                <a:spcPct val="107000"/>
              </a:lnSpc>
              <a:buFont typeface="Arial" panose="020B0604020202020204" pitchFamily="34" charset="0"/>
              <a:buChar char="•"/>
            </a:pP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56% of all those in the cohort died on hospice</a:t>
            </a:r>
          </a:p>
          <a:p>
            <a:pPr marL="457200" indent="-457200" algn="ctr">
              <a:buFont typeface="Arial" panose="020B0604020202020204" pitchFamily="34" charset="0"/>
              <a:buChar char="•"/>
            </a:pPr>
            <a:endParaRPr lang="en-US" altLang="en-US" sz="28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168310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 y="-132753"/>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151551"/>
            <a:ext cx="8001000" cy="707886"/>
          </a:xfrm>
          <a:prstGeom prst="rect">
            <a:avLst/>
          </a:prstGeom>
        </p:spPr>
        <p:txBody>
          <a:bodyPr wrap="square">
            <a:spAutoFit/>
          </a:bodyPr>
          <a:lstStyle/>
          <a:p>
            <a:pPr algn="ctr"/>
            <a:r>
              <a:rPr lang="en-US" sz="4000" b="1" dirty="0">
                <a:solidFill>
                  <a:srgbClr val="182977"/>
                </a:solidFill>
                <a:latin typeface="Garamond" panose="02020404030301010803" pitchFamily="18" charset="0"/>
              </a:rPr>
              <a:t>GENDER DISTRIBUTION</a:t>
            </a:r>
          </a:p>
        </p:txBody>
      </p:sp>
      <p:pic>
        <p:nvPicPr>
          <p:cNvPr id="6" name="Content Placeholder 3"/>
          <p:cNvPicPr>
            <a:picLocks noGrp="1" noChangeAspect="1"/>
          </p:cNvPicPr>
          <p:nvPr>
            <p:ph idx="1"/>
          </p:nvPr>
        </p:nvPicPr>
        <p:blipFill>
          <a:blip r:embed="rId5"/>
          <a:stretch>
            <a:fillRect/>
          </a:stretch>
        </p:blipFill>
        <p:spPr>
          <a:xfrm>
            <a:off x="1660433" y="1828800"/>
            <a:ext cx="5812237" cy="4780356"/>
          </a:xfrm>
          <a:prstGeom prst="rect">
            <a:avLst/>
          </a:prstGeom>
        </p:spPr>
      </p:pic>
    </p:spTree>
    <p:extLst>
      <p:ext uri="{BB962C8B-B14F-4D97-AF65-F5344CB8AC3E}">
        <p14:creationId xmlns:p14="http://schemas.microsoft.com/office/powerpoint/2010/main" val="100191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1"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499" y="1204017"/>
            <a:ext cx="8001000" cy="923330"/>
          </a:xfrm>
          <a:prstGeom prst="rect">
            <a:avLst/>
          </a:prstGeom>
        </p:spPr>
        <p:txBody>
          <a:bodyPr wrap="square">
            <a:spAutoFit/>
          </a:bodyPr>
          <a:lstStyle/>
          <a:p>
            <a:pPr algn="ctr"/>
            <a:r>
              <a:rPr lang="en-US" sz="5400" b="1" dirty="0">
                <a:solidFill>
                  <a:srgbClr val="182977"/>
                </a:solidFill>
                <a:latin typeface="Garamond" panose="02020404030301010803" pitchFamily="18" charset="0"/>
              </a:rPr>
              <a:t>AGE DISTRIBUTION</a:t>
            </a:r>
          </a:p>
        </p:txBody>
      </p:sp>
      <p:pic>
        <p:nvPicPr>
          <p:cNvPr id="6" name="Content Placeholder 3"/>
          <p:cNvPicPr>
            <a:picLocks noGrp="1" noChangeAspect="1"/>
          </p:cNvPicPr>
          <p:nvPr>
            <p:ph idx="1"/>
          </p:nvPr>
        </p:nvPicPr>
        <p:blipFill>
          <a:blip r:embed="rId5"/>
          <a:stretch>
            <a:fillRect/>
          </a:stretch>
        </p:blipFill>
        <p:spPr>
          <a:xfrm>
            <a:off x="0" y="2168196"/>
            <a:ext cx="9024300" cy="3895630"/>
          </a:xfrm>
          <a:prstGeom prst="rect">
            <a:avLst/>
          </a:prstGeom>
        </p:spPr>
      </p:pic>
      <p:sp>
        <p:nvSpPr>
          <p:cNvPr id="3" name="Rectangle 2">
            <a:extLst>
              <a:ext uri="{FF2B5EF4-FFF2-40B4-BE49-F238E27FC236}">
                <a16:creationId xmlns:a16="http://schemas.microsoft.com/office/drawing/2014/main" id="{7FF34450-FDC8-4DB7-ADCE-7186D37DEC5B}"/>
              </a:ext>
            </a:extLst>
          </p:cNvPr>
          <p:cNvSpPr/>
          <p:nvPr/>
        </p:nvSpPr>
        <p:spPr>
          <a:xfrm>
            <a:off x="4191000" y="5102273"/>
            <a:ext cx="2438400" cy="7771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52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29200"/>
            <a:ext cx="9143999" cy="182880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1" y="0"/>
            <a:ext cx="9154893" cy="166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61963" y="1280961"/>
            <a:ext cx="8001000" cy="769441"/>
          </a:xfrm>
          <a:prstGeom prst="rect">
            <a:avLst/>
          </a:prstGeom>
        </p:spPr>
        <p:txBody>
          <a:bodyPr wrap="square">
            <a:spAutoFit/>
          </a:bodyPr>
          <a:lstStyle/>
          <a:p>
            <a:pPr algn="ctr"/>
            <a:r>
              <a:rPr lang="en-US" sz="4400" b="1" dirty="0">
                <a:solidFill>
                  <a:srgbClr val="182977"/>
                </a:solidFill>
                <a:latin typeface="Garamond" panose="02020404030301010803" pitchFamily="18" charset="0"/>
              </a:rPr>
              <a:t>CONDITION COUNT</a:t>
            </a:r>
          </a:p>
        </p:txBody>
      </p:sp>
      <p:pic>
        <p:nvPicPr>
          <p:cNvPr id="7" name="Content Placeholder 5"/>
          <p:cNvPicPr>
            <a:picLocks noGrp="1" noChangeAspect="1"/>
          </p:cNvPicPr>
          <p:nvPr>
            <p:ph idx="1"/>
          </p:nvPr>
        </p:nvPicPr>
        <p:blipFill>
          <a:blip r:embed="rId5"/>
          <a:stretch>
            <a:fillRect/>
          </a:stretch>
        </p:blipFill>
        <p:spPr>
          <a:xfrm>
            <a:off x="1295400" y="2455661"/>
            <a:ext cx="6734126" cy="4009866"/>
          </a:xfrm>
          <a:prstGeom prst="rect">
            <a:avLst/>
          </a:prstGeom>
        </p:spPr>
      </p:pic>
    </p:spTree>
    <p:extLst>
      <p:ext uri="{BB962C8B-B14F-4D97-AF65-F5344CB8AC3E}">
        <p14:creationId xmlns:p14="http://schemas.microsoft.com/office/powerpoint/2010/main" val="28141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15751</TotalTime>
  <Words>1992</Words>
  <Application>Microsoft Office PowerPoint</Application>
  <PresentationFormat>On-screen Show (4:3)</PresentationFormat>
  <Paragraphs>269</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ＭＳ Ｐゴシック</vt:lpstr>
      <vt:lpstr>Arial</vt:lpstr>
      <vt:lpstr>Calibri</vt:lpstr>
      <vt:lpstr>Eras Medium ITC</vt:lpstr>
      <vt:lpstr>Garamond</vt:lpstr>
      <vt:lpstr>Segoe UI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Kristy Nugent</dc:creator>
  <cp:lastModifiedBy>Samir Kerkar</cp:lastModifiedBy>
  <cp:revision>500</cp:revision>
  <dcterms:created xsi:type="dcterms:W3CDTF">2016-07-08T16:58:31Z</dcterms:created>
  <dcterms:modified xsi:type="dcterms:W3CDTF">2023-12-11T22:15:22Z</dcterms:modified>
</cp:coreProperties>
</file>