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00168636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00168636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92b9ca3f2f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92b9ca3f2f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0016863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0016863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a969415fb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a969415fb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00168636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00168636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200168636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200168636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00168636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00168636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00168636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00168636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703800"/>
            <a:ext cx="7125600" cy="190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REAL ESTATE APP</a:t>
            </a:r>
            <a:endParaRPr sz="6000">
              <a:solidFill>
                <a:srgbClr val="FF0000"/>
              </a:solidFill>
            </a:endParaRPr>
          </a:p>
        </p:txBody>
      </p:sp>
      <p:grpSp>
        <p:nvGrpSpPr>
          <p:cNvPr id="1852" name="Google Shape;1852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3" name="Google Shape;1853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2" name="Google Shape;1862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1"/>
          <p:cNvSpPr/>
          <p:nvPr/>
        </p:nvSpPr>
        <p:spPr>
          <a:xfrm rot="-1605861">
            <a:off x="4539474" y="2616990"/>
            <a:ext cx="1889981" cy="483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1"/>
          <p:cNvSpPr/>
          <p:nvPr/>
        </p:nvSpPr>
        <p:spPr>
          <a:xfrm rot="9230504">
            <a:off x="2672387" y="1769323"/>
            <a:ext cx="1889749" cy="4834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31"/>
          <p:cNvSpPr txBox="1"/>
          <p:nvPr/>
        </p:nvSpPr>
        <p:spPr>
          <a:xfrm>
            <a:off x="3486225" y="823475"/>
            <a:ext cx="17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Postavke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3" name="Google Shape;1963;p31"/>
          <p:cNvSpPr txBox="1"/>
          <p:nvPr/>
        </p:nvSpPr>
        <p:spPr>
          <a:xfrm>
            <a:off x="2837075" y="3499875"/>
            <a:ext cx="36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Pregled profila korisnika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4" name="Google Shape;19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5" y="152400"/>
            <a:ext cx="216496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515" y="152400"/>
            <a:ext cx="2154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1873" name="Google Shape;1873;p23"/>
          <p:cNvSpPr txBox="1"/>
          <p:nvPr>
            <p:ph idx="8" type="title"/>
          </p:nvPr>
        </p:nvSpPr>
        <p:spPr>
          <a:xfrm>
            <a:off x="6672300" y="2868050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aplikacije</a:t>
            </a:r>
            <a:endParaRPr/>
          </a:p>
        </p:txBody>
      </p:sp>
      <p:sp>
        <p:nvSpPr>
          <p:cNvPr id="1874" name="Google Shape;1874;p23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5" name="Google Shape;1875;p23"/>
          <p:cNvSpPr txBox="1"/>
          <p:nvPr>
            <p:ph idx="5" type="title"/>
          </p:nvPr>
        </p:nvSpPr>
        <p:spPr>
          <a:xfrm>
            <a:off x="3660450" y="2868050"/>
            <a:ext cx="18231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aplikacije</a:t>
            </a:r>
            <a:endParaRPr/>
          </a:p>
        </p:txBody>
      </p:sp>
      <p:sp>
        <p:nvSpPr>
          <p:cNvPr id="1876" name="Google Shape;1876;p23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7" name="Google Shape;1877;p2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1878" name="Google Shape;1878;p23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4"/>
          <p:cNvSpPr txBox="1"/>
          <p:nvPr>
            <p:ph type="title"/>
          </p:nvPr>
        </p:nvSpPr>
        <p:spPr>
          <a:xfrm>
            <a:off x="2173900" y="419100"/>
            <a:ext cx="3852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4" name="Google Shape;1884;p24"/>
          <p:cNvSpPr txBox="1"/>
          <p:nvPr>
            <p:ph idx="1" type="body"/>
          </p:nvPr>
        </p:nvSpPr>
        <p:spPr>
          <a:xfrm>
            <a:off x="523575" y="1445325"/>
            <a:ext cx="44613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Aplikacija namijenjena za najam i kupovinu nekretnina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Korisnici imaju svoj račun (prijava na postojeći ili izrada novog profila)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Bookmark nekretnina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Pretraga nekretnina 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Kategorije nekretnina, gradovi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Svi podaci unutar SQLite baze</a:t>
            </a:r>
            <a:endParaRPr sz="2000"/>
          </a:p>
          <a:p>
            <a:pPr indent="0" lvl="0" marL="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85" name="Google Shape;18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950" y="290500"/>
            <a:ext cx="3630600" cy="469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5"/>
          <p:cNvSpPr txBox="1"/>
          <p:nvPr>
            <p:ph type="ctrTitle"/>
          </p:nvPr>
        </p:nvSpPr>
        <p:spPr>
          <a:xfrm>
            <a:off x="1009200" y="1703800"/>
            <a:ext cx="7125600" cy="190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Funkcionalnosti aplikacije</a:t>
            </a:r>
            <a:endParaRPr sz="6000">
              <a:solidFill>
                <a:srgbClr val="FF0000"/>
              </a:solidFill>
            </a:endParaRPr>
          </a:p>
        </p:txBody>
      </p:sp>
      <p:grpSp>
        <p:nvGrpSpPr>
          <p:cNvPr id="1891" name="Google Shape;1891;p25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92" name="Google Shape;1892;p25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25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901" name="Google Shape;1901;p25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1" name="Google Shape;19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3" y="52024"/>
            <a:ext cx="2249161" cy="503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88" y="52014"/>
            <a:ext cx="2249150" cy="50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26"/>
          <p:cNvSpPr/>
          <p:nvPr/>
        </p:nvSpPr>
        <p:spPr>
          <a:xfrm rot="-1605861">
            <a:off x="4543362" y="2616965"/>
            <a:ext cx="1889981" cy="483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6"/>
          <p:cNvSpPr/>
          <p:nvPr/>
        </p:nvSpPr>
        <p:spPr>
          <a:xfrm rot="9230504">
            <a:off x="2672375" y="1780023"/>
            <a:ext cx="1889749" cy="4834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6"/>
          <p:cNvSpPr txBox="1"/>
          <p:nvPr/>
        </p:nvSpPr>
        <p:spPr>
          <a:xfrm>
            <a:off x="3447450" y="994325"/>
            <a:ext cx="22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Splash screen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26"/>
          <p:cNvSpPr txBox="1"/>
          <p:nvPr/>
        </p:nvSpPr>
        <p:spPr>
          <a:xfrm>
            <a:off x="3642800" y="3499850"/>
            <a:ext cx="22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Welcome page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27"/>
          <p:cNvSpPr/>
          <p:nvPr/>
        </p:nvSpPr>
        <p:spPr>
          <a:xfrm rot="-1605861">
            <a:off x="4671399" y="2616990"/>
            <a:ext cx="1889981" cy="483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7"/>
          <p:cNvSpPr/>
          <p:nvPr/>
        </p:nvSpPr>
        <p:spPr>
          <a:xfrm rot="9230504">
            <a:off x="2627637" y="1844498"/>
            <a:ext cx="1889749" cy="4834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7"/>
          <p:cNvSpPr txBox="1"/>
          <p:nvPr/>
        </p:nvSpPr>
        <p:spPr>
          <a:xfrm>
            <a:off x="3575502" y="994350"/>
            <a:ext cx="26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 In (Prijava)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7"/>
          <p:cNvSpPr txBox="1"/>
          <p:nvPr/>
        </p:nvSpPr>
        <p:spPr>
          <a:xfrm>
            <a:off x="3770838" y="3499875"/>
            <a:ext cx="224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 Up (Registracija)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5" name="Google Shape;19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40" y="152400"/>
            <a:ext cx="215414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25" y="152400"/>
            <a:ext cx="215233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28"/>
          <p:cNvSpPr txBox="1"/>
          <p:nvPr/>
        </p:nvSpPr>
        <p:spPr>
          <a:xfrm>
            <a:off x="3447450" y="705475"/>
            <a:ext cx="22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2" name="Google Shape;19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15" y="152400"/>
            <a:ext cx="21709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765" y="152400"/>
            <a:ext cx="216197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28"/>
          <p:cNvSpPr txBox="1"/>
          <p:nvPr>
            <p:ph idx="4294967295" type="body"/>
          </p:nvPr>
        </p:nvSpPr>
        <p:spPr>
          <a:xfrm>
            <a:off x="2734800" y="1316475"/>
            <a:ext cx="3674400" cy="3460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Poruka dobrodošlice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Pretraga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Kategorije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Gradovi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Top Picks (oglasi za koje su plaćena reklamiranja)</a:t>
            </a:r>
            <a:endParaRPr sz="2000"/>
          </a:p>
          <a:p>
            <a:pPr indent="-355600" lvl="0" marL="457200" marR="406" rtl="0" algn="just">
              <a:lnSpc>
                <a:spcPct val="958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Recommended (oglasi slični onima koje je korisnik bookmarkovao)</a:t>
            </a:r>
            <a:endParaRPr sz="2000"/>
          </a:p>
          <a:p>
            <a:pPr indent="0" lvl="0" marL="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29"/>
          <p:cNvSpPr/>
          <p:nvPr/>
        </p:nvSpPr>
        <p:spPr>
          <a:xfrm rot="-1605861">
            <a:off x="4539474" y="2616990"/>
            <a:ext cx="1889981" cy="483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29"/>
          <p:cNvSpPr/>
          <p:nvPr/>
        </p:nvSpPr>
        <p:spPr>
          <a:xfrm rot="9230504">
            <a:off x="2672387" y="1769323"/>
            <a:ext cx="1889749" cy="4834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9"/>
          <p:cNvSpPr txBox="1"/>
          <p:nvPr/>
        </p:nvSpPr>
        <p:spPr>
          <a:xfrm>
            <a:off x="2662500" y="823475"/>
            <a:ext cx="30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Pretraga nekretnina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29"/>
          <p:cNvSpPr txBox="1"/>
          <p:nvPr/>
        </p:nvSpPr>
        <p:spPr>
          <a:xfrm>
            <a:off x="3638925" y="3499875"/>
            <a:ext cx="27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Pregled nekretnine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3" name="Google Shape;19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5" y="152400"/>
            <a:ext cx="214632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565" y="152400"/>
            <a:ext cx="21655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29"/>
          <p:cNvSpPr txBox="1"/>
          <p:nvPr>
            <p:ph idx="4294967295" type="body"/>
          </p:nvPr>
        </p:nvSpPr>
        <p:spPr>
          <a:xfrm>
            <a:off x="2898688" y="3776225"/>
            <a:ext cx="3465300" cy="9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06" rtl="0" algn="just">
              <a:lnSpc>
                <a:spcPct val="95809"/>
              </a:lnSpc>
              <a:spcBef>
                <a:spcPts val="1902"/>
              </a:spcBef>
              <a:spcAft>
                <a:spcPts val="0"/>
              </a:spcAft>
              <a:buNone/>
            </a:pPr>
            <a:r>
              <a:rPr lang="en" sz="2000"/>
              <a:t>Korisnik ima mogućnost da spremi (bookmark-uje) objavu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30"/>
          <p:cNvSpPr/>
          <p:nvPr/>
        </p:nvSpPr>
        <p:spPr>
          <a:xfrm rot="-1605861">
            <a:off x="4539474" y="2616990"/>
            <a:ext cx="1889981" cy="4832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0"/>
          <p:cNvSpPr/>
          <p:nvPr/>
        </p:nvSpPr>
        <p:spPr>
          <a:xfrm rot="9230504">
            <a:off x="2672387" y="1769323"/>
            <a:ext cx="1889749" cy="4834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0"/>
          <p:cNvSpPr txBox="1"/>
          <p:nvPr/>
        </p:nvSpPr>
        <p:spPr>
          <a:xfrm>
            <a:off x="2710400" y="540000"/>
            <a:ext cx="35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Pregled nekretnina iz iste kategorije ili grada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30"/>
          <p:cNvSpPr txBox="1"/>
          <p:nvPr/>
        </p:nvSpPr>
        <p:spPr>
          <a:xfrm>
            <a:off x="2908950" y="3499875"/>
            <a:ext cx="372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Pregled spremljenih nekretnina (bookmark)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4" name="Google Shape;19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40" y="152400"/>
            <a:ext cx="216553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540" y="152400"/>
            <a:ext cx="21541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