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259" r:id="rId4"/>
    <p:sldId id="263" r:id="rId5"/>
    <p:sldId id="278" r:id="rId6"/>
    <p:sldId id="261" r:id="rId7"/>
    <p:sldId id="283" r:id="rId8"/>
    <p:sldId id="284" r:id="rId9"/>
    <p:sldId id="262" r:id="rId10"/>
    <p:sldId id="266" r:id="rId11"/>
    <p:sldId id="285" r:id="rId12"/>
    <p:sldId id="287" r:id="rId13"/>
    <p:sldId id="280" r:id="rId14"/>
    <p:sldId id="282" r:id="rId15"/>
    <p:sldId id="281" r:id="rId16"/>
    <p:sldId id="267" r:id="rId17"/>
    <p:sldId id="286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700"/>
    <a:srgbClr val="99190B"/>
    <a:srgbClr val="AD5C4D"/>
    <a:srgbClr val="000000"/>
    <a:srgbClr val="001746"/>
    <a:srgbClr val="D1D8B7"/>
    <a:srgbClr val="A09D79"/>
    <a:srgbClr val="543E35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8951C-0A39-4FE1-BF62-32C4882E11F7}" v="90" dt="2023-04-28T19:28:57.351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27/04/2023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27/04/2023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39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87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8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3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6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7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8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3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9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7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kesic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public.tableau.com/app/profile/sanja1971/viz/RockbusterStealthLLCSalesAnalysis/RockbusterStealthLLCSalesAnalysis?publish=y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3" y="1539613"/>
            <a:ext cx="9972582" cy="238760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b="1" dirty="0" err="1"/>
              <a:t>Rockbuster</a:t>
            </a:r>
            <a:r>
              <a:rPr lang="en-GB" sz="4800" b="1" dirty="0"/>
              <a:t> Stealth LLC</a:t>
            </a:r>
            <a:br>
              <a:rPr lang="en-GB" sz="4800" dirty="0"/>
            </a:br>
            <a:r>
              <a:rPr lang="en-GB" sz="2800" dirty="0"/>
              <a:t>Sales Analysis for purposes of 2020 company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117" y="6095071"/>
            <a:ext cx="9144000" cy="1655762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b="1" dirty="0">
                <a:solidFill>
                  <a:schemeClr val="tx1"/>
                </a:solidFill>
              </a:rPr>
              <a:t>Prepared by: Sanja Kesic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10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35AD88-C03F-A89F-E294-9EBD3805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7"/>
          <a:stretch/>
        </p:blipFill>
        <p:spPr>
          <a:xfrm>
            <a:off x="3473002" y="1376218"/>
            <a:ext cx="8718998" cy="4885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9866DF-D1B5-076A-C509-6B6DDAD3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288" y="3524151"/>
            <a:ext cx="1022403" cy="755689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8806076B-D47D-E151-B027-2D2ACFE6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562" y="259589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Which countries are </a:t>
            </a:r>
            <a:r>
              <a:rPr lang="en-GB" sz="2400" dirty="0" err="1">
                <a:latin typeface="Sagona Book" panose="020F0502020204030204" pitchFamily="34" charset="0"/>
                <a:cs typeface="Sagona Book" panose="020F0502020204030204" pitchFamily="34" charset="0"/>
              </a:rPr>
              <a:t>Rockbuster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 customers based in?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7EC60-0EF0-F2D5-272F-9292826DDAA3}"/>
              </a:ext>
            </a:extLst>
          </p:cNvPr>
          <p:cNvSpPr txBox="1"/>
          <p:nvPr/>
        </p:nvSpPr>
        <p:spPr>
          <a:xfrm>
            <a:off x="532767" y="1376218"/>
            <a:ext cx="267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A total of </a:t>
            </a:r>
            <a:r>
              <a:rPr lang="en-GB" b="1" dirty="0">
                <a:solidFill>
                  <a:srgbClr val="000000"/>
                </a:solidFill>
              </a:rPr>
              <a:t>599 customers </a:t>
            </a:r>
            <a:r>
              <a:rPr lang="en-GB" dirty="0">
                <a:solidFill>
                  <a:srgbClr val="000000"/>
                </a:solidFill>
              </a:rPr>
              <a:t>are based in </a:t>
            </a:r>
            <a:r>
              <a:rPr lang="en-GB" b="1" dirty="0">
                <a:solidFill>
                  <a:srgbClr val="000000"/>
                </a:solidFill>
              </a:rPr>
              <a:t>108 countries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B1B9-D870-4D49-8916-F2486C2DF806}"/>
              </a:ext>
            </a:extLst>
          </p:cNvPr>
          <p:cNvSpPr txBox="1"/>
          <p:nvPr/>
        </p:nvSpPr>
        <p:spPr>
          <a:xfrm>
            <a:off x="329309" y="2462522"/>
            <a:ext cx="294528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1746"/>
                </a:solidFill>
              </a:rPr>
              <a:t>Top 10 Countries with the </a:t>
            </a:r>
            <a:r>
              <a:rPr lang="en-GB" sz="1600" b="1" dirty="0">
                <a:solidFill>
                  <a:srgbClr val="001746"/>
                </a:solidFill>
              </a:rPr>
              <a:t>most customers</a:t>
            </a:r>
            <a:r>
              <a:rPr lang="en-GB" sz="1600" dirty="0">
                <a:solidFill>
                  <a:srgbClr val="001746"/>
                </a:solidFill>
              </a:rPr>
              <a:t>:</a:t>
            </a:r>
          </a:p>
          <a:p>
            <a:endParaRPr lang="en-GB" sz="1600" dirty="0">
              <a:solidFill>
                <a:srgbClr val="001746"/>
              </a:solidFill>
            </a:endParaRPr>
          </a:p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001746"/>
                </a:solidFill>
              </a:rPr>
              <a:t>India                       60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China                      53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US                          36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Japan                       31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Mexico                    30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Brazil                       28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Russian Federation    28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Philippines                20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Turkey                     15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Indonesia                  14</a:t>
            </a: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11</a:t>
            </a:fld>
            <a:endParaRPr lang="en-GB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8806076B-D47D-E151-B027-2D2ACFE6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562" y="259589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Where are customers with a high lifetime value based?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B1B9-D870-4D49-8916-F2486C2DF806}"/>
              </a:ext>
            </a:extLst>
          </p:cNvPr>
          <p:cNvSpPr txBox="1"/>
          <p:nvPr/>
        </p:nvSpPr>
        <p:spPr>
          <a:xfrm>
            <a:off x="301750" y="1459800"/>
            <a:ext cx="294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1746"/>
                </a:solidFill>
              </a:rPr>
              <a:t>Top 10 Customers </a:t>
            </a:r>
            <a:r>
              <a:rPr lang="en-GB" sz="1400" dirty="0">
                <a:solidFill>
                  <a:srgbClr val="001746"/>
                </a:solidFill>
              </a:rPr>
              <a:t>with a </a:t>
            </a:r>
            <a:r>
              <a:rPr lang="en-GB" sz="1400" b="1" dirty="0">
                <a:solidFill>
                  <a:srgbClr val="001746"/>
                </a:solidFill>
              </a:rPr>
              <a:t>highest lifetime value</a:t>
            </a:r>
            <a:r>
              <a:rPr lang="en-GB" sz="1400" dirty="0">
                <a:solidFill>
                  <a:srgbClr val="001746"/>
                </a:solidFill>
              </a:rPr>
              <a:t> are based in: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E0152-5BC1-6D07-54D2-94F9A7E329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97" y="1138170"/>
            <a:ext cx="8661845" cy="51247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07B1E1-40CD-811E-BFBE-2B7B45E28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464" y="5004843"/>
            <a:ext cx="1041454" cy="977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1E4A7C-3E95-890E-C13C-A938B23A8013}"/>
              </a:ext>
            </a:extLst>
          </p:cNvPr>
          <p:cNvSpPr txBox="1"/>
          <p:nvPr/>
        </p:nvSpPr>
        <p:spPr>
          <a:xfrm>
            <a:off x="301750" y="2287397"/>
            <a:ext cx="294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b="1" dirty="0">
                <a:solidFill>
                  <a:srgbClr val="001746"/>
                </a:solidFill>
              </a:rPr>
              <a:t>India                           $6,035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China 	                      $5,251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US	                      $3,685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Japan                          $3,123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Mexico                       $2,985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Brazil                          $2,919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Russian Federation       $2,766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Philippines                   $2,220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Turkey                        $1,498</a:t>
            </a: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rgbClr val="001746"/>
                </a:solidFill>
              </a:rPr>
              <a:t>Indonesia                     $1,353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0E4F65-A19D-F9AB-7D20-FCB0B1DBD223}"/>
              </a:ext>
            </a:extLst>
          </p:cNvPr>
          <p:cNvSpPr txBox="1"/>
          <p:nvPr/>
        </p:nvSpPr>
        <p:spPr>
          <a:xfrm>
            <a:off x="301749" y="4714657"/>
            <a:ext cx="294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These countries have also the highest customer counts.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BDE287-0B60-DDBD-65A6-D9FC610C0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061" y="4976267"/>
            <a:ext cx="1022403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2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12</a:t>
            </a:fld>
            <a:endParaRPr lang="en-GB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7C853AB-DD58-5813-D12F-5E922763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" y="178704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Do sales figure vary between geographic regions?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F7CE3-DA5F-480C-93D1-0C4541A80BC5}"/>
              </a:ext>
            </a:extLst>
          </p:cNvPr>
          <p:cNvSpPr txBox="1"/>
          <p:nvPr/>
        </p:nvSpPr>
        <p:spPr>
          <a:xfrm>
            <a:off x="1805641" y="1115139"/>
            <a:ext cx="487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Revenue in $ by geographical region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5167-00B2-7766-C701-274B9F7FB70C}"/>
              </a:ext>
            </a:extLst>
          </p:cNvPr>
          <p:cNvSpPr txBox="1"/>
          <p:nvPr/>
        </p:nvSpPr>
        <p:spPr>
          <a:xfrm>
            <a:off x="8304366" y="2579633"/>
            <a:ext cx="214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Asia</a:t>
            </a:r>
            <a:r>
              <a:rPr lang="en-GB" dirty="0">
                <a:solidFill>
                  <a:srgbClr val="000000"/>
                </a:solidFill>
              </a:rPr>
              <a:t> has by far the most revenue followed by Europe and North America.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64C0C3-8C78-A859-7162-EED40E0D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784" y="1515249"/>
            <a:ext cx="7741048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732" y="1947671"/>
            <a:ext cx="5545736" cy="4070729"/>
          </a:xfrm>
        </p:spPr>
        <p:txBody>
          <a:bodyPr rtlCol="0">
            <a:normAutofit lnSpcReduction="10000"/>
          </a:bodyPr>
          <a:lstStyle>
            <a:defPPr>
              <a:defRPr lang="en-GB"/>
            </a:defPPr>
          </a:lstStyle>
          <a:p>
            <a:pPr rtl="0"/>
            <a:r>
              <a:rPr lang="en-GB" sz="1600" b="1" dirty="0">
                <a:solidFill>
                  <a:srgbClr val="99190B"/>
                </a:solidFill>
              </a:rPr>
              <a:t>Top 5 Movies</a:t>
            </a:r>
            <a:r>
              <a:rPr lang="en-GB" sz="1600" dirty="0">
                <a:solidFill>
                  <a:srgbClr val="99190B"/>
                </a:solidFill>
              </a:rPr>
              <a:t>: </a:t>
            </a:r>
            <a:r>
              <a:rPr lang="en-GB" sz="1600" b="1" dirty="0">
                <a:solidFill>
                  <a:srgbClr val="000000"/>
                </a:solidFill>
              </a:rPr>
              <a:t>Telegraph Voyage, </a:t>
            </a:r>
            <a:r>
              <a:rPr lang="en-GB" sz="1600" dirty="0">
                <a:solidFill>
                  <a:srgbClr val="000000"/>
                </a:solidFill>
              </a:rPr>
              <a:t>Zorro Ark, Wife Turn, Innocent Usual, Hustler Party.</a:t>
            </a:r>
          </a:p>
          <a:p>
            <a:pPr rtl="0"/>
            <a:endParaRPr lang="en-GB" sz="1600" dirty="0">
              <a:solidFill>
                <a:srgbClr val="000000"/>
              </a:solidFill>
            </a:endParaRPr>
          </a:p>
          <a:p>
            <a:pPr rtl="0"/>
            <a:r>
              <a:rPr lang="en-GB" sz="1600" b="1" dirty="0">
                <a:solidFill>
                  <a:srgbClr val="99190B"/>
                </a:solidFill>
              </a:rPr>
              <a:t>Top 5 movie Genres</a:t>
            </a:r>
            <a:r>
              <a:rPr lang="en-GB" sz="1600" dirty="0">
                <a:solidFill>
                  <a:srgbClr val="99190B"/>
                </a:solidFill>
              </a:rPr>
              <a:t>: </a:t>
            </a:r>
            <a:r>
              <a:rPr lang="en-GB" sz="1600" b="1" dirty="0">
                <a:solidFill>
                  <a:srgbClr val="000000"/>
                </a:solidFill>
              </a:rPr>
              <a:t>Sports</a:t>
            </a:r>
            <a:r>
              <a:rPr lang="en-GB" sz="1600" dirty="0">
                <a:solidFill>
                  <a:srgbClr val="000000"/>
                </a:solidFill>
              </a:rPr>
              <a:t>, Sci-fi, Animation, Drama, Comedy.</a:t>
            </a:r>
          </a:p>
          <a:p>
            <a:pPr rtl="0"/>
            <a:endParaRPr lang="en-GB" sz="1600" dirty="0">
              <a:solidFill>
                <a:srgbClr val="000000"/>
              </a:solidFill>
            </a:endParaRPr>
          </a:p>
          <a:p>
            <a:pPr rtl="0"/>
            <a:r>
              <a:rPr lang="en-GB" sz="1600" b="1" dirty="0">
                <a:solidFill>
                  <a:srgbClr val="99190B"/>
                </a:solidFill>
              </a:rPr>
              <a:t>Average rental duration </a:t>
            </a:r>
            <a:r>
              <a:rPr lang="en-GB" sz="1600" dirty="0">
                <a:solidFill>
                  <a:srgbClr val="000000"/>
                </a:solidFill>
              </a:rPr>
              <a:t>in days across genres is </a:t>
            </a:r>
            <a:r>
              <a:rPr lang="en-GB" sz="1600" b="1" dirty="0">
                <a:solidFill>
                  <a:srgbClr val="000000"/>
                </a:solidFill>
              </a:rPr>
              <a:t>5 days</a:t>
            </a:r>
            <a:r>
              <a:rPr lang="en-GB" sz="1600" dirty="0">
                <a:solidFill>
                  <a:srgbClr val="000000"/>
                </a:solidFill>
              </a:rPr>
              <a:t>, while </a:t>
            </a:r>
            <a:r>
              <a:rPr lang="en-GB" sz="1600" b="1" dirty="0">
                <a:solidFill>
                  <a:srgbClr val="000000"/>
                </a:solidFill>
              </a:rPr>
              <a:t>Thriller</a:t>
            </a:r>
            <a:r>
              <a:rPr lang="en-GB" sz="1600" dirty="0">
                <a:solidFill>
                  <a:srgbClr val="000000"/>
                </a:solidFill>
              </a:rPr>
              <a:t> has the highest rental duration of </a:t>
            </a:r>
            <a:r>
              <a:rPr lang="en-GB" sz="1600" b="1" dirty="0">
                <a:solidFill>
                  <a:srgbClr val="000000"/>
                </a:solidFill>
              </a:rPr>
              <a:t>6 days</a:t>
            </a:r>
            <a:r>
              <a:rPr lang="en-GB" sz="1600" dirty="0">
                <a:solidFill>
                  <a:srgbClr val="000000"/>
                </a:solidFill>
              </a:rPr>
              <a:t>. </a:t>
            </a:r>
          </a:p>
          <a:p>
            <a:pPr rtl="0"/>
            <a:endParaRPr lang="en-GB" sz="1600" dirty="0">
              <a:solidFill>
                <a:srgbClr val="000000"/>
              </a:solidFill>
            </a:endParaRPr>
          </a:p>
          <a:p>
            <a:pPr rtl="0"/>
            <a:r>
              <a:rPr lang="en-GB" sz="1600" dirty="0">
                <a:solidFill>
                  <a:srgbClr val="000000"/>
                </a:solidFill>
              </a:rPr>
              <a:t>A total of </a:t>
            </a:r>
            <a:r>
              <a:rPr lang="en-GB" sz="1600" b="1" dirty="0">
                <a:solidFill>
                  <a:srgbClr val="99190B"/>
                </a:solidFill>
              </a:rPr>
              <a:t>599 customers </a:t>
            </a:r>
            <a:r>
              <a:rPr lang="en-GB" sz="1600" dirty="0">
                <a:solidFill>
                  <a:srgbClr val="000000"/>
                </a:solidFill>
              </a:rPr>
              <a:t>are based in </a:t>
            </a:r>
            <a:r>
              <a:rPr lang="en-GB" sz="1600" b="1" dirty="0">
                <a:solidFill>
                  <a:srgbClr val="99190B"/>
                </a:solidFill>
              </a:rPr>
              <a:t>108 countries</a:t>
            </a:r>
            <a:r>
              <a:rPr lang="en-GB" sz="1600" dirty="0">
                <a:solidFill>
                  <a:srgbClr val="000000"/>
                </a:solidFill>
              </a:rPr>
              <a:t>. </a:t>
            </a:r>
            <a:r>
              <a:rPr lang="en-GB" sz="1600" b="1" dirty="0">
                <a:solidFill>
                  <a:srgbClr val="99190B"/>
                </a:solidFill>
              </a:rPr>
              <a:t>Top 5 countries </a:t>
            </a:r>
            <a:r>
              <a:rPr lang="en-GB" sz="1600" dirty="0">
                <a:solidFill>
                  <a:srgbClr val="000000"/>
                </a:solidFill>
              </a:rPr>
              <a:t>with the most customers are </a:t>
            </a:r>
            <a:r>
              <a:rPr lang="en-GB" sz="1600" b="1" dirty="0">
                <a:solidFill>
                  <a:srgbClr val="000000"/>
                </a:solidFill>
              </a:rPr>
              <a:t>India (60), </a:t>
            </a:r>
            <a:r>
              <a:rPr lang="en-GB" sz="1600" dirty="0">
                <a:solidFill>
                  <a:srgbClr val="000000"/>
                </a:solidFill>
              </a:rPr>
              <a:t>China, US, Japan and Mexico(30).</a:t>
            </a:r>
          </a:p>
          <a:p>
            <a:pPr rtl="0"/>
            <a:endParaRPr lang="en-GB" sz="1600" dirty="0">
              <a:solidFill>
                <a:srgbClr val="000000"/>
              </a:solidFill>
            </a:endParaRPr>
          </a:p>
          <a:p>
            <a:pPr rtl="0"/>
            <a:r>
              <a:rPr lang="en-GB" b="1" dirty="0">
                <a:solidFill>
                  <a:srgbClr val="99190B"/>
                </a:solidFill>
              </a:rPr>
              <a:t>Top 5 customers </a:t>
            </a:r>
            <a:r>
              <a:rPr lang="en-GB" dirty="0"/>
              <a:t>with a highest lifetime value are based in </a:t>
            </a:r>
            <a:r>
              <a:rPr lang="en-GB" b="1" dirty="0"/>
              <a:t>India ($6,035), </a:t>
            </a:r>
            <a:r>
              <a:rPr lang="en-GB" dirty="0"/>
              <a:t>China, US, Japan and Mexico($2,985).</a:t>
            </a:r>
          </a:p>
          <a:p>
            <a:pPr rtl="0"/>
            <a:endParaRPr lang="en-GB" dirty="0"/>
          </a:p>
          <a:p>
            <a:pPr rtl="0"/>
            <a:r>
              <a:rPr lang="en-GB" b="1" dirty="0">
                <a:solidFill>
                  <a:srgbClr val="99190B"/>
                </a:solidFill>
              </a:rPr>
              <a:t>The most profitable region </a:t>
            </a:r>
            <a:r>
              <a:rPr lang="en-GB" dirty="0"/>
              <a:t>is by far </a:t>
            </a:r>
            <a:r>
              <a:rPr lang="en-GB" b="1" dirty="0"/>
              <a:t>Asia</a:t>
            </a:r>
            <a:r>
              <a:rPr lang="en-GB" dirty="0"/>
              <a:t> followed by Europe and North America.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13</a:t>
            </a:fld>
            <a:endParaRPr lang="en-GB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FA2E0A3-3BF3-5255-8969-981707DE87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3577" r="23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702818"/>
            <a:ext cx="10862554" cy="445109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1"/>
              <a:t>Rockbuster</a:t>
            </a:r>
            <a:r>
              <a:rPr lang="en-GB" dirty="0"/>
              <a:t> Stealth LLC can prioritize titles with higher demands and revenue and may consider removing low revenue movies.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Targeting market with high revenue genres such as Sport, Sci-fi, Animation, Drama and Comedy.</a:t>
            </a:r>
          </a:p>
          <a:p>
            <a:pPr marL="0" indent="0" rtl="0">
              <a:buNone/>
            </a:pPr>
            <a:endParaRPr lang="en-GB" dirty="0"/>
          </a:p>
          <a:p>
            <a:pPr rtl="0"/>
            <a:r>
              <a:rPr lang="en-GB" dirty="0"/>
              <a:t>Adjusting prices for rental duration by giving lower price for shorter rental and bigger price for longer(more than 6 days) in order to encourage customers to rent more frequently.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Focus on marketing in Asia, the  most profitable region, followed by Europe and North America.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Implement loyalty programs, for customers with a highest lifetime value, by offering them discounts on rentals, special subscription plans, every 10</a:t>
            </a:r>
            <a:r>
              <a:rPr lang="en-GB" baseline="30000" dirty="0"/>
              <a:t>th</a:t>
            </a:r>
            <a:r>
              <a:rPr lang="en-GB" dirty="0"/>
              <a:t> movie with half price, special family packages, special offers if they bring a new customer.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Focus on offering a wider range of subtitles to be able to reach more customers across the globe.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thank you 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5530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b="1" dirty="0">
                <a:solidFill>
                  <a:schemeClr val="accent6">
                    <a:lumMod val="25000"/>
                  </a:schemeClr>
                </a:solidFill>
              </a:rPr>
              <a:t>If you have any more questions, please feel free to contact me!</a:t>
            </a:r>
          </a:p>
          <a:p>
            <a:pPr rtl="0"/>
            <a:r>
              <a:rPr lang="en-GB" b="1" dirty="0"/>
              <a:t>Sanja Kesic</a:t>
            </a:r>
          </a:p>
          <a:p>
            <a:pPr rtl="0"/>
            <a:r>
              <a:rPr lang="en-GB" dirty="0">
                <a:hlinkClick r:id="rId3"/>
              </a:rPr>
              <a:t>skesic@gmail.com</a:t>
            </a:r>
            <a:endParaRPr lang="en-GB" dirty="0"/>
          </a:p>
          <a:p>
            <a:r>
              <a:rPr lang="de-DE" sz="1800" kern="100" dirty="0">
                <a:solidFill>
                  <a:schemeClr val="accent6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https://public.tableau.com/app/profile/sanja1971/viz/RockbusterStealthLLCSalesAnalysis/RockbusterStealthLLCSalesAnalysis?publish=yes</a:t>
            </a:r>
            <a:endParaRPr lang="de-DE" sz="1800" kern="100" dirty="0">
              <a:solidFill>
                <a:schemeClr val="accent6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911" y="2597966"/>
            <a:ext cx="3551111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400" dirty="0"/>
              <a:t>B</a:t>
            </a:r>
            <a:r>
              <a:rPr lang="en-GB" sz="4400" cap="none" dirty="0"/>
              <a:t>ack-up</a:t>
            </a:r>
          </a:p>
          <a:p>
            <a:pPr rtl="0"/>
            <a:r>
              <a:rPr lang="en-GB" sz="4400" cap="none" dirty="0"/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32" y="246134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3200" dirty="0"/>
              <a:t>What is total Revenue per Country in $?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17</a:t>
            </a:fld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89C1EB-7780-BB53-8E2F-A41DEE5AC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21"/>
          <a:stretch/>
        </p:blipFill>
        <p:spPr>
          <a:xfrm>
            <a:off x="1091200" y="1103749"/>
            <a:ext cx="8449615" cy="51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091141"/>
              </p:ext>
            </p:extLst>
          </p:nvPr>
        </p:nvGraphicFramePr>
        <p:xfrm>
          <a:off x="7765570" y="1169988"/>
          <a:ext cx="4156136" cy="4838913"/>
        </p:xfrm>
        <a:graphic>
          <a:graphicData uri="http://schemas.openxmlformats.org/drawingml/2006/table">
            <a:tbl>
              <a:tblPr firstRow="1" bandRow="1"/>
              <a:tblGrid>
                <a:gridCol w="415613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 rtl="0"/>
                      <a:r>
                        <a:rPr lang="en-GB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Key Questions &amp; Objectives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Recommendations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Back-up Slides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5519928" cy="4070729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Rockbuster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Rockbuster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Stealth management team is planning to use its existing movie licences to launch an online video rental service in order to stay competitive. </a:t>
            </a:r>
          </a:p>
          <a:p>
            <a:pPr rtl="0"/>
            <a:endParaRPr lang="en-GB" dirty="0"/>
          </a:p>
          <a:p>
            <a:pPr rtl="0"/>
            <a:r>
              <a:rPr lang="en-GB" b="1" dirty="0">
                <a:solidFill>
                  <a:schemeClr val="accent6">
                    <a:lumMod val="25000"/>
                  </a:schemeClr>
                </a:solidFill>
              </a:rPr>
              <a:t>Objective</a:t>
            </a:r>
            <a:r>
              <a:rPr lang="en-GB" b="1" dirty="0">
                <a:solidFill>
                  <a:schemeClr val="accent6">
                    <a:lumMod val="10000"/>
                  </a:schemeClr>
                </a:solidFill>
              </a:rPr>
              <a:t>: 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To help </a:t>
            </a:r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Rockbuster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Stealth’s business intelligence (BI) department with the launch strategy for the new online video service.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3722AA2-C76B-5A18-B065-A8FCD55A30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28991" r="289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3" y="926474"/>
            <a:ext cx="10515600" cy="46634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</a:t>
            </a:r>
            <a:r>
              <a:rPr lang="en-GB" cap="none" dirty="0" err="1"/>
              <a:t>ockbuster</a:t>
            </a:r>
            <a:r>
              <a:rPr lang="en-GB" dirty="0"/>
              <a:t> S</a:t>
            </a:r>
            <a:r>
              <a:rPr lang="en-GB" cap="none" dirty="0"/>
              <a:t>tealth</a:t>
            </a:r>
            <a:r>
              <a:rPr lang="en-GB" dirty="0"/>
              <a:t> LLC</a:t>
            </a:r>
            <a:br>
              <a:rPr lang="en-GB" dirty="0"/>
            </a:br>
            <a:r>
              <a:rPr lang="en-GB" dirty="0"/>
              <a:t> D</a:t>
            </a:r>
            <a:r>
              <a:rPr lang="en-GB" cap="none" dirty="0"/>
              <a:t>ata</a:t>
            </a:r>
            <a:r>
              <a:rPr lang="en-GB" dirty="0"/>
              <a:t> O</a:t>
            </a:r>
            <a:r>
              <a:rPr lang="en-GB" cap="none" dirty="0"/>
              <a:t>verview</a:t>
            </a:r>
            <a:r>
              <a:rPr lang="en-GB" dirty="0"/>
              <a:t>: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2196" y="2208363"/>
            <a:ext cx="8867804" cy="3181590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b="1" dirty="0"/>
              <a:t>   </a:t>
            </a:r>
            <a:r>
              <a:rPr lang="en-GB" sz="3200" b="1" dirty="0">
                <a:solidFill>
                  <a:srgbClr val="000000"/>
                </a:solidFill>
              </a:rPr>
              <a:t>1001            599           $2.98       108</a:t>
            </a:r>
          </a:p>
          <a:p>
            <a:pPr algn="just" rtl="0"/>
            <a:r>
              <a:rPr lang="en-GB" sz="1400" b="1" dirty="0">
                <a:solidFill>
                  <a:srgbClr val="000000"/>
                </a:solidFill>
              </a:rPr>
              <a:t>Number of movies              Number of customers          Average Rental Cost      Number of Countries</a:t>
            </a:r>
          </a:p>
          <a:p>
            <a:pPr algn="just" rtl="0"/>
            <a:r>
              <a:rPr lang="en-GB" sz="1400" b="1" dirty="0">
                <a:solidFill>
                  <a:srgbClr val="000000"/>
                </a:solidFill>
              </a:rPr>
              <a:t>                                                                                                                      where are Customers</a:t>
            </a: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r>
              <a:rPr lang="en-GB" sz="3200" b="1" dirty="0">
                <a:solidFill>
                  <a:srgbClr val="000000"/>
                </a:solidFill>
              </a:rPr>
              <a:t>   5 days          Sport        </a:t>
            </a:r>
            <a:r>
              <a:rPr lang="en-GB" sz="2800" b="1" dirty="0">
                <a:solidFill>
                  <a:srgbClr val="000000"/>
                </a:solidFill>
              </a:rPr>
              <a:t>PG – 13         </a:t>
            </a:r>
            <a:r>
              <a:rPr lang="en-GB" sz="3200" b="1" dirty="0">
                <a:solidFill>
                  <a:srgbClr val="000000"/>
                </a:solidFill>
              </a:rPr>
              <a:t>21</a:t>
            </a:r>
          </a:p>
          <a:p>
            <a:pPr algn="just"/>
            <a:r>
              <a:rPr lang="en-GB" sz="1400" b="1" dirty="0">
                <a:solidFill>
                  <a:srgbClr val="000000"/>
                </a:solidFill>
              </a:rPr>
              <a:t>Average Rental Duration          Most Popular Genre            Most Popular Rating       Number of Genres</a:t>
            </a: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  <a:p>
            <a:pPr algn="just" rtl="0"/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969" y="2773393"/>
            <a:ext cx="4840641" cy="177355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/>
              <a:t>Key Questions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614126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Which </a:t>
            </a:r>
            <a:r>
              <a:rPr lang="en-GB" sz="2400" b="1" dirty="0">
                <a:latin typeface="Sagona Book" panose="020F0502020204030204" pitchFamily="34" charset="0"/>
                <a:cs typeface="Sagona Book" panose="020F0502020204030204" pitchFamily="34" charset="0"/>
              </a:rPr>
              <a:t>movies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 contributed </a:t>
            </a:r>
            <a:r>
              <a:rPr lang="en-GB" sz="2400" b="1" dirty="0">
                <a:latin typeface="Sagona Book" panose="020F0502020204030204" pitchFamily="34" charset="0"/>
                <a:cs typeface="Sagona Book" panose="020F0502020204030204" pitchFamily="34" charset="0"/>
              </a:rPr>
              <a:t>the most 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to revenue gain?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431234"/>
            <a:ext cx="3438144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6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49ED-DD29-A2D7-43C9-215F98B36380}"/>
              </a:ext>
            </a:extLst>
          </p:cNvPr>
          <p:cNvSpPr txBox="1"/>
          <p:nvPr/>
        </p:nvSpPr>
        <p:spPr>
          <a:xfrm>
            <a:off x="1778868" y="2064220"/>
            <a:ext cx="61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Top 10 Movies that contributed the most to revenue 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D5A64-8BCE-70B0-AA4A-1FA8E5A5292B}"/>
              </a:ext>
            </a:extLst>
          </p:cNvPr>
          <p:cNvSpPr txBox="1"/>
          <p:nvPr/>
        </p:nvSpPr>
        <p:spPr>
          <a:xfrm>
            <a:off x="1317895" y="5286811"/>
            <a:ext cx="5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</a:rPr>
              <a:t>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FA1DB-41B0-6F3B-803F-5996037FA67B}"/>
              </a:ext>
            </a:extLst>
          </p:cNvPr>
          <p:cNvSpPr txBox="1"/>
          <p:nvPr/>
        </p:nvSpPr>
        <p:spPr>
          <a:xfrm>
            <a:off x="3655363" y="5594588"/>
            <a:ext cx="144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</a:rPr>
              <a:t>Total revenue in $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73AEF3-87DC-C628-B72D-D5F48AE6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147" y="2923404"/>
            <a:ext cx="6759256" cy="26711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A8D5E3-80CC-7A00-7FEE-F0653FF3300B}"/>
              </a:ext>
            </a:extLst>
          </p:cNvPr>
          <p:cNvSpPr txBox="1"/>
          <p:nvPr/>
        </p:nvSpPr>
        <p:spPr>
          <a:xfrm>
            <a:off x="7654944" y="4106520"/>
            <a:ext cx="2671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b="1" dirty="0">
                <a:solidFill>
                  <a:srgbClr val="000000"/>
                </a:solidFill>
              </a:rPr>
              <a:t>Telegraph Voyage </a:t>
            </a:r>
            <a:r>
              <a:rPr lang="en-GB" dirty="0">
                <a:solidFill>
                  <a:srgbClr val="000000"/>
                </a:solidFill>
              </a:rPr>
              <a:t>contributed the most to revenue with </a:t>
            </a:r>
            <a:r>
              <a:rPr lang="en-GB" b="1" dirty="0">
                <a:solidFill>
                  <a:srgbClr val="000000"/>
                </a:solidFill>
              </a:rPr>
              <a:t>$215.75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614126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Which </a:t>
            </a:r>
            <a:r>
              <a:rPr lang="en-GB" sz="2400" b="1" dirty="0">
                <a:latin typeface="Sagona Book" panose="020F0502020204030204" pitchFamily="34" charset="0"/>
                <a:cs typeface="Sagona Book" panose="020F0502020204030204" pitchFamily="34" charset="0"/>
              </a:rPr>
              <a:t>movies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 contributed </a:t>
            </a:r>
            <a:r>
              <a:rPr lang="en-GB" sz="2400" b="1" dirty="0">
                <a:latin typeface="Sagona Book" panose="020F0502020204030204" pitchFamily="34" charset="0"/>
                <a:cs typeface="Sagona Book" panose="020F0502020204030204" pitchFamily="34" charset="0"/>
              </a:rPr>
              <a:t>the least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 to revenue gain?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431234"/>
            <a:ext cx="3438144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49ED-DD29-A2D7-43C9-215F98B36380}"/>
              </a:ext>
            </a:extLst>
          </p:cNvPr>
          <p:cNvSpPr txBox="1"/>
          <p:nvPr/>
        </p:nvSpPr>
        <p:spPr>
          <a:xfrm>
            <a:off x="1353312" y="2447626"/>
            <a:ext cx="619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Bottom 10 Movies that contributed the least to revenue 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D5A64-8BCE-70B0-AA4A-1FA8E5A5292B}"/>
              </a:ext>
            </a:extLst>
          </p:cNvPr>
          <p:cNvSpPr txBox="1"/>
          <p:nvPr/>
        </p:nvSpPr>
        <p:spPr>
          <a:xfrm>
            <a:off x="574864" y="3032226"/>
            <a:ext cx="56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</a:rPr>
              <a:t>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FA1DB-41B0-6F3B-803F-5996037FA67B}"/>
              </a:ext>
            </a:extLst>
          </p:cNvPr>
          <p:cNvSpPr txBox="1"/>
          <p:nvPr/>
        </p:nvSpPr>
        <p:spPr>
          <a:xfrm>
            <a:off x="3655363" y="5276476"/>
            <a:ext cx="144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</a:rPr>
              <a:t>Total revenue in $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8D5E3-80CC-7A00-7FEE-F0653FF3300B}"/>
              </a:ext>
            </a:extLst>
          </p:cNvPr>
          <p:cNvSpPr txBox="1"/>
          <p:nvPr/>
        </p:nvSpPr>
        <p:spPr>
          <a:xfrm>
            <a:off x="9095816" y="3429000"/>
            <a:ext cx="2671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b="1" dirty="0">
                <a:solidFill>
                  <a:srgbClr val="000000"/>
                </a:solidFill>
              </a:rPr>
              <a:t>Duffel Apocalypse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0000"/>
                </a:solidFill>
              </a:rPr>
              <a:t>Oklahoma Jumanji </a:t>
            </a:r>
            <a:r>
              <a:rPr lang="en-GB" dirty="0">
                <a:solidFill>
                  <a:srgbClr val="000000"/>
                </a:solidFill>
              </a:rPr>
              <a:t>and </a:t>
            </a:r>
            <a:r>
              <a:rPr lang="en-GB" b="1" dirty="0">
                <a:solidFill>
                  <a:srgbClr val="000000"/>
                </a:solidFill>
              </a:rPr>
              <a:t>Texas Watch </a:t>
            </a:r>
            <a:r>
              <a:rPr lang="en-GB" dirty="0">
                <a:solidFill>
                  <a:srgbClr val="000000"/>
                </a:solidFill>
              </a:rPr>
              <a:t>contributed the least to revenue with  </a:t>
            </a:r>
            <a:r>
              <a:rPr lang="en-GB" b="1" dirty="0">
                <a:solidFill>
                  <a:srgbClr val="000000"/>
                </a:solidFill>
              </a:rPr>
              <a:t>$5.94 </a:t>
            </a:r>
            <a:r>
              <a:rPr lang="en-GB" dirty="0">
                <a:solidFill>
                  <a:srgbClr val="000000"/>
                </a:solidFill>
              </a:rPr>
              <a:t>each.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1FD3C-8200-0C19-1DF1-CFCFAB47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818" y="3342089"/>
            <a:ext cx="8708593" cy="1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32" y="366939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Which movie</a:t>
            </a:r>
            <a:r>
              <a:rPr lang="en-GB" sz="2400" b="1" dirty="0">
                <a:latin typeface="Sagona Book" panose="020F0502020204030204" pitchFamily="34" charset="0"/>
                <a:cs typeface="Sagona Book" panose="020F0502020204030204" pitchFamily="34" charset="0"/>
              </a:rPr>
              <a:t> genres 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contributed </a:t>
            </a:r>
            <a:r>
              <a:rPr lang="en-GB" sz="2400" b="1" dirty="0">
                <a:latin typeface="Sagona Book" panose="020F0502020204030204" pitchFamily="34" charset="0"/>
                <a:cs typeface="Sagona Book" panose="020F0502020204030204" pitchFamily="34" charset="0"/>
              </a:rPr>
              <a:t>the most</a:t>
            </a:r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 to revenue gain?</a:t>
            </a: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431234"/>
            <a:ext cx="3438144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8</a:t>
            </a:fld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D5A64-8BCE-70B0-AA4A-1FA8E5A5292B}"/>
              </a:ext>
            </a:extLst>
          </p:cNvPr>
          <p:cNvSpPr txBox="1"/>
          <p:nvPr/>
        </p:nvSpPr>
        <p:spPr>
          <a:xfrm>
            <a:off x="365760" y="2041582"/>
            <a:ext cx="569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000000"/>
                </a:solidFill>
              </a:rPr>
              <a:t>Genre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FA1DB-41B0-6F3B-803F-5996037FA67B}"/>
              </a:ext>
            </a:extLst>
          </p:cNvPr>
          <p:cNvSpPr txBox="1"/>
          <p:nvPr/>
        </p:nvSpPr>
        <p:spPr>
          <a:xfrm>
            <a:off x="4096435" y="5446101"/>
            <a:ext cx="144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</a:rPr>
              <a:t>Total revenue in $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8D5E3-80CC-7A00-7FEE-F0653FF3300B}"/>
              </a:ext>
            </a:extLst>
          </p:cNvPr>
          <p:cNvSpPr txBox="1"/>
          <p:nvPr/>
        </p:nvSpPr>
        <p:spPr>
          <a:xfrm>
            <a:off x="10185784" y="2743566"/>
            <a:ext cx="2671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Top 5 Movie Genres</a:t>
            </a:r>
            <a:r>
              <a:rPr lang="en-GB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GB" b="1" dirty="0">
                <a:solidFill>
                  <a:srgbClr val="000000"/>
                </a:solidFill>
              </a:rPr>
              <a:t>Sports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Sci-fi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Animation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Drama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Comedy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E3B784-EF50-6731-798C-1BBD14D5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72698"/>
            <a:ext cx="10012639" cy="3031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FF7E65-B7CD-A4A8-385B-4141042D55AF}"/>
              </a:ext>
            </a:extLst>
          </p:cNvPr>
          <p:cNvSpPr txBox="1"/>
          <p:nvPr/>
        </p:nvSpPr>
        <p:spPr>
          <a:xfrm>
            <a:off x="1822000" y="1764583"/>
            <a:ext cx="670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Top 10 movie Genres that contributed the most to revenue gain</a:t>
            </a:r>
          </a:p>
        </p:txBody>
      </p:sp>
    </p:spTree>
    <p:extLst>
      <p:ext uri="{BB962C8B-B14F-4D97-AF65-F5344CB8AC3E}">
        <p14:creationId xmlns:p14="http://schemas.microsoft.com/office/powerpoint/2010/main" val="238917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Rockbuster</a:t>
            </a:r>
            <a:r>
              <a:rPr lang="en-GB" dirty="0"/>
              <a:t> Stealth LLC Sales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9</a:t>
            </a:fld>
            <a:endParaRPr lang="en-GB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7C853AB-DD58-5813-D12F-5E922763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741952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2400" dirty="0">
                <a:latin typeface="Sagona Book" panose="020F0502020204030204" pitchFamily="34" charset="0"/>
                <a:cs typeface="Sagona Book" panose="020F0502020204030204" pitchFamily="34" charset="0"/>
              </a:rPr>
              <a:t>What was the average rental duration for all videos?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F7CE3-DA5F-480C-93D1-0C4541A80BC5}"/>
              </a:ext>
            </a:extLst>
          </p:cNvPr>
          <p:cNvSpPr txBox="1"/>
          <p:nvPr/>
        </p:nvSpPr>
        <p:spPr>
          <a:xfrm>
            <a:off x="1828800" y="1788111"/>
            <a:ext cx="487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Average Rental Duration in Days per Genre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5167-00B2-7766-C701-274B9F7FB70C}"/>
              </a:ext>
            </a:extLst>
          </p:cNvPr>
          <p:cNvSpPr txBox="1"/>
          <p:nvPr/>
        </p:nvSpPr>
        <p:spPr>
          <a:xfrm>
            <a:off x="9520689" y="3054086"/>
            <a:ext cx="2671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 average rental duration over all genres is </a:t>
            </a:r>
            <a:r>
              <a:rPr lang="en-GB" b="1" dirty="0">
                <a:solidFill>
                  <a:srgbClr val="000000"/>
                </a:solidFill>
              </a:rPr>
              <a:t>4,991 days</a:t>
            </a:r>
            <a:r>
              <a:rPr lang="en-GB" dirty="0">
                <a:solidFill>
                  <a:srgbClr val="000000"/>
                </a:solidFill>
              </a:rPr>
              <a:t>. </a:t>
            </a:r>
            <a:r>
              <a:rPr lang="en-GB" b="1" dirty="0">
                <a:solidFill>
                  <a:srgbClr val="000000"/>
                </a:solidFill>
              </a:rPr>
              <a:t>Thriller</a:t>
            </a:r>
            <a:r>
              <a:rPr lang="en-GB" dirty="0">
                <a:solidFill>
                  <a:srgbClr val="000000"/>
                </a:solidFill>
              </a:rPr>
              <a:t> is the genre with the highest rental duration of </a:t>
            </a:r>
            <a:r>
              <a:rPr lang="en-GB" b="1" dirty="0">
                <a:solidFill>
                  <a:srgbClr val="000000"/>
                </a:solidFill>
              </a:rPr>
              <a:t>6 days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9783-19CA-CE39-2411-0DE2CF354B0D}"/>
              </a:ext>
            </a:extLst>
          </p:cNvPr>
          <p:cNvSpPr txBox="1"/>
          <p:nvPr/>
        </p:nvSpPr>
        <p:spPr>
          <a:xfrm>
            <a:off x="4379976" y="5390078"/>
            <a:ext cx="56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</a:rPr>
              <a:t>Days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E5D81E-D9F4-134C-0EAA-FB7F899119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79" y="2434442"/>
            <a:ext cx="9644281" cy="29556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A3B09D-61C1-14AB-9FE9-DF43D0C2CF91}"/>
              </a:ext>
            </a:extLst>
          </p:cNvPr>
          <p:cNvSpPr txBox="1"/>
          <p:nvPr/>
        </p:nvSpPr>
        <p:spPr>
          <a:xfrm>
            <a:off x="388297" y="2157443"/>
            <a:ext cx="56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{B6032CBA-1D7C-4102-A1F0-ED394A62AA03}tf11964407_win32</Template>
  <TotalTime>0</TotalTime>
  <Words>905</Words>
  <Application>Microsoft Office PowerPoint</Application>
  <PresentationFormat>Widescreen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Rockbuster Stealth LLC Sales Analysis for purposes of 2020 company strategy</vt:lpstr>
      <vt:lpstr>agenda</vt:lpstr>
      <vt:lpstr>introduction</vt:lpstr>
      <vt:lpstr>Rockbuster Stealth LLC  Data Overview:</vt:lpstr>
      <vt:lpstr>Key Questions &amp; Objectives</vt:lpstr>
      <vt:lpstr>Which movies contributed the most to revenue gain?</vt:lpstr>
      <vt:lpstr>Which movies contributed the least to revenue gain?</vt:lpstr>
      <vt:lpstr>Which movie genres contributed the most to revenue gain?</vt:lpstr>
      <vt:lpstr>What was the average rental duration for all videos?</vt:lpstr>
      <vt:lpstr>Which countries are Rockbuster customers based in?</vt:lpstr>
      <vt:lpstr>Where are customers with a high lifetime value based?</vt:lpstr>
      <vt:lpstr>Do sales figure vary between geographic regions?</vt:lpstr>
      <vt:lpstr>summary</vt:lpstr>
      <vt:lpstr>Recommendations</vt:lpstr>
      <vt:lpstr>thank you  </vt:lpstr>
      <vt:lpstr>PowerPoint Presentation</vt:lpstr>
      <vt:lpstr>What is total Revenue per Country in $?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Sales Analysis</dc:title>
  <dc:creator>Sanja Kesic</dc:creator>
  <cp:lastModifiedBy>Sanja Kesic</cp:lastModifiedBy>
  <cp:revision>2</cp:revision>
  <dcterms:created xsi:type="dcterms:W3CDTF">2023-04-27T13:24:45Z</dcterms:created>
  <dcterms:modified xsi:type="dcterms:W3CDTF">2023-04-28T19:34:33Z</dcterms:modified>
</cp:coreProperties>
</file>