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134805463" r:id="rId6"/>
    <p:sldId id="2134805506" r:id="rId7"/>
    <p:sldId id="2134805520" r:id="rId8"/>
    <p:sldId id="263" r:id="rId9"/>
    <p:sldId id="2134805469" r:id="rId10"/>
    <p:sldId id="2134805514" r:id="rId11"/>
    <p:sldId id="2134805507" r:id="rId12"/>
    <p:sldId id="2134805508" r:id="rId13"/>
    <p:sldId id="2134805509" r:id="rId14"/>
    <p:sldId id="2134805510" r:id="rId15"/>
    <p:sldId id="2134805511" r:id="rId16"/>
    <p:sldId id="2134805513" r:id="rId17"/>
    <p:sldId id="2134805462" r:id="rId18"/>
    <p:sldId id="2134805512" r:id="rId19"/>
    <p:sldId id="2134805466" r:id="rId20"/>
    <p:sldId id="2134805492" r:id="rId21"/>
    <p:sldId id="2134805493" r:id="rId22"/>
    <p:sldId id="2134805494" r:id="rId23"/>
    <p:sldId id="2134805495" r:id="rId24"/>
    <p:sldId id="2134805515" r:id="rId25"/>
    <p:sldId id="2134805516" r:id="rId26"/>
    <p:sldId id="2134805517" r:id="rId27"/>
    <p:sldId id="2134805518" r:id="rId28"/>
    <p:sldId id="2134805485"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B59AB2-91E0-59DA-B374-BB644BDB4801}" name="LIM Zhihui" initials="LZ" userId="S::zhihui.lim.2020@accountancy.smu.edu.sg::535d9dc9-a794-4c34-8a2d-e1574397bb22" providerId="AD"/>
  <p188:author id="{45D949B6-0445-482C-E6A3-74D51E2F3DC2}" name="Yasmin SIM Su Hui" initials="YSSH" userId="S::yasmin.sim.2020@business.smu.edu.sg::31e5b705-d8f8-46a6-b659-03b144c28ecf" providerId="AD"/>
  <p188:author id="{78562EF8-9020-7E38-AC6B-4269AE8F2A2D}" name="Yasmin SIM Su Hui" initials="YSSH" userId="Yasmin SIM Su Hui"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C28"/>
    <a:srgbClr val="FEA534"/>
    <a:srgbClr val="033452"/>
    <a:srgbClr val="000000"/>
    <a:srgbClr val="274E13"/>
    <a:srgbClr val="014D6D"/>
    <a:srgbClr val="009DDA"/>
    <a:srgbClr val="4FCEFF"/>
    <a:srgbClr val="8BDFFF"/>
    <a:srgbClr val="2932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5"/>
  </p:normalViewPr>
  <p:slideViewPr>
    <p:cSldViewPr showGuides="1">
      <p:cViewPr varScale="1">
        <p:scale>
          <a:sx n="124" d="100"/>
          <a:sy n="124" d="100"/>
        </p:scale>
        <p:origin x="200" y="184"/>
      </p:cViewPr>
      <p:guideLst>
        <p:guide orient="horz" pos="2160"/>
        <p:guide pos="3840"/>
      </p:guideLst>
    </p:cSldViewPr>
  </p:slideViewPr>
  <p:notesTextViewPr>
    <p:cViewPr>
      <p:scale>
        <a:sx n="1" d="1"/>
        <a:sy n="1" d="1"/>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0A2F01-1AF6-41A5-B35D-B4AAF00E4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A88EC817-6500-4831-8AFF-811CB8BD0C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C6A5A6-250B-47CC-9320-ED517A796945}" type="datetimeFigureOut">
              <a:rPr lang="en-SG" smtClean="0"/>
              <a:t>24/11/24</a:t>
            </a:fld>
            <a:endParaRPr lang="en-SG"/>
          </a:p>
        </p:txBody>
      </p:sp>
      <p:sp>
        <p:nvSpPr>
          <p:cNvPr id="4" name="Footer Placeholder 3">
            <a:extLst>
              <a:ext uri="{FF2B5EF4-FFF2-40B4-BE49-F238E27FC236}">
                <a16:creationId xmlns:a16="http://schemas.microsoft.com/office/drawing/2014/main" id="{3DE7FCD1-FC18-4B1E-BE2E-130015E1AD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4C982E31-4A79-4A5D-92FC-9AC5E631EC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9B30-D0F1-465E-B713-A90114B285DD}" type="slidenum">
              <a:rPr lang="en-SG" smtClean="0"/>
              <a:t>‹#›</a:t>
            </a:fld>
            <a:endParaRPr lang="en-SG"/>
          </a:p>
        </p:txBody>
      </p:sp>
    </p:spTree>
    <p:extLst>
      <p:ext uri="{BB962C8B-B14F-4D97-AF65-F5344CB8AC3E}">
        <p14:creationId xmlns:p14="http://schemas.microsoft.com/office/powerpoint/2010/main" val="2610714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69353-36A8-4F4B-8B1D-ADEED79878B3}" type="datetimeFigureOut">
              <a:rPr lang="en-SG" smtClean="0"/>
              <a:t>24/11/24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81205-F05C-426F-9A8E-C8613749FFA1}" type="slidenum">
              <a:rPr lang="en-SG" smtClean="0"/>
              <a:t>‹#›</a:t>
            </a:fld>
            <a:endParaRPr lang="en-SG"/>
          </a:p>
        </p:txBody>
      </p:sp>
    </p:spTree>
    <p:extLst>
      <p:ext uri="{BB962C8B-B14F-4D97-AF65-F5344CB8AC3E}">
        <p14:creationId xmlns:p14="http://schemas.microsoft.com/office/powerpoint/2010/main" val="49523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_page">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9E48E6FB-596F-F510-B899-6963C2DAB013}"/>
              </a:ext>
            </a:extLst>
          </p:cNvPr>
          <p:cNvSpPr txBox="1">
            <a:spLocks/>
          </p:cNvSpPr>
          <p:nvPr userDrawn="1"/>
        </p:nvSpPr>
        <p:spPr>
          <a:xfrm>
            <a:off x="11383623" y="6368588"/>
            <a:ext cx="446843" cy="365125"/>
          </a:xfrm>
          <a:prstGeom prst="rect">
            <a:avLst/>
          </a:prstGeom>
        </p:spPr>
        <p:txBody>
          <a:bodyPr vert="horz" lIns="91440" tIns="45720" rIns="91440" bIns="45720" rtlCol="0" anchor="ctr"/>
          <a:lstStyle>
            <a:defPPr>
              <a:defRPr lang="en-GB"/>
            </a:defPPr>
            <a:lvl1pPr marL="0" algn="r" defTabSz="914400" rtl="0" eaLnBrk="1" latinLnBrk="0" hangingPunct="1">
              <a:defRPr sz="1200" strike="noStrike" kern="1200">
                <a:solidFill>
                  <a:schemeClr val="tx1">
                    <a:tint val="75000"/>
                  </a:schemeClr>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GB" smtClean="0">
                <a:latin typeface="Montserrat" pitchFamily="2" charset="77"/>
              </a:rPr>
              <a:pPr/>
              <a:t>‹#›</a:t>
            </a:fld>
            <a:endParaRPr lang="en-GB">
              <a:latin typeface="Montserrat" pitchFamily="2" charset="77"/>
            </a:endParaRPr>
          </a:p>
        </p:txBody>
      </p:sp>
    </p:spTree>
    <p:extLst>
      <p:ext uri="{BB962C8B-B14F-4D97-AF65-F5344CB8AC3E}">
        <p14:creationId xmlns:p14="http://schemas.microsoft.com/office/powerpoint/2010/main" val="9491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510D83-8E5C-5409-3A96-269906393D2B}"/>
              </a:ext>
            </a:extLst>
          </p:cNvPr>
          <p:cNvCxnSpPr>
            <a:cxnSpLocks/>
          </p:cNvCxnSpPr>
          <p:nvPr userDrawn="1"/>
        </p:nvCxnSpPr>
        <p:spPr>
          <a:xfrm>
            <a:off x="-600" y="494459"/>
            <a:ext cx="12192600" cy="0"/>
          </a:xfrm>
          <a:prstGeom prst="line">
            <a:avLst/>
          </a:prstGeom>
          <a:ln w="19050">
            <a:gradFill flip="none" rotWithShape="1">
              <a:gsLst>
                <a:gs pos="0">
                  <a:srgbClr val="212528"/>
                </a:gs>
                <a:gs pos="45000">
                  <a:srgbClr val="226D38"/>
                </a:gs>
                <a:gs pos="85000">
                  <a:srgbClr val="212528"/>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FAEC627-5CA2-BA08-DABD-7F6DE99BFB09}"/>
              </a:ext>
            </a:extLst>
          </p:cNvPr>
          <p:cNvCxnSpPr>
            <a:cxnSpLocks/>
          </p:cNvCxnSpPr>
          <p:nvPr userDrawn="1"/>
        </p:nvCxnSpPr>
        <p:spPr>
          <a:xfrm>
            <a:off x="2400" y="6361202"/>
            <a:ext cx="12189600" cy="0"/>
          </a:xfrm>
          <a:prstGeom prst="line">
            <a:avLst/>
          </a:prstGeom>
          <a:ln w="19050">
            <a:solidFill>
              <a:schemeClr val="tx1">
                <a:alpha val="50052"/>
              </a:schemeClr>
            </a:soli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with medium confidence">
            <a:extLst>
              <a:ext uri="{FF2B5EF4-FFF2-40B4-BE49-F238E27FC236}">
                <a16:creationId xmlns:a16="http://schemas.microsoft.com/office/drawing/2014/main" id="{728FE0AF-5F4F-F0BD-40CE-F316B9258E4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825" t="25465" r="7926" b="24232"/>
          <a:stretch/>
        </p:blipFill>
        <p:spPr>
          <a:xfrm>
            <a:off x="10546632" y="114686"/>
            <a:ext cx="1549368" cy="314954"/>
          </a:xfrm>
          <a:prstGeom prst="rect">
            <a:avLst/>
          </a:prstGeom>
        </p:spPr>
      </p:pic>
      <p:sp>
        <p:nvSpPr>
          <p:cNvPr id="12" name="Text Placeholder 7">
            <a:extLst>
              <a:ext uri="{FF2B5EF4-FFF2-40B4-BE49-F238E27FC236}">
                <a16:creationId xmlns:a16="http://schemas.microsoft.com/office/drawing/2014/main" id="{A0CAFC1C-926F-08CB-AF62-B5AB08C63202}"/>
              </a:ext>
            </a:extLst>
          </p:cNvPr>
          <p:cNvSpPr>
            <a:spLocks noGrp="1"/>
          </p:cNvSpPr>
          <p:nvPr>
            <p:ph type="body" sz="quarter" idx="18" hasCustomPrompt="1"/>
          </p:nvPr>
        </p:nvSpPr>
        <p:spPr>
          <a:xfrm>
            <a:off x="96000" y="114685"/>
            <a:ext cx="12001500" cy="314325"/>
          </a:xfrm>
          <a:prstGeom prst="rect">
            <a:avLst/>
          </a:prstGeom>
        </p:spPr>
        <p:txBody>
          <a:bodyPr lIns="0" anchor="ctr"/>
          <a:lstStyle>
            <a:lvl1pPr marL="0" indent="0" algn="l">
              <a:buNone/>
              <a:defRPr sz="1800" b="0">
                <a:latin typeface="Georgia Pro" panose="02040502050405020303" pitchFamily="18" charset="0"/>
                <a:ea typeface="Open Sans" panose="020B0606030504020204" pitchFamily="34" charset="0"/>
                <a:cs typeface="Open Sans" panose="020B0606030504020204" pitchFamily="34" charset="0"/>
              </a:defRPr>
            </a:lvl1pPr>
          </a:lstStyle>
          <a:p>
            <a:pPr lvl="0"/>
            <a:r>
              <a:rPr lang="en-SG" sz="1800" b="1">
                <a:latin typeface="Open Sans" panose="020B0606030504020204" pitchFamily="34" charset="0"/>
                <a:ea typeface="Open Sans" panose="020B0606030504020204" pitchFamily="34" charset="0"/>
                <a:cs typeface="Open Sans" panose="020B0606030504020204" pitchFamily="34" charset="0"/>
              </a:rPr>
              <a:t>Action Title</a:t>
            </a:r>
            <a:endParaRPr lang="en-SG"/>
          </a:p>
        </p:txBody>
      </p:sp>
      <p:sp>
        <p:nvSpPr>
          <p:cNvPr id="18" name="Text Placeholder 2">
            <a:extLst>
              <a:ext uri="{FF2B5EF4-FFF2-40B4-BE49-F238E27FC236}">
                <a16:creationId xmlns:a16="http://schemas.microsoft.com/office/drawing/2014/main" id="{94D69570-34B2-E532-5CF7-9EE10BC93A88}"/>
              </a:ext>
            </a:extLst>
          </p:cNvPr>
          <p:cNvSpPr>
            <a:spLocks noGrp="1"/>
          </p:cNvSpPr>
          <p:nvPr>
            <p:ph type="body" sz="quarter" idx="10" hasCustomPrompt="1"/>
          </p:nvPr>
        </p:nvSpPr>
        <p:spPr>
          <a:xfrm>
            <a:off x="96000" y="559279"/>
            <a:ext cx="12000000" cy="313932"/>
          </a:xfrm>
          <a:prstGeom prst="rect">
            <a:avLst/>
          </a:prstGeom>
        </p:spPr>
        <p:txBody>
          <a:bodyPr lIns="0" anchor="ctr">
            <a:spAutoFit/>
          </a:bodyPr>
          <a:lstStyle>
            <a:lvl1pPr marL="0" indent="0">
              <a:buNone/>
              <a:defRPr sz="1600" b="1">
                <a:solidFill>
                  <a:srgbClr val="28322C"/>
                </a:solidFill>
                <a:latin typeface="Century Gothic" panose="020B0502020202020204" pitchFamily="34" charset="0"/>
                <a:ea typeface="Open Sans" panose="020B0606030504020204" pitchFamily="34" charset="0"/>
                <a:cs typeface="Open Sans" panose="020B0606030504020204" pitchFamily="34" charset="0"/>
              </a:defRPr>
            </a:lvl1pPr>
          </a:lstStyle>
          <a:p>
            <a:pPr lvl="0"/>
            <a:r>
              <a:rPr lang="en-US"/>
              <a:t>Action Title</a:t>
            </a:r>
          </a:p>
        </p:txBody>
      </p:sp>
    </p:spTree>
    <p:extLst>
      <p:ext uri="{BB962C8B-B14F-4D97-AF65-F5344CB8AC3E}">
        <p14:creationId xmlns:p14="http://schemas.microsoft.com/office/powerpoint/2010/main" val="23853878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_page">
    <p:spTree>
      <p:nvGrpSpPr>
        <p:cNvPr id="1" name=""/>
        <p:cNvGrpSpPr/>
        <p:nvPr/>
      </p:nvGrpSpPr>
      <p:grpSpPr>
        <a:xfrm>
          <a:off x="0" y="0"/>
          <a:ext cx="0" cy="0"/>
          <a:chOff x="0" y="0"/>
          <a:chExt cx="0" cy="0"/>
        </a:xfrm>
      </p:grpSpPr>
      <p:sp>
        <p:nvSpPr>
          <p:cNvPr id="2" name="Title 1"/>
          <p:cNvSpPr>
            <a:spLocks noGrp="1"/>
          </p:cNvSpPr>
          <p:nvPr>
            <p:ph type="title"/>
          </p:nvPr>
        </p:nvSpPr>
        <p:spPr>
          <a:xfrm>
            <a:off x="361534" y="60035"/>
            <a:ext cx="11464706" cy="789073"/>
          </a:xfrm>
        </p:spPr>
        <p:txBody>
          <a:bodyPr>
            <a:normAutofit/>
          </a:bodyPr>
          <a:lstStyle>
            <a:lvl1pPr>
              <a:defRPr sz="2400">
                <a:latin typeface="Georgia" panose="02040502050405020303" pitchFamily="18" charset="0"/>
              </a:defRPr>
            </a:lvl1pPr>
          </a:lstStyle>
          <a:p>
            <a:r>
              <a:rPr lang="en-GB"/>
              <a:t>Click to edit Master title style</a:t>
            </a:r>
          </a:p>
        </p:txBody>
      </p:sp>
      <p:sp>
        <p:nvSpPr>
          <p:cNvPr id="3" name="Content Placeholder 2"/>
          <p:cNvSpPr>
            <a:spLocks noGrp="1"/>
          </p:cNvSpPr>
          <p:nvPr>
            <p:ph idx="1"/>
          </p:nvPr>
        </p:nvSpPr>
        <p:spPr>
          <a:xfrm>
            <a:off x="361534" y="972184"/>
            <a:ext cx="11464706" cy="5274539"/>
          </a:xfrm>
        </p:spPr>
        <p:txBody>
          <a:bodyPr>
            <a:normAutofit/>
          </a:bodyPr>
          <a:lstStyle>
            <a:lvl1pPr>
              <a:defRPr sz="1200">
                <a:latin typeface="Georgia" panose="02040502050405020303" pitchFamily="18" charset="0"/>
              </a:defRPr>
            </a:lvl1pPr>
            <a:lvl2pPr>
              <a:defRPr sz="1200">
                <a:latin typeface="Georgia" panose="02040502050405020303" pitchFamily="18" charset="0"/>
              </a:defRPr>
            </a:lvl2pPr>
            <a:lvl3pPr>
              <a:defRPr sz="1200">
                <a:latin typeface="Georgia" panose="02040502050405020303" pitchFamily="18" charset="0"/>
              </a:defRPr>
            </a:lvl3pPr>
            <a:lvl4pPr>
              <a:defRPr sz="1200">
                <a:latin typeface="Georgia" panose="02040502050405020303" pitchFamily="18" charset="0"/>
              </a:defRPr>
            </a:lvl4pPr>
            <a:lvl5pPr>
              <a:defRPr sz="1200">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cxnSp>
        <p:nvCxnSpPr>
          <p:cNvPr id="11" name="Straight Connector 10">
            <a:extLst>
              <a:ext uri="{FF2B5EF4-FFF2-40B4-BE49-F238E27FC236}">
                <a16:creationId xmlns:a16="http://schemas.microsoft.com/office/drawing/2014/main" id="{13B9F0DE-8C63-4FDE-8DC8-BC0A3A5C6D5B}"/>
              </a:ext>
            </a:extLst>
          </p:cNvPr>
          <p:cNvCxnSpPr>
            <a:cxnSpLocks/>
          </p:cNvCxnSpPr>
          <p:nvPr userDrawn="1"/>
        </p:nvCxnSpPr>
        <p:spPr>
          <a:xfrm>
            <a:off x="361534" y="6307656"/>
            <a:ext cx="11464706" cy="0"/>
          </a:xfrm>
          <a:prstGeom prst="line">
            <a:avLst/>
          </a:prstGeom>
        </p:spPr>
        <p:style>
          <a:lnRef idx="1">
            <a:schemeClr val="dk1"/>
          </a:lnRef>
          <a:fillRef idx="0">
            <a:schemeClr val="dk1"/>
          </a:fillRef>
          <a:effectRef idx="0">
            <a:schemeClr val="dk1"/>
          </a:effectRef>
          <a:fontRef idx="minor">
            <a:schemeClr val="tx1"/>
          </a:fontRef>
        </p:style>
      </p:cxnSp>
      <p:sp>
        <p:nvSpPr>
          <p:cNvPr id="12" name="Slide Number Placeholder 5">
            <a:extLst>
              <a:ext uri="{FF2B5EF4-FFF2-40B4-BE49-F238E27FC236}">
                <a16:creationId xmlns:a16="http://schemas.microsoft.com/office/drawing/2014/main" id="{9E48E6FB-596F-F510-B899-6963C2DAB013}"/>
              </a:ext>
            </a:extLst>
          </p:cNvPr>
          <p:cNvSpPr txBox="1">
            <a:spLocks/>
          </p:cNvSpPr>
          <p:nvPr userDrawn="1"/>
        </p:nvSpPr>
        <p:spPr>
          <a:xfrm>
            <a:off x="11383623" y="6368588"/>
            <a:ext cx="446843" cy="365125"/>
          </a:xfrm>
          <a:prstGeom prst="rect">
            <a:avLst/>
          </a:prstGeom>
        </p:spPr>
        <p:txBody>
          <a:bodyPr vert="horz" lIns="91440" tIns="45720" rIns="91440" bIns="45720" rtlCol="0" anchor="ctr"/>
          <a:lstStyle>
            <a:defPPr>
              <a:defRPr lang="en-GB"/>
            </a:defPPr>
            <a:lvl1pPr marL="0" algn="r" defTabSz="914400" rtl="0" eaLnBrk="1" latinLnBrk="0" hangingPunct="1">
              <a:defRPr sz="1200" strike="noStrike" kern="1200">
                <a:solidFill>
                  <a:schemeClr val="tx1">
                    <a:tint val="75000"/>
                  </a:schemeClr>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GB" smtClean="0">
                <a:latin typeface="+mn-lt"/>
              </a:rPr>
              <a:pPr/>
              <a:t>‹#›</a:t>
            </a:fld>
            <a:endParaRPr lang="en-GB">
              <a:latin typeface="+mn-lt"/>
            </a:endParaRPr>
          </a:p>
        </p:txBody>
      </p:sp>
      <p:pic>
        <p:nvPicPr>
          <p:cNvPr id="6" name="Picture 5" descr="Shape&#10;&#10;Description automatically generated with medium confidence">
            <a:extLst>
              <a:ext uri="{FF2B5EF4-FFF2-40B4-BE49-F238E27FC236}">
                <a16:creationId xmlns:a16="http://schemas.microsoft.com/office/drawing/2014/main" id="{ED09A07E-8306-E83B-F2B1-A9F916E053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798" y="6114732"/>
            <a:ext cx="2636312" cy="929536"/>
          </a:xfrm>
          <a:prstGeom prst="rect">
            <a:avLst/>
          </a:prstGeom>
        </p:spPr>
      </p:pic>
    </p:spTree>
    <p:extLst>
      <p:ext uri="{BB962C8B-B14F-4D97-AF65-F5344CB8AC3E}">
        <p14:creationId xmlns:p14="http://schemas.microsoft.com/office/powerpoint/2010/main" val="3445316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D07987-3B93-4F96-9122-D5D705E10DA5}"/>
              </a:ext>
            </a:extLst>
          </p:cNvPr>
          <p:cNvGrpSpPr/>
          <p:nvPr userDrawn="1"/>
        </p:nvGrpSpPr>
        <p:grpSpPr>
          <a:xfrm>
            <a:off x="-782104" y="522909"/>
            <a:ext cx="628095" cy="5812182"/>
            <a:chOff x="-746963" y="537896"/>
            <a:chExt cx="628095" cy="5812182"/>
          </a:xfrm>
        </p:grpSpPr>
        <p:sp>
          <p:nvSpPr>
            <p:cNvPr id="8" name="Rectangle 7">
              <a:extLst>
                <a:ext uri="{FF2B5EF4-FFF2-40B4-BE49-F238E27FC236}">
                  <a16:creationId xmlns:a16="http://schemas.microsoft.com/office/drawing/2014/main" id="{B0793599-D07C-4DCC-A0A8-D7F2D536087F}"/>
                </a:ext>
              </a:extLst>
            </p:cNvPr>
            <p:cNvSpPr/>
            <p:nvPr/>
          </p:nvSpPr>
          <p:spPr>
            <a:xfrm>
              <a:off x="-746963" y="5816678"/>
              <a:ext cx="628095" cy="533400"/>
            </a:xfrm>
            <a:prstGeom prst="rect">
              <a:avLst/>
            </a:prstGeom>
            <a:solidFill>
              <a:srgbClr val="2125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81DE3A1B-73A9-44B3-BAF3-3203F638702E}"/>
                </a:ext>
              </a:extLst>
            </p:cNvPr>
            <p:cNvSpPr/>
            <p:nvPr/>
          </p:nvSpPr>
          <p:spPr>
            <a:xfrm>
              <a:off x="-746963" y="1124427"/>
              <a:ext cx="628095" cy="533400"/>
            </a:xfrm>
            <a:prstGeom prst="rect">
              <a:avLst/>
            </a:prstGeom>
            <a:solidFill>
              <a:srgbClr val="29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A96BE8E0-2D4F-4089-AB92-D69624F76230}"/>
                </a:ext>
              </a:extLst>
            </p:cNvPr>
            <p:cNvSpPr/>
            <p:nvPr/>
          </p:nvSpPr>
          <p:spPr>
            <a:xfrm>
              <a:off x="-746963" y="2884020"/>
              <a:ext cx="628095" cy="533400"/>
            </a:xfrm>
            <a:prstGeom prst="rect">
              <a:avLst/>
            </a:prstGeom>
            <a:solidFill>
              <a:srgbClr val="8D7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E91536B3-7608-4D3F-8986-E17B482BC9CC}"/>
                </a:ext>
              </a:extLst>
            </p:cNvPr>
            <p:cNvSpPr/>
            <p:nvPr/>
          </p:nvSpPr>
          <p:spPr>
            <a:xfrm>
              <a:off x="-746963" y="3470551"/>
              <a:ext cx="628095" cy="533400"/>
            </a:xfrm>
            <a:prstGeom prst="rect">
              <a:avLst/>
            </a:prstGeom>
            <a:solidFill>
              <a:srgbClr val="D8C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9D80CC79-4CCC-4003-B3C6-DD21BBD81DAD}"/>
                </a:ext>
              </a:extLst>
            </p:cNvPr>
            <p:cNvSpPr/>
            <p:nvPr/>
          </p:nvSpPr>
          <p:spPr>
            <a:xfrm>
              <a:off x="-746963" y="4057082"/>
              <a:ext cx="628095" cy="533400"/>
            </a:xfrm>
            <a:prstGeom prst="rect">
              <a:avLst/>
            </a:prstGeom>
            <a:solidFill>
              <a:srgbClr val="E2DD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8D1A140D-2C20-45F0-82B6-2BC2A39140EE}"/>
                </a:ext>
              </a:extLst>
            </p:cNvPr>
            <p:cNvSpPr/>
            <p:nvPr/>
          </p:nvSpPr>
          <p:spPr>
            <a:xfrm>
              <a:off x="-746963" y="2297489"/>
              <a:ext cx="628095" cy="533400"/>
            </a:xfrm>
            <a:prstGeom prst="rect">
              <a:avLst/>
            </a:prstGeom>
            <a:solidFill>
              <a:srgbClr val="4C8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A8C96A4C-D837-4896-99EC-750A2466EEFB}"/>
                </a:ext>
              </a:extLst>
            </p:cNvPr>
            <p:cNvSpPr/>
            <p:nvPr/>
          </p:nvSpPr>
          <p:spPr>
            <a:xfrm>
              <a:off x="-746963" y="5230144"/>
              <a:ext cx="628095" cy="533400"/>
            </a:xfrm>
            <a:prstGeom prst="rect">
              <a:avLst/>
            </a:prstGeom>
            <a:solidFill>
              <a:srgbClr val="03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C2755F4B-8BF2-4C51-9572-79FB0AA96F3F}"/>
                </a:ext>
              </a:extLst>
            </p:cNvPr>
            <p:cNvSpPr/>
            <p:nvPr/>
          </p:nvSpPr>
          <p:spPr>
            <a:xfrm>
              <a:off x="-746963" y="4643613"/>
              <a:ext cx="628095" cy="533400"/>
            </a:xfrm>
            <a:prstGeom prst="rect">
              <a:avLst/>
            </a:prstGeom>
            <a:solidFill>
              <a:srgbClr val="05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79FA8A1F-0EB4-4835-BEA1-C620A615F514}"/>
                </a:ext>
              </a:extLst>
            </p:cNvPr>
            <p:cNvSpPr/>
            <p:nvPr/>
          </p:nvSpPr>
          <p:spPr>
            <a:xfrm>
              <a:off x="-746963" y="537896"/>
              <a:ext cx="628095" cy="533400"/>
            </a:xfrm>
            <a:prstGeom prst="rect">
              <a:avLst/>
            </a:prstGeom>
            <a:solidFill>
              <a:srgbClr val="0201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9152E3DA-8FE5-4DEB-9822-0BCF7B70F105}"/>
                </a:ext>
              </a:extLst>
            </p:cNvPr>
            <p:cNvSpPr/>
            <p:nvPr/>
          </p:nvSpPr>
          <p:spPr>
            <a:xfrm>
              <a:off x="-746963" y="1710958"/>
              <a:ext cx="628095" cy="533400"/>
            </a:xfrm>
            <a:prstGeom prst="rect">
              <a:avLst/>
            </a:prstGeom>
            <a:solidFill>
              <a:srgbClr val="216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8" name="Rectangle 17">
            <a:extLst>
              <a:ext uri="{FF2B5EF4-FFF2-40B4-BE49-F238E27FC236}">
                <a16:creationId xmlns:a16="http://schemas.microsoft.com/office/drawing/2014/main" id="{6506CDAC-BA11-491E-EEB2-306F55970476}"/>
              </a:ext>
            </a:extLst>
          </p:cNvPr>
          <p:cNvSpPr/>
          <p:nvPr userDrawn="1"/>
        </p:nvSpPr>
        <p:spPr>
          <a:xfrm>
            <a:off x="-600" y="-2004"/>
            <a:ext cx="4064400" cy="54000"/>
          </a:xfrm>
          <a:prstGeom prst="rect">
            <a:avLst/>
          </a:prstGeom>
          <a:solidFill>
            <a:srgbClr val="2125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F3C36BF5-85CF-96C0-4A75-346082EAFA8C}"/>
              </a:ext>
            </a:extLst>
          </p:cNvPr>
          <p:cNvSpPr/>
          <p:nvPr userDrawn="1"/>
        </p:nvSpPr>
        <p:spPr>
          <a:xfrm>
            <a:off x="4064400" y="-2004"/>
            <a:ext cx="4064400" cy="54000"/>
          </a:xfrm>
          <a:prstGeom prst="rect">
            <a:avLst/>
          </a:prstGeom>
          <a:solidFill>
            <a:srgbClr val="216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9EEEF049-A3FA-1B2D-40AB-8668689F288B}"/>
              </a:ext>
            </a:extLst>
          </p:cNvPr>
          <p:cNvSpPr/>
          <p:nvPr userDrawn="1"/>
        </p:nvSpPr>
        <p:spPr>
          <a:xfrm>
            <a:off x="8127600" y="-2004"/>
            <a:ext cx="4064400" cy="54000"/>
          </a:xfrm>
          <a:prstGeom prst="rect">
            <a:avLst/>
          </a:prstGeom>
          <a:solidFill>
            <a:srgbClr val="03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35860A04-9676-0CF3-A6AB-4E721FC6DBC8}"/>
              </a:ext>
            </a:extLst>
          </p:cNvPr>
          <p:cNvSpPr/>
          <p:nvPr userDrawn="1"/>
        </p:nvSpPr>
        <p:spPr>
          <a:xfrm>
            <a:off x="-600" y="6805048"/>
            <a:ext cx="4064400" cy="54000"/>
          </a:xfrm>
          <a:prstGeom prst="rect">
            <a:avLst/>
          </a:prstGeom>
          <a:solidFill>
            <a:srgbClr val="2125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CC1ADA03-EB96-50D7-3E2E-23E5FF2A4FE8}"/>
              </a:ext>
            </a:extLst>
          </p:cNvPr>
          <p:cNvSpPr/>
          <p:nvPr userDrawn="1"/>
        </p:nvSpPr>
        <p:spPr>
          <a:xfrm>
            <a:off x="4064400" y="6805048"/>
            <a:ext cx="4064400" cy="54000"/>
          </a:xfrm>
          <a:prstGeom prst="rect">
            <a:avLst/>
          </a:prstGeom>
          <a:solidFill>
            <a:srgbClr val="216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5A7B0B4C-389E-7AFD-CE9A-96652E0CF38D}"/>
              </a:ext>
            </a:extLst>
          </p:cNvPr>
          <p:cNvSpPr/>
          <p:nvPr userDrawn="1"/>
        </p:nvSpPr>
        <p:spPr>
          <a:xfrm>
            <a:off x="8127600" y="6805048"/>
            <a:ext cx="4064400" cy="54000"/>
          </a:xfrm>
          <a:prstGeom prst="rect">
            <a:avLst/>
          </a:prstGeom>
          <a:solidFill>
            <a:srgbClr val="03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arthshotprize.org/the-prize/singapore-2023/#:~:text=In%20the%20evening%2C%20the%20Singapore,innovation%20emerging%20from%20Southeast%20Asi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earthshotprize.org/the-prize/singapore-2023/#:~:text=In%20the%20evening%2C%20the%20Singapore,innovation%20emerging%20from%20Southeast%20Asi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earthshotprize.org/the-prize/singapore-2023/#:~:text=In%20the%20evening%2C%20the%20Singapore,innovation%20emerging%20from%20Southeast%20Asi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earthshotprize.org/the-prize/singapore-2023/#:~:text=In%20the%20evening%2C%20the%20Singapore,innovation%20emerging%20from%20Southeast%20Asi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arthshotprize.org/the-prize/singapore-2023/#:~:text=In%20the%20evening%2C%20the%20Singapore,innovation%20emerging%20from%20Southeast%20As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earthshotprize.org/the-prize/singapore-2023/#:~:text=In%20the%20evening%2C%20the%20Singapore,innovation%20emerging%20from%20Southeast%20Asi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1FBD5-56A2-D5C2-183E-8355F6064784}"/>
              </a:ext>
            </a:extLst>
          </p:cNvPr>
          <p:cNvPicPr>
            <a:picLocks noChangeAspect="1"/>
          </p:cNvPicPr>
          <p:nvPr/>
        </p:nvPicPr>
        <p:blipFill>
          <a:blip r:embed="rId2"/>
          <a:stretch>
            <a:fillRect/>
          </a:stretch>
        </p:blipFill>
        <p:spPr>
          <a:xfrm>
            <a:off x="0" y="-2886"/>
            <a:ext cx="12191999" cy="6860886"/>
          </a:xfrm>
          <a:prstGeom prst="rect">
            <a:avLst/>
          </a:prstGeom>
        </p:spPr>
      </p:pic>
      <p:sp>
        <p:nvSpPr>
          <p:cNvPr id="7" name="Isosceles Triangle 5">
            <a:extLst>
              <a:ext uri="{FF2B5EF4-FFF2-40B4-BE49-F238E27FC236}">
                <a16:creationId xmlns:a16="http://schemas.microsoft.com/office/drawing/2014/main" id="{7ADD68BE-82CD-EF86-535D-CDF858E84CFC}"/>
              </a:ext>
            </a:extLst>
          </p:cNvPr>
          <p:cNvSpPr/>
          <p:nvPr/>
        </p:nvSpPr>
        <p:spPr>
          <a:xfrm rot="5400000">
            <a:off x="2664619" y="-2664622"/>
            <a:ext cx="6858002" cy="12187241"/>
          </a:xfrm>
          <a:custGeom>
            <a:avLst/>
            <a:gdLst>
              <a:gd name="connsiteX0" fmla="*/ 0 w 6858002"/>
              <a:gd name="connsiteY0" fmla="*/ 12192002 h 12192002"/>
              <a:gd name="connsiteX1" fmla="*/ 3429001 w 6858002"/>
              <a:gd name="connsiteY1" fmla="*/ 0 h 12192002"/>
              <a:gd name="connsiteX2" fmla="*/ 6858002 w 6858002"/>
              <a:gd name="connsiteY2" fmla="*/ 12192002 h 12192002"/>
              <a:gd name="connsiteX3" fmla="*/ 0 w 6858002"/>
              <a:gd name="connsiteY3" fmla="*/ 12192002 h 12192002"/>
              <a:gd name="connsiteX0" fmla="*/ 0 w 6858002"/>
              <a:gd name="connsiteY0" fmla="*/ 12201527 h 12201527"/>
              <a:gd name="connsiteX1" fmla="*/ 6858001 w 6858002"/>
              <a:gd name="connsiteY1" fmla="*/ 0 h 12201527"/>
              <a:gd name="connsiteX2" fmla="*/ 6858002 w 6858002"/>
              <a:gd name="connsiteY2" fmla="*/ 12201527 h 12201527"/>
              <a:gd name="connsiteX3" fmla="*/ 0 w 6858002"/>
              <a:gd name="connsiteY3" fmla="*/ 12201527 h 12201527"/>
              <a:gd name="connsiteX0" fmla="*/ 0 w 6858002"/>
              <a:gd name="connsiteY0" fmla="*/ 12150690 h 12150690"/>
              <a:gd name="connsiteX1" fmla="*/ 6781804 w 6858002"/>
              <a:gd name="connsiteY1" fmla="*/ 0 h 12150690"/>
              <a:gd name="connsiteX2" fmla="*/ 6858002 w 6858002"/>
              <a:gd name="connsiteY2" fmla="*/ 12150690 h 12150690"/>
              <a:gd name="connsiteX3" fmla="*/ 0 w 6858002"/>
              <a:gd name="connsiteY3" fmla="*/ 12150690 h 12150690"/>
              <a:gd name="connsiteX0" fmla="*/ 0 w 6858004"/>
              <a:gd name="connsiteY0" fmla="*/ 12220595 h 12220595"/>
              <a:gd name="connsiteX1" fmla="*/ 6858004 w 6858004"/>
              <a:gd name="connsiteY1" fmla="*/ 0 h 12220595"/>
              <a:gd name="connsiteX2" fmla="*/ 6858002 w 6858004"/>
              <a:gd name="connsiteY2" fmla="*/ 12220595 h 12220595"/>
              <a:gd name="connsiteX3" fmla="*/ 0 w 6858004"/>
              <a:gd name="connsiteY3" fmla="*/ 12220595 h 12220595"/>
              <a:gd name="connsiteX0" fmla="*/ 0 w 6858002"/>
              <a:gd name="connsiteY0" fmla="*/ 12196763 h 12196763"/>
              <a:gd name="connsiteX1" fmla="*/ 6853241 w 6858002"/>
              <a:gd name="connsiteY1" fmla="*/ 0 h 12196763"/>
              <a:gd name="connsiteX2" fmla="*/ 6858002 w 6858002"/>
              <a:gd name="connsiteY2" fmla="*/ 12196763 h 12196763"/>
              <a:gd name="connsiteX3" fmla="*/ 0 w 6858002"/>
              <a:gd name="connsiteY3" fmla="*/ 12196763 h 12196763"/>
            </a:gdLst>
            <a:ahLst/>
            <a:cxnLst>
              <a:cxn ang="0">
                <a:pos x="connsiteX0" y="connsiteY0"/>
              </a:cxn>
              <a:cxn ang="0">
                <a:pos x="connsiteX1" y="connsiteY1"/>
              </a:cxn>
              <a:cxn ang="0">
                <a:pos x="connsiteX2" y="connsiteY2"/>
              </a:cxn>
              <a:cxn ang="0">
                <a:pos x="connsiteX3" y="connsiteY3"/>
              </a:cxn>
            </a:cxnLst>
            <a:rect l="l" t="t" r="r" b="b"/>
            <a:pathLst>
              <a:path w="6858002" h="12196763">
                <a:moveTo>
                  <a:pt x="0" y="12196763"/>
                </a:moveTo>
                <a:lnTo>
                  <a:pt x="6853241" y="0"/>
                </a:lnTo>
                <a:cubicBezTo>
                  <a:pt x="6853241" y="4067176"/>
                  <a:pt x="6858002" y="8129587"/>
                  <a:pt x="6858002" y="12196763"/>
                </a:cubicBezTo>
                <a:lnTo>
                  <a:pt x="0" y="12196763"/>
                </a:lnTo>
                <a:close/>
              </a:path>
            </a:pathLst>
          </a:custGeom>
          <a:solidFill>
            <a:srgbClr val="033453">
              <a:alpha val="3009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9">
            <a:extLst>
              <a:ext uri="{FF2B5EF4-FFF2-40B4-BE49-F238E27FC236}">
                <a16:creationId xmlns:a16="http://schemas.microsoft.com/office/drawing/2014/main" id="{832E82DB-D59E-8687-56CB-E667F76ECB81}"/>
              </a:ext>
            </a:extLst>
          </p:cNvPr>
          <p:cNvSpPr/>
          <p:nvPr/>
        </p:nvSpPr>
        <p:spPr>
          <a:xfrm rot="16200000">
            <a:off x="2667002" y="-2662247"/>
            <a:ext cx="6857998" cy="12182484"/>
          </a:xfrm>
          <a:custGeom>
            <a:avLst/>
            <a:gdLst>
              <a:gd name="connsiteX0" fmla="*/ 0 w 6857998"/>
              <a:gd name="connsiteY0" fmla="*/ 12187244 h 12187244"/>
              <a:gd name="connsiteX1" fmla="*/ 3428999 w 6857998"/>
              <a:gd name="connsiteY1" fmla="*/ 0 h 12187244"/>
              <a:gd name="connsiteX2" fmla="*/ 6857998 w 6857998"/>
              <a:gd name="connsiteY2" fmla="*/ 12187244 h 12187244"/>
              <a:gd name="connsiteX3" fmla="*/ 0 w 6857998"/>
              <a:gd name="connsiteY3" fmla="*/ 12187244 h 12187244"/>
              <a:gd name="connsiteX0" fmla="*/ 0 w 6857998"/>
              <a:gd name="connsiteY0" fmla="*/ 12206294 h 12206294"/>
              <a:gd name="connsiteX1" fmla="*/ 19049 w 6857998"/>
              <a:gd name="connsiteY1" fmla="*/ 0 h 12206294"/>
              <a:gd name="connsiteX2" fmla="*/ 6857998 w 6857998"/>
              <a:gd name="connsiteY2" fmla="*/ 12206294 h 12206294"/>
              <a:gd name="connsiteX3" fmla="*/ 0 w 6857998"/>
              <a:gd name="connsiteY3" fmla="*/ 12206294 h 12206294"/>
              <a:gd name="connsiteX0" fmla="*/ 0 w 6857998"/>
              <a:gd name="connsiteY0" fmla="*/ 12215819 h 12215819"/>
              <a:gd name="connsiteX1" fmla="*/ 9524 w 6857998"/>
              <a:gd name="connsiteY1" fmla="*/ 0 h 12215819"/>
              <a:gd name="connsiteX2" fmla="*/ 6857998 w 6857998"/>
              <a:gd name="connsiteY2" fmla="*/ 12215819 h 12215819"/>
              <a:gd name="connsiteX3" fmla="*/ 0 w 6857998"/>
              <a:gd name="connsiteY3" fmla="*/ 12215819 h 12215819"/>
            </a:gdLst>
            <a:ahLst/>
            <a:cxnLst>
              <a:cxn ang="0">
                <a:pos x="connsiteX0" y="connsiteY0"/>
              </a:cxn>
              <a:cxn ang="0">
                <a:pos x="connsiteX1" y="connsiteY1"/>
              </a:cxn>
              <a:cxn ang="0">
                <a:pos x="connsiteX2" y="connsiteY2"/>
              </a:cxn>
              <a:cxn ang="0">
                <a:pos x="connsiteX3" y="connsiteY3"/>
              </a:cxn>
            </a:cxnLst>
            <a:rect l="l" t="t" r="r" b="b"/>
            <a:pathLst>
              <a:path w="6857998" h="12215819">
                <a:moveTo>
                  <a:pt x="0" y="12215819"/>
                </a:moveTo>
                <a:cubicBezTo>
                  <a:pt x="6350" y="8147054"/>
                  <a:pt x="3174" y="4068765"/>
                  <a:pt x="9524" y="0"/>
                </a:cubicBezTo>
                <a:lnTo>
                  <a:pt x="6857998" y="12215819"/>
                </a:lnTo>
                <a:lnTo>
                  <a:pt x="0" y="12215819"/>
                </a:lnTo>
                <a:close/>
              </a:path>
            </a:pathLst>
          </a:custGeom>
          <a:solidFill>
            <a:srgbClr val="216E38">
              <a:alpha val="3009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Text Placeholder 3">
            <a:extLst>
              <a:ext uri="{FF2B5EF4-FFF2-40B4-BE49-F238E27FC236}">
                <a16:creationId xmlns:a16="http://schemas.microsoft.com/office/drawing/2014/main" id="{B0DCE34D-DFDD-C3D3-7F81-00578F55DE53}"/>
              </a:ext>
            </a:extLst>
          </p:cNvPr>
          <p:cNvSpPr txBox="1">
            <a:spLocks/>
          </p:cNvSpPr>
          <p:nvPr/>
        </p:nvSpPr>
        <p:spPr>
          <a:xfrm>
            <a:off x="185529" y="6492455"/>
            <a:ext cx="7159940" cy="203238"/>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Montserrat" pitchFamily="2" charset="77"/>
                <a:ea typeface="Open Sans" panose="020B0606030504020204" pitchFamily="34" charset="0"/>
                <a:cs typeface="Open Sans" panose="020B0606030504020204" pitchFamily="34" charset="0"/>
              </a:rPr>
              <a:t>This presentation is strictly private and confidential. It is not to be distributed to any third party without the club’s consent</a:t>
            </a:r>
            <a:endParaRPr lang="en-US">
              <a:solidFill>
                <a:schemeClr val="bg1"/>
              </a:solidFill>
              <a:latin typeface="Montserrat" pitchFamily="2" charset="77"/>
            </a:endParaRPr>
          </a:p>
        </p:txBody>
      </p:sp>
      <p:sp>
        <p:nvSpPr>
          <p:cNvPr id="10" name="Rectangle 9">
            <a:extLst>
              <a:ext uri="{FF2B5EF4-FFF2-40B4-BE49-F238E27FC236}">
                <a16:creationId xmlns:a16="http://schemas.microsoft.com/office/drawing/2014/main" id="{8C943F02-EDF7-0B2A-0A4D-5B362E68CC1B}"/>
              </a:ext>
            </a:extLst>
          </p:cNvPr>
          <p:cNvSpPr/>
          <p:nvPr/>
        </p:nvSpPr>
        <p:spPr>
          <a:xfrm>
            <a:off x="185529" y="4174361"/>
            <a:ext cx="11817627" cy="1477664"/>
          </a:xfrm>
          <a:prstGeom prst="rect">
            <a:avLst/>
          </a:prstGeom>
          <a:solidFill>
            <a:srgbClr val="012D2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b="1" dirty="0">
                <a:latin typeface="Georgia" panose="02040502050405020303" pitchFamily="18" charset="0"/>
                <a:ea typeface="Open Sans" panose="020B0606030504020204" pitchFamily="34" charset="0"/>
                <a:cs typeface="Open Sans" panose="020B0606030504020204" pitchFamily="34" charset="0"/>
              </a:rPr>
              <a:t>                         </a:t>
            </a:r>
            <a:r>
              <a:rPr lang="en-SG" sz="3600" b="1" dirty="0">
                <a:latin typeface="Century Gothic" panose="020B0502020202020204" pitchFamily="34" charset="0"/>
                <a:ea typeface="Open Sans" panose="020B0606030504020204" pitchFamily="34" charset="0"/>
                <a:cs typeface="Open Sans" panose="020B0606030504020204" pitchFamily="34" charset="0"/>
              </a:rPr>
              <a:t>SMU Sustainable Investment Club</a:t>
            </a:r>
          </a:p>
          <a:p>
            <a:r>
              <a:rPr lang="en-SG" sz="3600" b="1" dirty="0">
                <a:latin typeface="Georgia" panose="02040502050405020303" pitchFamily="18" charset="0"/>
                <a:ea typeface="Open Sans" panose="020B0606030504020204" pitchFamily="34" charset="0"/>
                <a:cs typeface="Open Sans" panose="020B0606030504020204" pitchFamily="34" charset="0"/>
              </a:rPr>
              <a:t>             </a:t>
            </a:r>
            <a:r>
              <a:rPr lang="en-GB" sz="2400" b="1" dirty="0">
                <a:solidFill>
                  <a:srgbClr val="C8C8C8"/>
                </a:solidFill>
                <a:latin typeface="Georgia" panose="02040502050405020303" pitchFamily="18" charset="0"/>
                <a:ea typeface="Open Sans" panose="020B0606030504020204" pitchFamily="34" charset="0"/>
                <a:cs typeface="Open Sans" panose="020B0606030504020204" pitchFamily="34" charset="0"/>
              </a:rPr>
              <a:t>Directors’ Meeting 1</a:t>
            </a:r>
            <a:endParaRPr lang="en-SG" sz="2400" dirty="0">
              <a:solidFill>
                <a:srgbClr val="C8C8C8"/>
              </a:solidFill>
              <a:latin typeface="Georgia" panose="02040502050405020303" pitchFamily="18" charset="0"/>
            </a:endParaRPr>
          </a:p>
        </p:txBody>
      </p:sp>
      <p:pic>
        <p:nvPicPr>
          <p:cNvPr id="11" name="Picture 10" descr="A logo of a city&#10;&#10;Description automatically generated">
            <a:extLst>
              <a:ext uri="{FF2B5EF4-FFF2-40B4-BE49-F238E27FC236}">
                <a16:creationId xmlns:a16="http://schemas.microsoft.com/office/drawing/2014/main" id="{F0BB4AA3-58D9-8690-6309-8A7052A98554}"/>
              </a:ext>
            </a:extLst>
          </p:cNvPr>
          <p:cNvPicPr>
            <a:picLocks noChangeAspect="1"/>
          </p:cNvPicPr>
          <p:nvPr/>
        </p:nvPicPr>
        <p:blipFill>
          <a:blip r:embed="rId3"/>
          <a:stretch>
            <a:fillRect/>
          </a:stretch>
        </p:blipFill>
        <p:spPr>
          <a:xfrm>
            <a:off x="295422" y="4174361"/>
            <a:ext cx="1477664" cy="1477664"/>
          </a:xfrm>
          <a:prstGeom prst="rect">
            <a:avLst/>
          </a:prstGeom>
        </p:spPr>
      </p:pic>
      <p:sp>
        <p:nvSpPr>
          <p:cNvPr id="12" name="Rectangle 11">
            <a:extLst>
              <a:ext uri="{FF2B5EF4-FFF2-40B4-BE49-F238E27FC236}">
                <a16:creationId xmlns:a16="http://schemas.microsoft.com/office/drawing/2014/main" id="{CFB5CEF0-3593-D7A1-ED63-7CE3478F720A}"/>
              </a:ext>
            </a:extLst>
          </p:cNvPr>
          <p:cNvSpPr/>
          <p:nvPr/>
        </p:nvSpPr>
        <p:spPr>
          <a:xfrm>
            <a:off x="188843" y="149087"/>
            <a:ext cx="11817627" cy="65598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Placeholder 3">
            <a:extLst>
              <a:ext uri="{FF2B5EF4-FFF2-40B4-BE49-F238E27FC236}">
                <a16:creationId xmlns:a16="http://schemas.microsoft.com/office/drawing/2014/main" id="{364BA31C-F93D-13C3-57F6-8370FB7BFDE3}"/>
              </a:ext>
            </a:extLst>
          </p:cNvPr>
          <p:cNvSpPr txBox="1">
            <a:spLocks/>
          </p:cNvSpPr>
          <p:nvPr/>
        </p:nvSpPr>
        <p:spPr>
          <a:xfrm>
            <a:off x="10163542" y="6495090"/>
            <a:ext cx="2121222" cy="146606"/>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Open Sans" panose="020B0606030504020204" pitchFamily="34" charset="0"/>
                <a:ea typeface="Open Sans" panose="020B0606030504020204" pitchFamily="34" charset="0"/>
                <a:cs typeface="Open Sans" panose="020B0606030504020204" pitchFamily="34" charset="0"/>
              </a:rPr>
              <a:t>Photo Credits to </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The Earthshot Prize</a:t>
            </a:r>
            <a:endParaRPr lang="en-US" i="1" u="sng">
              <a:solidFill>
                <a:schemeClr val="bg1"/>
              </a:solidFill>
            </a:endParaRPr>
          </a:p>
        </p:txBody>
      </p:sp>
    </p:spTree>
    <p:extLst>
      <p:ext uri="{BB962C8B-B14F-4D97-AF65-F5344CB8AC3E}">
        <p14:creationId xmlns:p14="http://schemas.microsoft.com/office/powerpoint/2010/main" val="85891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Overview of Rules: Governance</a:t>
            </a:r>
          </a:p>
        </p:txBody>
      </p:sp>
      <p:sp>
        <p:nvSpPr>
          <p:cNvPr id="5" name="Rectangle 4">
            <a:extLst>
              <a:ext uri="{FF2B5EF4-FFF2-40B4-BE49-F238E27FC236}">
                <a16:creationId xmlns:a16="http://schemas.microsoft.com/office/drawing/2014/main" id="{BD3816FD-41C5-416B-4E8B-55A727E2B4EB}"/>
              </a:ext>
            </a:extLst>
          </p:cNvPr>
          <p:cNvSpPr/>
          <p:nvPr/>
        </p:nvSpPr>
        <p:spPr>
          <a:xfrm>
            <a:off x="192088" y="1052736"/>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Meetings</a:t>
            </a:r>
            <a:endParaRPr lang="en-US" sz="1200">
              <a:solidFill>
                <a:schemeClr val="bg1"/>
              </a:solidFill>
              <a:latin typeface="Montserrat" pitchFamily="2" charset="77"/>
            </a:endParaRPr>
          </a:p>
        </p:txBody>
      </p:sp>
      <p:graphicFrame>
        <p:nvGraphicFramePr>
          <p:cNvPr id="6" name="Table 5">
            <a:extLst>
              <a:ext uri="{FF2B5EF4-FFF2-40B4-BE49-F238E27FC236}">
                <a16:creationId xmlns:a16="http://schemas.microsoft.com/office/drawing/2014/main" id="{35D7657C-F0C7-DCD7-FC3E-CE82515C3EEC}"/>
              </a:ext>
            </a:extLst>
          </p:cNvPr>
          <p:cNvGraphicFramePr>
            <a:graphicFrameLocks noGrp="1"/>
          </p:cNvGraphicFramePr>
          <p:nvPr>
            <p:extLst>
              <p:ext uri="{D42A27DB-BD31-4B8C-83A1-F6EECF244321}">
                <p14:modId xmlns:p14="http://schemas.microsoft.com/office/powerpoint/2010/main" val="1498468598"/>
              </p:ext>
            </p:extLst>
          </p:nvPr>
        </p:nvGraphicFramePr>
        <p:xfrm>
          <a:off x="192083" y="1354861"/>
          <a:ext cx="11807825" cy="1801200"/>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789188072"/>
                    </a:ext>
                  </a:extLst>
                </a:gridCol>
                <a:gridCol w="951612">
                  <a:extLst>
                    <a:ext uri="{9D8B030D-6E8A-4147-A177-3AD203B41FA5}">
                      <a16:colId xmlns:a16="http://schemas.microsoft.com/office/drawing/2014/main" val="1089332758"/>
                    </a:ext>
                  </a:extLst>
                </a:gridCol>
                <a:gridCol w="6765924">
                  <a:extLst>
                    <a:ext uri="{9D8B030D-6E8A-4147-A177-3AD203B41FA5}">
                      <a16:colId xmlns:a16="http://schemas.microsoft.com/office/drawing/2014/main" val="631670787"/>
                    </a:ext>
                  </a:extLst>
                </a:gridCol>
                <a:gridCol w="3560002">
                  <a:extLst>
                    <a:ext uri="{9D8B030D-6E8A-4147-A177-3AD203B41FA5}">
                      <a16:colId xmlns:a16="http://schemas.microsoft.com/office/drawing/2014/main" val="2870103062"/>
                    </a:ext>
                  </a:extLst>
                </a:gridCol>
              </a:tblGrid>
              <a:tr h="329743">
                <a:tc>
                  <a:txBody>
                    <a:bodyPr/>
                    <a:lstStyle/>
                    <a:p>
                      <a:pPr algn="l"/>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pitchFamily="2" charset="77"/>
                        </a:rPr>
                        <a:t>Category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Rules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Rationale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3702897"/>
                  </a:ext>
                </a:extLst>
              </a:tr>
              <a:tr h="329743">
                <a:tc>
                  <a:txBody>
                    <a:bodyPr/>
                    <a:lstStyle/>
                    <a:p>
                      <a:pPr algn="l"/>
                      <a:r>
                        <a:rPr lang="en-US" sz="1200" b="0" dirty="0">
                          <a:solidFill>
                            <a:schemeClr val="tx1"/>
                          </a:solidFill>
                          <a:latin typeface="Montserrat" pitchFamily="2" charset="77"/>
                        </a:rPr>
                        <a:t>G6</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External</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Attire for meetings with External Stakeholders (Outside SMU) should be at least Business Casual; External Stakeholders (Within SMU) should be at Smart Casual</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Maintain Professional Image of SIS 24 </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9950679"/>
                  </a:ext>
                </a:extLst>
              </a:tr>
              <a:tr h="329743">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G7</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GMs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Attire for GMs is as per school attire </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Maintain Professional Image of SIS 24 </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10576294"/>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G8</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Notice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Inform Co-Chair (Andrew) 3 days in advance if you are not available for a meeting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ExCo member’s commitment</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4635192"/>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G9</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Notice</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Inform Co-Chair (Andrew) 30mins in advance if you are late for a meeting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ExCo member’s commitment</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44817449"/>
                  </a:ext>
                </a:extLst>
              </a:tr>
            </a:tbl>
          </a:graphicData>
        </a:graphic>
      </p:graphicFrame>
      <p:graphicFrame>
        <p:nvGraphicFramePr>
          <p:cNvPr id="9" name="Table 8">
            <a:extLst>
              <a:ext uri="{FF2B5EF4-FFF2-40B4-BE49-F238E27FC236}">
                <a16:creationId xmlns:a16="http://schemas.microsoft.com/office/drawing/2014/main" id="{F2AB414E-05D7-631A-93B9-4567F9D6793A}"/>
              </a:ext>
            </a:extLst>
          </p:cNvPr>
          <p:cNvGraphicFramePr>
            <a:graphicFrameLocks noGrp="1"/>
          </p:cNvGraphicFramePr>
          <p:nvPr>
            <p:extLst>
              <p:ext uri="{D42A27DB-BD31-4B8C-83A1-F6EECF244321}">
                <p14:modId xmlns:p14="http://schemas.microsoft.com/office/powerpoint/2010/main" val="1698188373"/>
              </p:ext>
            </p:extLst>
          </p:nvPr>
        </p:nvGraphicFramePr>
        <p:xfrm>
          <a:off x="192084" y="3603313"/>
          <a:ext cx="11807825" cy="329743"/>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2966735184"/>
                    </a:ext>
                  </a:extLst>
                </a:gridCol>
                <a:gridCol w="951612">
                  <a:extLst>
                    <a:ext uri="{9D8B030D-6E8A-4147-A177-3AD203B41FA5}">
                      <a16:colId xmlns:a16="http://schemas.microsoft.com/office/drawing/2014/main" val="2638614633"/>
                    </a:ext>
                  </a:extLst>
                </a:gridCol>
                <a:gridCol w="6765924">
                  <a:extLst>
                    <a:ext uri="{9D8B030D-6E8A-4147-A177-3AD203B41FA5}">
                      <a16:colId xmlns:a16="http://schemas.microsoft.com/office/drawing/2014/main" val="1469098771"/>
                    </a:ext>
                  </a:extLst>
                </a:gridCol>
                <a:gridCol w="3560002">
                  <a:extLst>
                    <a:ext uri="{9D8B030D-6E8A-4147-A177-3AD203B41FA5}">
                      <a16:colId xmlns:a16="http://schemas.microsoft.com/office/drawing/2014/main" val="3781671096"/>
                    </a:ext>
                  </a:extLst>
                </a:gridCol>
              </a:tblGrid>
              <a:tr h="329743">
                <a:tc>
                  <a:txBody>
                    <a:bodyPr/>
                    <a:lstStyle/>
                    <a:p>
                      <a:pPr algn="l"/>
                      <a:r>
                        <a:rPr lang="en-US" sz="1200" b="0" dirty="0">
                          <a:solidFill>
                            <a:schemeClr val="tx1"/>
                          </a:solidFill>
                          <a:latin typeface="Montserrat" pitchFamily="2" charset="77"/>
                        </a:rPr>
                        <a:t>G10</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Others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OC members can propose new rules over the year if deemed necessary</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openness in governance</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7889088"/>
                  </a:ext>
                </a:extLst>
              </a:tr>
            </a:tbl>
          </a:graphicData>
        </a:graphic>
      </p:graphicFrame>
      <p:sp>
        <p:nvSpPr>
          <p:cNvPr id="10" name="Rectangle 9">
            <a:extLst>
              <a:ext uri="{FF2B5EF4-FFF2-40B4-BE49-F238E27FC236}">
                <a16:creationId xmlns:a16="http://schemas.microsoft.com/office/drawing/2014/main" id="{3BD42152-8FAD-077B-6FD6-8946E23F4999}"/>
              </a:ext>
            </a:extLst>
          </p:cNvPr>
          <p:cNvSpPr/>
          <p:nvPr/>
        </p:nvSpPr>
        <p:spPr>
          <a:xfrm>
            <a:off x="209743" y="6426342"/>
            <a:ext cx="11807824" cy="315026"/>
          </a:xfrm>
          <a:prstGeom prst="rect">
            <a:avLst/>
          </a:prstGeom>
          <a:solidFill>
            <a:srgbClr val="00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ounded Rectangle 10">
            <a:extLst>
              <a:ext uri="{FF2B5EF4-FFF2-40B4-BE49-F238E27FC236}">
                <a16:creationId xmlns:a16="http://schemas.microsoft.com/office/drawing/2014/main" id="{F46877B5-C49A-4F8C-E361-5008D322CAD5}"/>
              </a:ext>
            </a:extLst>
          </p:cNvPr>
          <p:cNvSpPr/>
          <p:nvPr/>
        </p:nvSpPr>
        <p:spPr>
          <a:xfrm>
            <a:off x="209741" y="6427042"/>
            <a:ext cx="11807824" cy="314325"/>
          </a:xfrm>
          <a:prstGeom prst="roundRect">
            <a:avLst/>
          </a:prstGeom>
          <a:solidFill>
            <a:srgbClr val="002C28"/>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bg1"/>
                </a:solidFill>
                <a:latin typeface="Montserrat" pitchFamily="2" charset="77"/>
              </a:rPr>
              <a:t>Consequences for breaking a governance rule</a:t>
            </a:r>
            <a:r>
              <a:rPr lang="en-US" sz="1200" dirty="0">
                <a:solidFill>
                  <a:schemeClr val="bg1"/>
                </a:solidFill>
                <a:latin typeface="Montserrat" pitchFamily="2" charset="77"/>
              </a:rPr>
              <a:t>: First Offence: Verbal warning to be given. Second offence: consult IIE on of disciplinary measures</a:t>
            </a:r>
          </a:p>
        </p:txBody>
      </p:sp>
      <p:sp>
        <p:nvSpPr>
          <p:cNvPr id="12" name="Rectangle 11">
            <a:extLst>
              <a:ext uri="{FF2B5EF4-FFF2-40B4-BE49-F238E27FC236}">
                <a16:creationId xmlns:a16="http://schemas.microsoft.com/office/drawing/2014/main" id="{096A3031-714F-393C-FF86-AEBD68903EF4}"/>
              </a:ext>
            </a:extLst>
          </p:cNvPr>
          <p:cNvSpPr/>
          <p:nvPr/>
        </p:nvSpPr>
        <p:spPr>
          <a:xfrm>
            <a:off x="3947310" y="4995830"/>
            <a:ext cx="4297851" cy="305378"/>
          </a:xfrm>
          <a:prstGeom prst="rect">
            <a:avLst/>
          </a:prstGeom>
          <a:noFill/>
          <a:ln>
            <a:noFill/>
          </a:ln>
          <a:effectLst>
            <a:outerShdw blurRad="50800" dist="50800" dir="5400000" sx="1000" sy="1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This part of the slide is intentionally left blank</a:t>
            </a:r>
            <a:endParaRPr lang="en-US" sz="1200">
              <a:solidFill>
                <a:schemeClr val="tx1"/>
              </a:solidFill>
              <a:latin typeface="Montserrat" pitchFamily="2" charset="77"/>
            </a:endParaRPr>
          </a:p>
        </p:txBody>
      </p:sp>
      <p:sp>
        <p:nvSpPr>
          <p:cNvPr id="15" name="Rectangle 14">
            <a:extLst>
              <a:ext uri="{FF2B5EF4-FFF2-40B4-BE49-F238E27FC236}">
                <a16:creationId xmlns:a16="http://schemas.microsoft.com/office/drawing/2014/main" id="{BA09BDD7-B6C9-3CBB-6110-E391E71C6540}"/>
              </a:ext>
            </a:extLst>
          </p:cNvPr>
          <p:cNvSpPr/>
          <p:nvPr/>
        </p:nvSpPr>
        <p:spPr>
          <a:xfrm>
            <a:off x="192089" y="548680"/>
            <a:ext cx="11807824" cy="359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9D1781A5-D297-DA80-A421-32DD7410DC59}"/>
              </a:ext>
            </a:extLst>
          </p:cNvPr>
          <p:cNvSpPr/>
          <p:nvPr/>
        </p:nvSpPr>
        <p:spPr>
          <a:xfrm>
            <a:off x="192087" y="549729"/>
            <a:ext cx="11807824" cy="342581"/>
          </a:xfrm>
          <a:prstGeom prst="roundRect">
            <a:avLst/>
          </a:prstGeom>
          <a:no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Montserrat" pitchFamily="2" charset="77"/>
              </a:rPr>
              <a:t>Bylaws</a:t>
            </a:r>
            <a:r>
              <a:rPr lang="en-US" sz="1200" dirty="0">
                <a:solidFill>
                  <a:schemeClr val="tx1"/>
                </a:solidFill>
                <a:latin typeface="Montserrat" pitchFamily="2" charset="77"/>
              </a:rPr>
              <a:t> are fundamental rule that will define our organization and will remain effective till the conclusion of the event “SIS 24”.  Bylaws include the powers of each office, standards of behavior, etc. </a:t>
            </a:r>
          </a:p>
        </p:txBody>
      </p:sp>
    </p:spTree>
    <p:extLst>
      <p:ext uri="{BB962C8B-B14F-4D97-AF65-F5344CB8AC3E}">
        <p14:creationId xmlns:p14="http://schemas.microsoft.com/office/powerpoint/2010/main" val="8175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Overview of Rules: Procedures</a:t>
            </a:r>
          </a:p>
        </p:txBody>
      </p:sp>
      <p:sp>
        <p:nvSpPr>
          <p:cNvPr id="3" name="Rectangle 2">
            <a:extLst>
              <a:ext uri="{FF2B5EF4-FFF2-40B4-BE49-F238E27FC236}">
                <a16:creationId xmlns:a16="http://schemas.microsoft.com/office/drawing/2014/main" id="{73322A47-CAC4-312E-DB31-1100C9516DA5}"/>
              </a:ext>
            </a:extLst>
          </p:cNvPr>
          <p:cNvSpPr/>
          <p:nvPr/>
        </p:nvSpPr>
        <p:spPr>
          <a:xfrm>
            <a:off x="192089" y="548680"/>
            <a:ext cx="11807824" cy="435641"/>
          </a:xfrm>
          <a:prstGeom prst="rect">
            <a:avLst/>
          </a:pr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D4CC168F-AB5C-D83D-E319-65D60B899122}"/>
              </a:ext>
            </a:extLst>
          </p:cNvPr>
          <p:cNvSpPr/>
          <p:nvPr/>
        </p:nvSpPr>
        <p:spPr>
          <a:xfrm>
            <a:off x="192087" y="549729"/>
            <a:ext cx="11807824" cy="435641"/>
          </a:xfrm>
          <a:prstGeom prst="roundRect">
            <a:avLst>
              <a:gd name="adj" fmla="val 0"/>
            </a:avLst>
          </a:prstGeom>
          <a:solidFill>
            <a:schemeClr val="bg1">
              <a:lumMod val="85000"/>
            </a:schemeClr>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Montserrat" pitchFamily="2" charset="77"/>
              </a:rPr>
              <a:t>Rules of order</a:t>
            </a:r>
            <a:r>
              <a:rPr lang="en-US" sz="1200" dirty="0">
                <a:solidFill>
                  <a:schemeClr val="tx1"/>
                </a:solidFill>
                <a:latin typeface="Montserrat" pitchFamily="2" charset="77"/>
              </a:rPr>
              <a:t> are written rules of procedures for conducting meetings in an orderly manner and the duties of each director during meetings. About procedures and communication within the ExCo. </a:t>
            </a:r>
          </a:p>
        </p:txBody>
      </p:sp>
      <p:graphicFrame>
        <p:nvGraphicFramePr>
          <p:cNvPr id="5" name="Table 4">
            <a:extLst>
              <a:ext uri="{FF2B5EF4-FFF2-40B4-BE49-F238E27FC236}">
                <a16:creationId xmlns:a16="http://schemas.microsoft.com/office/drawing/2014/main" id="{0E4BD8AB-AFDC-6F75-B7E2-6465A030DA6C}"/>
              </a:ext>
            </a:extLst>
          </p:cNvPr>
          <p:cNvGraphicFramePr>
            <a:graphicFrameLocks noGrp="1"/>
          </p:cNvGraphicFramePr>
          <p:nvPr>
            <p:extLst>
              <p:ext uri="{D42A27DB-BD31-4B8C-83A1-F6EECF244321}">
                <p14:modId xmlns:p14="http://schemas.microsoft.com/office/powerpoint/2010/main" val="4079052303"/>
              </p:ext>
            </p:extLst>
          </p:nvPr>
        </p:nvGraphicFramePr>
        <p:xfrm>
          <a:off x="192088" y="1502322"/>
          <a:ext cx="11807825" cy="2728114"/>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959698860"/>
                    </a:ext>
                  </a:extLst>
                </a:gridCol>
                <a:gridCol w="1536193">
                  <a:extLst>
                    <a:ext uri="{9D8B030D-6E8A-4147-A177-3AD203B41FA5}">
                      <a16:colId xmlns:a16="http://schemas.microsoft.com/office/drawing/2014/main" val="336675920"/>
                    </a:ext>
                  </a:extLst>
                </a:gridCol>
                <a:gridCol w="6839712">
                  <a:extLst>
                    <a:ext uri="{9D8B030D-6E8A-4147-A177-3AD203B41FA5}">
                      <a16:colId xmlns:a16="http://schemas.microsoft.com/office/drawing/2014/main" val="4007941660"/>
                    </a:ext>
                  </a:extLst>
                </a:gridCol>
                <a:gridCol w="2901633">
                  <a:extLst>
                    <a:ext uri="{9D8B030D-6E8A-4147-A177-3AD203B41FA5}">
                      <a16:colId xmlns:a16="http://schemas.microsoft.com/office/drawing/2014/main" val="2329304851"/>
                    </a:ext>
                  </a:extLst>
                </a:gridCol>
              </a:tblGrid>
              <a:tr h="329743">
                <a:tc>
                  <a:txBody>
                    <a:bodyPr/>
                    <a:lstStyle/>
                    <a:p>
                      <a:pPr algn="l"/>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Category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Rules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Rationale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4205759"/>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P1</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Agenda</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Co-Chairs will decide on the agenda of meeting based on the activities of the OC and the time dedicated to each item during the meeting. </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efficiency </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6912928"/>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P2</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ExCo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OC members who are accountable for the specified tasks will speak on the matter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accountability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98618522"/>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P3</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ExCo Meeting</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OC members who needs to be consulted for the specified task should be consulted during OC meetings – but subjected to the urgency of the matter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a:solidFill>
                            <a:schemeClr val="tx1"/>
                          </a:solidFill>
                          <a:latin typeface="Montserrat" pitchFamily="2" charset="77"/>
                        </a:rPr>
                        <a:t>Ensure efficiency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434153"/>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P4</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Notice</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Co-Chairs must give at least 3 days notice for any meetings</a:t>
                      </a:r>
                      <a:r>
                        <a:rPr lang="en-US" sz="1200" b="0" dirty="0">
                          <a:solidFill>
                            <a:schemeClr val="tx1"/>
                          </a:solidFill>
                          <a:latin typeface="Montserrat"/>
                        </a:rPr>
                        <a:t>. </a:t>
                      </a:r>
                      <a:endParaRPr lang="en-US" sz="1200" b="1" dirty="0">
                        <a:solidFill>
                          <a:schemeClr val="tx1"/>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accountability</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15853183"/>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P5</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a:solidFill>
                            <a:schemeClr val="tx1"/>
                          </a:solidFill>
                          <a:latin typeface="Montserrat"/>
                        </a:rPr>
                        <a:t>General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All OC members are required to attend GMs</a:t>
                      </a:r>
                      <a:r>
                        <a:rPr lang="en-US" sz="1200" b="0" dirty="0">
                          <a:solidFill>
                            <a:schemeClr val="tx1"/>
                          </a:solidFill>
                          <a:latin typeface="Montserrat"/>
                        </a:rPr>
                        <a:t>. </a:t>
                      </a:r>
                      <a:endParaRPr lang="en-US" sz="1200" b="1" dirty="0">
                        <a:solidFill>
                          <a:schemeClr val="tx1"/>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accountability</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8199352"/>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P6</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General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Co-Chairs will chair the general meetings. In the absence of the Co-Chairs, OC can nominate another chair.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accountability</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1692975"/>
                  </a:ext>
                </a:extLst>
              </a:tr>
            </a:tbl>
          </a:graphicData>
        </a:graphic>
      </p:graphicFrame>
      <p:sp>
        <p:nvSpPr>
          <p:cNvPr id="6" name="Rectangle 5">
            <a:extLst>
              <a:ext uri="{FF2B5EF4-FFF2-40B4-BE49-F238E27FC236}">
                <a16:creationId xmlns:a16="http://schemas.microsoft.com/office/drawing/2014/main" id="{E7A848E7-C574-E68F-91DF-565AB4B0625C}"/>
              </a:ext>
            </a:extLst>
          </p:cNvPr>
          <p:cNvSpPr/>
          <p:nvPr/>
        </p:nvSpPr>
        <p:spPr>
          <a:xfrm>
            <a:off x="192088" y="1105162"/>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Conduct of Meetings</a:t>
            </a:r>
            <a:endParaRPr lang="en-US" sz="1200">
              <a:solidFill>
                <a:schemeClr val="bg1"/>
              </a:solidFill>
              <a:latin typeface="Montserrat" pitchFamily="2" charset="77"/>
            </a:endParaRPr>
          </a:p>
        </p:txBody>
      </p:sp>
      <p:graphicFrame>
        <p:nvGraphicFramePr>
          <p:cNvPr id="9" name="Table 8">
            <a:extLst>
              <a:ext uri="{FF2B5EF4-FFF2-40B4-BE49-F238E27FC236}">
                <a16:creationId xmlns:a16="http://schemas.microsoft.com/office/drawing/2014/main" id="{1B77D143-D442-B75F-BC82-4CB828E9CF7C}"/>
              </a:ext>
            </a:extLst>
          </p:cNvPr>
          <p:cNvGraphicFramePr>
            <a:graphicFrameLocks noGrp="1"/>
          </p:cNvGraphicFramePr>
          <p:nvPr>
            <p:extLst>
              <p:ext uri="{D42A27DB-BD31-4B8C-83A1-F6EECF244321}">
                <p14:modId xmlns:p14="http://schemas.microsoft.com/office/powerpoint/2010/main" val="3918110983"/>
              </p:ext>
            </p:extLst>
          </p:nvPr>
        </p:nvGraphicFramePr>
        <p:xfrm>
          <a:off x="193420" y="4509120"/>
          <a:ext cx="11806493" cy="329743"/>
        </p:xfrm>
        <a:graphic>
          <a:graphicData uri="http://schemas.openxmlformats.org/drawingml/2006/table">
            <a:tbl>
              <a:tblPr firstRow="1" bandRow="1">
                <a:tableStyleId>{5940675A-B579-460E-94D1-54222C63F5DA}</a:tableStyleId>
              </a:tblPr>
              <a:tblGrid>
                <a:gridCol w="528955">
                  <a:extLst>
                    <a:ext uri="{9D8B030D-6E8A-4147-A177-3AD203B41FA5}">
                      <a16:colId xmlns:a16="http://schemas.microsoft.com/office/drawing/2014/main" val="3109337076"/>
                    </a:ext>
                  </a:extLst>
                </a:gridCol>
                <a:gridCol w="1554481">
                  <a:extLst>
                    <a:ext uri="{9D8B030D-6E8A-4147-A177-3AD203B41FA5}">
                      <a16:colId xmlns:a16="http://schemas.microsoft.com/office/drawing/2014/main" val="637983117"/>
                    </a:ext>
                  </a:extLst>
                </a:gridCol>
                <a:gridCol w="6841044">
                  <a:extLst>
                    <a:ext uri="{9D8B030D-6E8A-4147-A177-3AD203B41FA5}">
                      <a16:colId xmlns:a16="http://schemas.microsoft.com/office/drawing/2014/main" val="3002090838"/>
                    </a:ext>
                  </a:extLst>
                </a:gridCol>
                <a:gridCol w="2882013">
                  <a:extLst>
                    <a:ext uri="{9D8B030D-6E8A-4147-A177-3AD203B41FA5}">
                      <a16:colId xmlns:a16="http://schemas.microsoft.com/office/drawing/2014/main" val="1986393736"/>
                    </a:ext>
                  </a:extLst>
                </a:gridCol>
              </a:tblGrid>
              <a:tr h="329743">
                <a:tc>
                  <a:txBody>
                    <a:bodyPr/>
                    <a:lstStyle/>
                    <a:p>
                      <a:pPr algn="l"/>
                      <a:r>
                        <a:rPr lang="en-US" sz="1200" b="0" dirty="0">
                          <a:solidFill>
                            <a:schemeClr val="tx1"/>
                          </a:solidFill>
                          <a:latin typeface="Montserrat" pitchFamily="2" charset="77"/>
                        </a:rPr>
                        <a:t>P7</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Others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OC members can propose new rules over the year if deemed necessary</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openness in SOPs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867459"/>
                  </a:ext>
                </a:extLst>
              </a:tr>
            </a:tbl>
          </a:graphicData>
        </a:graphic>
      </p:graphicFrame>
      <p:sp>
        <p:nvSpPr>
          <p:cNvPr id="10" name="Rounded Rectangle 9">
            <a:extLst>
              <a:ext uri="{FF2B5EF4-FFF2-40B4-BE49-F238E27FC236}">
                <a16:creationId xmlns:a16="http://schemas.microsoft.com/office/drawing/2014/main" id="{17775E43-DA6E-97AA-D07A-065F39CC83D2}"/>
              </a:ext>
            </a:extLst>
          </p:cNvPr>
          <p:cNvSpPr/>
          <p:nvPr/>
        </p:nvSpPr>
        <p:spPr>
          <a:xfrm>
            <a:off x="209741" y="6427042"/>
            <a:ext cx="11807824" cy="314325"/>
          </a:xfrm>
          <a:prstGeom prst="roundRect">
            <a:avLst>
              <a:gd name="adj" fmla="val 0"/>
            </a:avLst>
          </a:prstGeom>
          <a:solidFill>
            <a:srgbClr val="002C28"/>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u="sng" dirty="0">
                <a:solidFill>
                  <a:schemeClr val="bg1"/>
                </a:solidFill>
                <a:latin typeface="Montserrat" pitchFamily="2" charset="77"/>
              </a:rPr>
              <a:t>NO</a:t>
            </a:r>
            <a:r>
              <a:rPr lang="en-US" sz="1200" b="1" dirty="0">
                <a:solidFill>
                  <a:schemeClr val="bg1"/>
                </a:solidFill>
                <a:latin typeface="Montserrat" pitchFamily="2" charset="77"/>
              </a:rPr>
              <a:t> consequences for procedural rules</a:t>
            </a:r>
            <a:r>
              <a:rPr lang="en-US" sz="1200" dirty="0">
                <a:solidFill>
                  <a:schemeClr val="bg1"/>
                </a:solidFill>
                <a:latin typeface="Montserrat" pitchFamily="2" charset="77"/>
              </a:rPr>
              <a:t>: Procedural rules are put in place to ensure accountability and efficiency during meetings. </a:t>
            </a:r>
            <a:endParaRPr lang="en-US" sz="1200" u="sng" dirty="0">
              <a:solidFill>
                <a:schemeClr val="bg1"/>
              </a:solidFill>
              <a:latin typeface="Montserrat" pitchFamily="2" charset="77"/>
            </a:endParaRPr>
          </a:p>
        </p:txBody>
      </p:sp>
    </p:spTree>
    <p:extLst>
      <p:ext uri="{BB962C8B-B14F-4D97-AF65-F5344CB8AC3E}">
        <p14:creationId xmlns:p14="http://schemas.microsoft.com/office/powerpoint/2010/main" val="211109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Overview of Rules: Policies</a:t>
            </a:r>
          </a:p>
        </p:txBody>
      </p:sp>
      <p:sp>
        <p:nvSpPr>
          <p:cNvPr id="3" name="Rectangle 2">
            <a:extLst>
              <a:ext uri="{FF2B5EF4-FFF2-40B4-BE49-F238E27FC236}">
                <a16:creationId xmlns:a16="http://schemas.microsoft.com/office/drawing/2014/main" id="{D663710B-0C55-5BAD-E273-5F3756B89D5F}"/>
              </a:ext>
            </a:extLst>
          </p:cNvPr>
          <p:cNvSpPr/>
          <p:nvPr/>
        </p:nvSpPr>
        <p:spPr>
          <a:xfrm>
            <a:off x="192089" y="548680"/>
            <a:ext cx="11807824" cy="4356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5ECD62B0-CECD-339A-0A7D-B067B921074D}"/>
              </a:ext>
            </a:extLst>
          </p:cNvPr>
          <p:cNvSpPr/>
          <p:nvPr/>
        </p:nvSpPr>
        <p:spPr>
          <a:xfrm>
            <a:off x="192087" y="549729"/>
            <a:ext cx="11807824" cy="435641"/>
          </a:xfrm>
          <a:prstGeom prst="roundRect">
            <a:avLst/>
          </a:prstGeom>
          <a:no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Montserrat" pitchFamily="2" charset="77"/>
              </a:rPr>
              <a:t>Standing rules </a:t>
            </a:r>
            <a:r>
              <a:rPr lang="en-US" sz="1200" dirty="0">
                <a:solidFill>
                  <a:schemeClr val="tx1"/>
                </a:solidFill>
                <a:latin typeface="Montserrat" pitchFamily="2" charset="77"/>
              </a:rPr>
              <a:t>are related to administrative details. For instance, time, date and frequency of meetings or use of discretionary funds. </a:t>
            </a:r>
          </a:p>
        </p:txBody>
      </p:sp>
      <p:sp>
        <p:nvSpPr>
          <p:cNvPr id="5" name="Rectangle 4">
            <a:extLst>
              <a:ext uri="{FF2B5EF4-FFF2-40B4-BE49-F238E27FC236}">
                <a16:creationId xmlns:a16="http://schemas.microsoft.com/office/drawing/2014/main" id="{C75C6C46-02C8-61ED-C4CB-522EF907C82E}"/>
              </a:ext>
            </a:extLst>
          </p:cNvPr>
          <p:cNvSpPr/>
          <p:nvPr/>
        </p:nvSpPr>
        <p:spPr>
          <a:xfrm>
            <a:off x="192088" y="1105162"/>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Conduct of Meetings</a:t>
            </a:r>
            <a:endParaRPr lang="en-US" sz="1200">
              <a:solidFill>
                <a:schemeClr val="bg1"/>
              </a:solidFill>
              <a:latin typeface="Montserrat" pitchFamily="2" charset="77"/>
            </a:endParaRPr>
          </a:p>
        </p:txBody>
      </p:sp>
      <p:graphicFrame>
        <p:nvGraphicFramePr>
          <p:cNvPr id="6" name="Table 5">
            <a:extLst>
              <a:ext uri="{FF2B5EF4-FFF2-40B4-BE49-F238E27FC236}">
                <a16:creationId xmlns:a16="http://schemas.microsoft.com/office/drawing/2014/main" id="{8489132B-DD85-03AE-4622-473AF312FF9E}"/>
              </a:ext>
            </a:extLst>
          </p:cNvPr>
          <p:cNvGraphicFramePr>
            <a:graphicFrameLocks noGrp="1"/>
          </p:cNvGraphicFramePr>
          <p:nvPr>
            <p:extLst>
              <p:ext uri="{D42A27DB-BD31-4B8C-83A1-F6EECF244321}">
                <p14:modId xmlns:p14="http://schemas.microsoft.com/office/powerpoint/2010/main" val="412530848"/>
              </p:ext>
            </p:extLst>
          </p:nvPr>
        </p:nvGraphicFramePr>
        <p:xfrm>
          <a:off x="212787" y="1489431"/>
          <a:ext cx="11807825" cy="1129200"/>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3359922836"/>
                    </a:ext>
                  </a:extLst>
                </a:gridCol>
                <a:gridCol w="1536193">
                  <a:extLst>
                    <a:ext uri="{9D8B030D-6E8A-4147-A177-3AD203B41FA5}">
                      <a16:colId xmlns:a16="http://schemas.microsoft.com/office/drawing/2014/main" val="2322177939"/>
                    </a:ext>
                  </a:extLst>
                </a:gridCol>
                <a:gridCol w="6837301">
                  <a:extLst>
                    <a:ext uri="{9D8B030D-6E8A-4147-A177-3AD203B41FA5}">
                      <a16:colId xmlns:a16="http://schemas.microsoft.com/office/drawing/2014/main" val="1829353269"/>
                    </a:ext>
                  </a:extLst>
                </a:gridCol>
                <a:gridCol w="2904044">
                  <a:extLst>
                    <a:ext uri="{9D8B030D-6E8A-4147-A177-3AD203B41FA5}">
                      <a16:colId xmlns:a16="http://schemas.microsoft.com/office/drawing/2014/main" val="2251999643"/>
                    </a:ext>
                  </a:extLst>
                </a:gridCol>
              </a:tblGrid>
              <a:tr h="329743">
                <a:tc>
                  <a:txBody>
                    <a:bodyPr/>
                    <a:lstStyle/>
                    <a:p>
                      <a:pPr algn="l"/>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Category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Rules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Rationale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8654415"/>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PO1</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OC Meetings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General Meetings will be held once a month. Date to be confirmed. </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accountability </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2341539237"/>
                  </a:ext>
                </a:extLst>
              </a:tr>
              <a:tr h="342257">
                <a:tc>
                  <a:txBody>
                    <a:bodyPr/>
                    <a:lstStyle/>
                    <a:p>
                      <a:pPr algn="l"/>
                      <a:r>
                        <a:rPr lang="en-US" sz="1200" b="0" dirty="0">
                          <a:solidFill>
                            <a:schemeClr val="tx1"/>
                          </a:solidFill>
                          <a:latin typeface="Montserrat" pitchFamily="2" charset="77"/>
                        </a:rPr>
                        <a:t>PO2</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Director’s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Directors’ Meetings will be held once a month. Date to be confirmed.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accountability</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62418083"/>
                  </a:ext>
                </a:extLst>
              </a:tr>
            </a:tbl>
          </a:graphicData>
        </a:graphic>
      </p:graphicFrame>
      <p:sp>
        <p:nvSpPr>
          <p:cNvPr id="7" name="Rectangle 6">
            <a:extLst>
              <a:ext uri="{FF2B5EF4-FFF2-40B4-BE49-F238E27FC236}">
                <a16:creationId xmlns:a16="http://schemas.microsoft.com/office/drawing/2014/main" id="{08DE617A-7A8D-B4F8-FC59-481940989E45}"/>
              </a:ext>
            </a:extLst>
          </p:cNvPr>
          <p:cNvSpPr/>
          <p:nvPr/>
        </p:nvSpPr>
        <p:spPr>
          <a:xfrm>
            <a:off x="192088" y="3125130"/>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Use of Funds</a:t>
            </a:r>
            <a:endParaRPr lang="en-US" sz="1200">
              <a:solidFill>
                <a:schemeClr val="bg1"/>
              </a:solidFill>
              <a:latin typeface="Montserrat" pitchFamily="2" charset="77"/>
            </a:endParaRPr>
          </a:p>
        </p:txBody>
      </p:sp>
      <p:graphicFrame>
        <p:nvGraphicFramePr>
          <p:cNvPr id="8" name="Table 7">
            <a:extLst>
              <a:ext uri="{FF2B5EF4-FFF2-40B4-BE49-F238E27FC236}">
                <a16:creationId xmlns:a16="http://schemas.microsoft.com/office/drawing/2014/main" id="{FBC87EF9-7783-5CCC-BAF5-769E70B8DC7A}"/>
              </a:ext>
            </a:extLst>
          </p:cNvPr>
          <p:cNvGraphicFramePr>
            <a:graphicFrameLocks noGrp="1"/>
          </p:cNvGraphicFramePr>
          <p:nvPr>
            <p:extLst>
              <p:ext uri="{D42A27DB-BD31-4B8C-83A1-F6EECF244321}">
                <p14:modId xmlns:p14="http://schemas.microsoft.com/office/powerpoint/2010/main" val="3985010964"/>
              </p:ext>
            </p:extLst>
          </p:nvPr>
        </p:nvGraphicFramePr>
        <p:xfrm>
          <a:off x="212787" y="3509399"/>
          <a:ext cx="11807825" cy="1244143"/>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3359922836"/>
                    </a:ext>
                  </a:extLst>
                </a:gridCol>
                <a:gridCol w="1536193">
                  <a:extLst>
                    <a:ext uri="{9D8B030D-6E8A-4147-A177-3AD203B41FA5}">
                      <a16:colId xmlns:a16="http://schemas.microsoft.com/office/drawing/2014/main" val="2322177939"/>
                    </a:ext>
                  </a:extLst>
                </a:gridCol>
                <a:gridCol w="6883021">
                  <a:extLst>
                    <a:ext uri="{9D8B030D-6E8A-4147-A177-3AD203B41FA5}">
                      <a16:colId xmlns:a16="http://schemas.microsoft.com/office/drawing/2014/main" val="1829353269"/>
                    </a:ext>
                  </a:extLst>
                </a:gridCol>
                <a:gridCol w="2858324">
                  <a:extLst>
                    <a:ext uri="{9D8B030D-6E8A-4147-A177-3AD203B41FA5}">
                      <a16:colId xmlns:a16="http://schemas.microsoft.com/office/drawing/2014/main" val="2251999643"/>
                    </a:ext>
                  </a:extLst>
                </a:gridCol>
              </a:tblGrid>
              <a:tr h="329743">
                <a:tc>
                  <a:txBody>
                    <a:bodyPr/>
                    <a:lstStyle/>
                    <a:p>
                      <a:pPr algn="l"/>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Category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Rules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Rationale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8654415"/>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PO4</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Overall Budget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Only the P, VP, Co-Chairs and Finance &amp; Administrative Department knows the overall budget. </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a:solidFill>
                            <a:schemeClr val="tx1"/>
                          </a:solidFill>
                          <a:latin typeface="Montserrat" pitchFamily="2" charset="77"/>
                        </a:rPr>
                        <a:t>Information control </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2341539237"/>
                  </a:ext>
                </a:extLst>
              </a:tr>
              <a:tr h="342257">
                <a:tc>
                  <a:txBody>
                    <a:bodyPr/>
                    <a:lstStyle/>
                    <a:p>
                      <a:pPr algn="l"/>
                      <a:r>
                        <a:rPr lang="en-US" sz="1200" b="0" dirty="0">
                          <a:solidFill>
                            <a:schemeClr val="tx1"/>
                          </a:solidFill>
                          <a:latin typeface="Montserrat" pitchFamily="2" charset="77"/>
                        </a:rPr>
                        <a:t>PO5</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Department Budget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Each department will only know their respective budget.</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Information control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25644102"/>
                  </a:ext>
                </a:extLst>
              </a:tr>
            </a:tbl>
          </a:graphicData>
        </a:graphic>
      </p:graphicFrame>
      <p:graphicFrame>
        <p:nvGraphicFramePr>
          <p:cNvPr id="11" name="Table 10">
            <a:extLst>
              <a:ext uri="{FF2B5EF4-FFF2-40B4-BE49-F238E27FC236}">
                <a16:creationId xmlns:a16="http://schemas.microsoft.com/office/drawing/2014/main" id="{806EE89B-0633-90AF-6FDE-E16A218BCE12}"/>
              </a:ext>
            </a:extLst>
          </p:cNvPr>
          <p:cNvGraphicFramePr>
            <a:graphicFrameLocks noGrp="1"/>
          </p:cNvGraphicFramePr>
          <p:nvPr>
            <p:extLst>
              <p:ext uri="{D42A27DB-BD31-4B8C-83A1-F6EECF244321}">
                <p14:modId xmlns:p14="http://schemas.microsoft.com/office/powerpoint/2010/main" val="5016825"/>
              </p:ext>
            </p:extLst>
          </p:nvPr>
        </p:nvGraphicFramePr>
        <p:xfrm>
          <a:off x="212787" y="5259497"/>
          <a:ext cx="11806493" cy="329743"/>
        </p:xfrm>
        <a:graphic>
          <a:graphicData uri="http://schemas.openxmlformats.org/drawingml/2006/table">
            <a:tbl>
              <a:tblPr firstRow="1" bandRow="1">
                <a:tableStyleId>{5940675A-B579-460E-94D1-54222C63F5DA}</a:tableStyleId>
              </a:tblPr>
              <a:tblGrid>
                <a:gridCol w="528955">
                  <a:extLst>
                    <a:ext uri="{9D8B030D-6E8A-4147-A177-3AD203B41FA5}">
                      <a16:colId xmlns:a16="http://schemas.microsoft.com/office/drawing/2014/main" val="3899527226"/>
                    </a:ext>
                  </a:extLst>
                </a:gridCol>
                <a:gridCol w="1554481">
                  <a:extLst>
                    <a:ext uri="{9D8B030D-6E8A-4147-A177-3AD203B41FA5}">
                      <a16:colId xmlns:a16="http://schemas.microsoft.com/office/drawing/2014/main" val="3463848682"/>
                    </a:ext>
                  </a:extLst>
                </a:gridCol>
                <a:gridCol w="6841044">
                  <a:extLst>
                    <a:ext uri="{9D8B030D-6E8A-4147-A177-3AD203B41FA5}">
                      <a16:colId xmlns:a16="http://schemas.microsoft.com/office/drawing/2014/main" val="1022844876"/>
                    </a:ext>
                  </a:extLst>
                </a:gridCol>
                <a:gridCol w="2882013">
                  <a:extLst>
                    <a:ext uri="{9D8B030D-6E8A-4147-A177-3AD203B41FA5}">
                      <a16:colId xmlns:a16="http://schemas.microsoft.com/office/drawing/2014/main" val="3375950551"/>
                    </a:ext>
                  </a:extLst>
                </a:gridCol>
              </a:tblGrid>
              <a:tr h="329743">
                <a:tc>
                  <a:txBody>
                    <a:bodyPr/>
                    <a:lstStyle/>
                    <a:p>
                      <a:pPr algn="l"/>
                      <a:r>
                        <a:rPr lang="en-US" sz="1200" b="0" dirty="0">
                          <a:solidFill>
                            <a:schemeClr val="tx1"/>
                          </a:solidFill>
                          <a:latin typeface="Montserrat" pitchFamily="2" charset="77"/>
                        </a:rPr>
                        <a:t>PO6</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Others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OC members can propose new rules over the year if deemed necessary</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openness in policies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631999"/>
                  </a:ext>
                </a:extLst>
              </a:tr>
            </a:tbl>
          </a:graphicData>
        </a:graphic>
      </p:graphicFrame>
      <p:sp>
        <p:nvSpPr>
          <p:cNvPr id="12" name="Rounded Rectangle 11">
            <a:extLst>
              <a:ext uri="{FF2B5EF4-FFF2-40B4-BE49-F238E27FC236}">
                <a16:creationId xmlns:a16="http://schemas.microsoft.com/office/drawing/2014/main" id="{8BFC5AF2-503D-BAC1-3E54-9F35B223CDCA}"/>
              </a:ext>
            </a:extLst>
          </p:cNvPr>
          <p:cNvSpPr/>
          <p:nvPr/>
        </p:nvSpPr>
        <p:spPr>
          <a:xfrm>
            <a:off x="209741" y="6427042"/>
            <a:ext cx="11807824" cy="314325"/>
          </a:xfrm>
          <a:prstGeom prst="roundRect">
            <a:avLst>
              <a:gd name="adj" fmla="val 0"/>
            </a:avLst>
          </a:prstGeom>
          <a:solidFill>
            <a:srgbClr val="002C28"/>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u="sng" dirty="0">
                <a:solidFill>
                  <a:schemeClr val="bg1"/>
                </a:solidFill>
                <a:latin typeface="Montserrat" pitchFamily="2" charset="77"/>
              </a:rPr>
              <a:t>NO</a:t>
            </a:r>
            <a:r>
              <a:rPr lang="en-US" sz="1200" b="1" dirty="0">
                <a:solidFill>
                  <a:schemeClr val="bg1"/>
                </a:solidFill>
                <a:latin typeface="Montserrat" pitchFamily="2" charset="77"/>
              </a:rPr>
              <a:t> consequences for policy rules</a:t>
            </a:r>
            <a:r>
              <a:rPr lang="en-US" sz="1200" dirty="0">
                <a:solidFill>
                  <a:schemeClr val="bg1"/>
                </a:solidFill>
                <a:latin typeface="Montserrat" pitchFamily="2" charset="77"/>
              </a:rPr>
              <a:t>: Just FYI. </a:t>
            </a:r>
            <a:endParaRPr lang="en-US" sz="1200" u="sng" dirty="0">
              <a:solidFill>
                <a:schemeClr val="bg1"/>
              </a:solidFill>
              <a:latin typeface="Montserrat" pitchFamily="2" charset="77"/>
            </a:endParaRPr>
          </a:p>
        </p:txBody>
      </p:sp>
    </p:spTree>
    <p:extLst>
      <p:ext uri="{BB962C8B-B14F-4D97-AF65-F5344CB8AC3E}">
        <p14:creationId xmlns:p14="http://schemas.microsoft.com/office/powerpoint/2010/main" val="394329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Relationships</a:t>
            </a:r>
          </a:p>
        </p:txBody>
      </p:sp>
      <p:sp>
        <p:nvSpPr>
          <p:cNvPr id="12" name="Rounded Rectangle 11">
            <a:extLst>
              <a:ext uri="{FF2B5EF4-FFF2-40B4-BE49-F238E27FC236}">
                <a16:creationId xmlns:a16="http://schemas.microsoft.com/office/drawing/2014/main" id="{8BFC5AF2-503D-BAC1-3E54-9F35B223CDCA}"/>
              </a:ext>
            </a:extLst>
          </p:cNvPr>
          <p:cNvSpPr/>
          <p:nvPr/>
        </p:nvSpPr>
        <p:spPr>
          <a:xfrm>
            <a:off x="209741" y="6427042"/>
            <a:ext cx="11807824" cy="314325"/>
          </a:xfrm>
          <a:prstGeom prst="roundRect">
            <a:avLst>
              <a:gd name="adj" fmla="val 0"/>
            </a:avLst>
          </a:prstGeom>
          <a:solidFill>
            <a:srgbClr val="002C28"/>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bg1"/>
                </a:solidFill>
                <a:latin typeface="Montserrat" pitchFamily="2" charset="77"/>
              </a:rPr>
              <a:t>RACI Chart Serves As A </a:t>
            </a:r>
            <a:r>
              <a:rPr lang="en-US" sz="1200" b="1" dirty="0">
                <a:solidFill>
                  <a:schemeClr val="bg1"/>
                </a:solidFill>
                <a:latin typeface="Montserrat" pitchFamily="2" charset="77"/>
              </a:rPr>
              <a:t>Rule Of Thumb </a:t>
            </a:r>
            <a:r>
              <a:rPr lang="en-US" sz="1200" dirty="0">
                <a:solidFill>
                  <a:schemeClr val="bg1"/>
                </a:solidFill>
                <a:latin typeface="Montserrat" pitchFamily="2" charset="77"/>
              </a:rPr>
              <a:t>During Regular Planning, And A </a:t>
            </a:r>
            <a:r>
              <a:rPr lang="en-US" sz="1200" b="1" dirty="0">
                <a:solidFill>
                  <a:schemeClr val="bg1"/>
                </a:solidFill>
                <a:latin typeface="Montserrat" pitchFamily="2" charset="77"/>
              </a:rPr>
              <a:t>Guideline</a:t>
            </a:r>
            <a:r>
              <a:rPr lang="en-US" sz="1200" dirty="0">
                <a:solidFill>
                  <a:schemeClr val="bg1"/>
                </a:solidFill>
                <a:latin typeface="Montserrat" pitchFamily="2" charset="77"/>
              </a:rPr>
              <a:t> Under Crisis Planning</a:t>
            </a:r>
          </a:p>
        </p:txBody>
      </p:sp>
      <p:graphicFrame>
        <p:nvGraphicFramePr>
          <p:cNvPr id="18" name="Table 17">
            <a:extLst>
              <a:ext uri="{FF2B5EF4-FFF2-40B4-BE49-F238E27FC236}">
                <a16:creationId xmlns:a16="http://schemas.microsoft.com/office/drawing/2014/main" id="{1B5C1716-8514-78C9-669C-91447B1B14EB}"/>
              </a:ext>
            </a:extLst>
          </p:cNvPr>
          <p:cNvGraphicFramePr>
            <a:graphicFrameLocks noGrp="1"/>
          </p:cNvGraphicFramePr>
          <p:nvPr>
            <p:extLst>
              <p:ext uri="{D42A27DB-BD31-4B8C-83A1-F6EECF244321}">
                <p14:modId xmlns:p14="http://schemas.microsoft.com/office/powerpoint/2010/main" val="647833565"/>
              </p:ext>
            </p:extLst>
          </p:nvPr>
        </p:nvGraphicFramePr>
        <p:xfrm>
          <a:off x="192087" y="1064500"/>
          <a:ext cx="11807826" cy="2274480"/>
        </p:xfrm>
        <a:graphic>
          <a:graphicData uri="http://schemas.openxmlformats.org/drawingml/2006/table">
            <a:tbl>
              <a:tblPr firstRow="1" bandRow="1">
                <a:tableStyleId>{5940675A-B579-460E-94D1-54222C63F5DA}</a:tableStyleId>
              </a:tblPr>
              <a:tblGrid>
                <a:gridCol w="713060">
                  <a:extLst>
                    <a:ext uri="{9D8B030D-6E8A-4147-A177-3AD203B41FA5}">
                      <a16:colId xmlns:a16="http://schemas.microsoft.com/office/drawing/2014/main" val="990165502"/>
                    </a:ext>
                  </a:extLst>
                </a:gridCol>
                <a:gridCol w="1426572">
                  <a:extLst>
                    <a:ext uri="{9D8B030D-6E8A-4147-A177-3AD203B41FA5}">
                      <a16:colId xmlns:a16="http://schemas.microsoft.com/office/drawing/2014/main" val="597865241"/>
                    </a:ext>
                  </a:extLst>
                </a:gridCol>
                <a:gridCol w="9668194">
                  <a:extLst>
                    <a:ext uri="{9D8B030D-6E8A-4147-A177-3AD203B41FA5}">
                      <a16:colId xmlns:a16="http://schemas.microsoft.com/office/drawing/2014/main" val="3086606740"/>
                    </a:ext>
                  </a:extLst>
                </a:gridCol>
              </a:tblGrid>
              <a:tr h="360000">
                <a:tc>
                  <a:txBody>
                    <a:bodyPr/>
                    <a:lstStyle/>
                    <a:p>
                      <a:pPr algn="ctr"/>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200" b="1">
                          <a:solidFill>
                            <a:schemeClr val="tx1"/>
                          </a:solidFill>
                          <a:latin typeface="Montserrat" pitchFamily="2" charset="77"/>
                        </a:rPr>
                        <a:t>Action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200" b="1">
                          <a:solidFill>
                            <a:schemeClr val="tx1"/>
                          </a:solidFill>
                          <a:latin typeface="Montserrat"/>
                        </a:rPr>
                        <a:t>Description</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5275182"/>
                  </a:ext>
                </a:extLst>
              </a:tr>
              <a:tr h="360000">
                <a:tc>
                  <a:txBody>
                    <a:bodyPr/>
                    <a:lstStyle/>
                    <a:p>
                      <a:pPr algn="ctr"/>
                      <a:r>
                        <a:rPr lang="en-US" sz="1200" b="1">
                          <a:solidFill>
                            <a:schemeClr val="bg1"/>
                          </a:solidFill>
                          <a:latin typeface="Montserrat" pitchFamily="2" charset="77"/>
                        </a:rPr>
                        <a:t>R</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just"/>
                      <a:r>
                        <a:rPr lang="en-US" sz="1200" b="1">
                          <a:solidFill>
                            <a:schemeClr val="bg1"/>
                          </a:solidFill>
                          <a:latin typeface="Montserrat" pitchFamily="2" charset="77"/>
                        </a:rPr>
                        <a:t>Responsible</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285750" indent="-285750" algn="just">
                        <a:buFont typeface="Arial" panose="020B0604020202020204" pitchFamily="34" charset="0"/>
                        <a:buChar char="•"/>
                      </a:pPr>
                      <a:r>
                        <a:rPr lang="en-US" sz="1200" b="0">
                          <a:solidFill>
                            <a:schemeClr val="bg1"/>
                          </a:solidFill>
                          <a:latin typeface="Montserrat"/>
                        </a:rPr>
                        <a:t>The person who </a:t>
                      </a:r>
                      <a:r>
                        <a:rPr lang="en-US" sz="1200" b="1">
                          <a:solidFill>
                            <a:schemeClr val="bg1"/>
                          </a:solidFill>
                          <a:latin typeface="Montserrat"/>
                        </a:rPr>
                        <a:t>carries out </a:t>
                      </a:r>
                      <a:r>
                        <a:rPr lang="en-US" sz="1200" b="0">
                          <a:solidFill>
                            <a:schemeClr val="bg1"/>
                          </a:solidFill>
                          <a:latin typeface="Montserrat"/>
                        </a:rPr>
                        <a:t>the process or task or assignment. </a:t>
                      </a:r>
                    </a:p>
                    <a:p>
                      <a:pPr marL="285750" indent="-285750" algn="just">
                        <a:buFont typeface="Arial" panose="020B0604020202020204" pitchFamily="34" charset="0"/>
                        <a:buChar char="•"/>
                      </a:pPr>
                      <a:r>
                        <a:rPr lang="en-US" sz="1200" b="0">
                          <a:solidFill>
                            <a:schemeClr val="bg1"/>
                          </a:solidFill>
                          <a:latin typeface="Montserrat"/>
                        </a:rPr>
                        <a:t>Responsible to get the job done. </a:t>
                      </a:r>
                      <a:endParaRPr lang="en-US" sz="1200" b="0">
                        <a:solidFill>
                          <a:schemeClr val="bg1"/>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228468447"/>
                  </a:ext>
                </a:extLst>
              </a:tr>
              <a:tr h="360000">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200" b="1">
                          <a:solidFill>
                            <a:schemeClr val="tx1"/>
                          </a:solidFill>
                          <a:latin typeface="Montserrat"/>
                        </a:rPr>
                        <a:t>A</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Accountable</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285750" marR="0" lvl="0" indent="-285750" algn="just" rtl="0" eaLnBrk="1" fontAlgn="auto" latinLnBrk="0" hangingPunct="1">
                        <a:lnSpc>
                          <a:spcPct val="100000"/>
                        </a:lnSpc>
                        <a:spcBef>
                          <a:spcPts val="0"/>
                        </a:spcBef>
                        <a:spcAft>
                          <a:spcPts val="0"/>
                        </a:spcAft>
                        <a:buClr>
                          <a:srgbClr val="000000"/>
                        </a:buClr>
                        <a:buSzTx/>
                        <a:buFont typeface="Arial" panose="020B0604020202020204" pitchFamily="34" charset="0"/>
                        <a:buChar char="•"/>
                      </a:pPr>
                      <a:r>
                        <a:rPr lang="en-US" sz="1200" b="0">
                          <a:solidFill>
                            <a:schemeClr val="tx1"/>
                          </a:solidFill>
                          <a:latin typeface="Montserrat"/>
                        </a:rPr>
                        <a:t>The person who is </a:t>
                      </a:r>
                      <a:r>
                        <a:rPr lang="en-US" sz="1200" b="1">
                          <a:solidFill>
                            <a:schemeClr val="tx1"/>
                          </a:solidFill>
                          <a:latin typeface="Montserrat"/>
                        </a:rPr>
                        <a:t>ultimately accountable </a:t>
                      </a:r>
                      <a:r>
                        <a:rPr lang="en-US" sz="1200" b="0">
                          <a:solidFill>
                            <a:schemeClr val="tx1"/>
                          </a:solidFill>
                          <a:latin typeface="Montserrat"/>
                        </a:rPr>
                        <a:t>for the process or the task being completed appropriately.  </a:t>
                      </a:r>
                    </a:p>
                    <a:p>
                      <a:pPr marL="285750" marR="0" lvl="0" indent="-285750" algn="just" rtl="0" eaLnBrk="1" fontAlgn="auto" latinLnBrk="0" hangingPunct="1">
                        <a:lnSpc>
                          <a:spcPct val="100000"/>
                        </a:lnSpc>
                        <a:spcBef>
                          <a:spcPts val="0"/>
                        </a:spcBef>
                        <a:spcAft>
                          <a:spcPts val="0"/>
                        </a:spcAft>
                        <a:buClr>
                          <a:srgbClr val="000000"/>
                        </a:buClr>
                        <a:buSzTx/>
                        <a:buFont typeface="Arial" panose="020B0604020202020204" pitchFamily="34" charset="0"/>
                        <a:buChar char="•"/>
                      </a:pPr>
                      <a:r>
                        <a:rPr lang="en-US" sz="1200" b="0">
                          <a:solidFill>
                            <a:schemeClr val="tx1"/>
                          </a:solidFill>
                          <a:latin typeface="Montserrat"/>
                        </a:rPr>
                        <a:t>Responsible person are accountable to this person. </a:t>
                      </a:r>
                    </a:p>
                    <a:p>
                      <a:pPr marL="285750" marR="0" lvl="0" indent="-285750" algn="just" rtl="0" eaLnBrk="1" fontAlgn="auto" latinLnBrk="0" hangingPunct="1">
                        <a:lnSpc>
                          <a:spcPct val="100000"/>
                        </a:lnSpc>
                        <a:spcBef>
                          <a:spcPts val="0"/>
                        </a:spcBef>
                        <a:spcAft>
                          <a:spcPts val="0"/>
                        </a:spcAft>
                        <a:buClr>
                          <a:srgbClr val="000000"/>
                        </a:buClr>
                        <a:buSzTx/>
                        <a:buFont typeface="Arial" panose="020B0604020202020204" pitchFamily="34" charset="0"/>
                        <a:buChar char="•"/>
                      </a:pPr>
                      <a:r>
                        <a:rPr lang="en-US" sz="1200" b="0">
                          <a:solidFill>
                            <a:schemeClr val="tx1"/>
                          </a:solidFill>
                          <a:latin typeface="Montserrat"/>
                        </a:rPr>
                        <a:t>The person who is accountable </a:t>
                      </a:r>
                      <a:r>
                        <a:rPr lang="en-US" sz="1200" b="1">
                          <a:solidFill>
                            <a:schemeClr val="tx1"/>
                          </a:solidFill>
                          <a:latin typeface="Montserrat"/>
                        </a:rPr>
                        <a:t>makes the decision</a:t>
                      </a:r>
                      <a:r>
                        <a:rPr lang="en-US" sz="1200" b="0">
                          <a:solidFill>
                            <a:schemeClr val="tx1"/>
                          </a:solidFill>
                          <a:latin typeface="Montserrat"/>
                        </a:rPr>
                        <a:t>. </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368813778"/>
                  </a:ext>
                </a:extLst>
              </a:tr>
              <a:tr h="360000">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200" b="1">
                          <a:solidFill>
                            <a:schemeClr val="bg1"/>
                          </a:solidFill>
                          <a:latin typeface="Montserrat"/>
                        </a:rPr>
                        <a:t>C</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bg1"/>
                          </a:solidFill>
                          <a:latin typeface="Montserrat" pitchFamily="2" charset="77"/>
                        </a:rPr>
                        <a:t>Consulted</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171450" marR="0" lvl="0" indent="-171450" algn="just" rtl="0" eaLnBrk="1" fontAlgn="auto" latinLnBrk="0" hangingPunct="1">
                        <a:lnSpc>
                          <a:spcPct val="100000"/>
                        </a:lnSpc>
                        <a:spcBef>
                          <a:spcPts val="0"/>
                        </a:spcBef>
                        <a:spcAft>
                          <a:spcPts val="0"/>
                        </a:spcAft>
                        <a:buClr>
                          <a:srgbClr val="000000"/>
                        </a:buClr>
                        <a:buSzTx/>
                        <a:buFont typeface="Arial" panose="020B0604020202020204" pitchFamily="34" charset="0"/>
                        <a:buChar char="•"/>
                      </a:pPr>
                      <a:r>
                        <a:rPr lang="en-US" sz="1200" b="0">
                          <a:solidFill>
                            <a:schemeClr val="bg1"/>
                          </a:solidFill>
                          <a:latin typeface="Montserrat"/>
                        </a:rPr>
                        <a:t>People who are not directly involved with carrying out the task, but who are consulted. </a:t>
                      </a:r>
                    </a:p>
                    <a:p>
                      <a:pPr marL="171450" marR="0" lvl="0" indent="-171450" algn="just" rtl="0" eaLnBrk="1" fontAlgn="auto" latinLnBrk="0" hangingPunct="1">
                        <a:lnSpc>
                          <a:spcPct val="100000"/>
                        </a:lnSpc>
                        <a:spcBef>
                          <a:spcPts val="0"/>
                        </a:spcBef>
                        <a:spcAft>
                          <a:spcPts val="0"/>
                        </a:spcAft>
                        <a:buClr>
                          <a:srgbClr val="000000"/>
                        </a:buClr>
                        <a:buSzTx/>
                        <a:buFont typeface="Arial" panose="020B0604020202020204" pitchFamily="34" charset="0"/>
                        <a:buChar char="•"/>
                      </a:pPr>
                      <a:r>
                        <a:rPr lang="en-US" sz="1200" b="0">
                          <a:solidFill>
                            <a:schemeClr val="bg1"/>
                          </a:solidFill>
                          <a:latin typeface="Montserrat"/>
                        </a:rPr>
                        <a:t>May be </a:t>
                      </a:r>
                      <a:r>
                        <a:rPr lang="en-US" sz="1200" b="1">
                          <a:solidFill>
                            <a:schemeClr val="bg1"/>
                          </a:solidFill>
                          <a:latin typeface="Montserrat"/>
                        </a:rPr>
                        <a:t>key stakeholders </a:t>
                      </a:r>
                      <a:r>
                        <a:rPr lang="en-US" sz="1200" b="0">
                          <a:solidFill>
                            <a:schemeClr val="bg1"/>
                          </a:solidFill>
                          <a:latin typeface="Montserrat"/>
                        </a:rPr>
                        <a:t>or </a:t>
                      </a:r>
                      <a:r>
                        <a:rPr lang="en-US" sz="1200" b="1">
                          <a:solidFill>
                            <a:schemeClr val="bg1"/>
                          </a:solidFill>
                          <a:latin typeface="Montserrat"/>
                        </a:rPr>
                        <a:t>subject matter experts </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extLst>
                  <a:ext uri="{0D108BD9-81ED-4DB2-BD59-A6C34878D82A}">
                    <a16:rowId xmlns:a16="http://schemas.microsoft.com/office/drawing/2014/main" val="2824473688"/>
                  </a:ext>
                </a:extLst>
              </a:tr>
              <a:tr h="360000">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200" b="1">
                          <a:solidFill>
                            <a:srgbClr val="C00000"/>
                          </a:solidFill>
                          <a:latin typeface="Montserrat"/>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rgbClr val="C00000"/>
                          </a:solidFill>
                          <a:latin typeface="Montserrat" pitchFamily="2" charset="77"/>
                        </a:rPr>
                        <a:t>Informed</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just" rtl="0" eaLnBrk="1" fontAlgn="auto" latinLnBrk="0" hangingPunct="1">
                        <a:lnSpc>
                          <a:spcPct val="100000"/>
                        </a:lnSpc>
                        <a:spcBef>
                          <a:spcPts val="0"/>
                        </a:spcBef>
                        <a:spcAft>
                          <a:spcPts val="0"/>
                        </a:spcAft>
                        <a:buClr>
                          <a:srgbClr val="000000"/>
                        </a:buClr>
                        <a:buSzTx/>
                        <a:buFont typeface="Arial" panose="020B0604020202020204" pitchFamily="34" charset="0"/>
                        <a:buChar char="•"/>
                      </a:pPr>
                      <a:r>
                        <a:rPr lang="en-US" sz="1200" b="0">
                          <a:solidFill>
                            <a:srgbClr val="C00000"/>
                          </a:solidFill>
                          <a:latin typeface="Montserrat"/>
                        </a:rPr>
                        <a:t>Those who are affected by the process or the tasks or who have a need to stay informed</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3275688"/>
                  </a:ext>
                </a:extLst>
              </a:tr>
            </a:tbl>
          </a:graphicData>
        </a:graphic>
      </p:graphicFrame>
      <p:sp>
        <p:nvSpPr>
          <p:cNvPr id="19" name="Rectangle 18">
            <a:extLst>
              <a:ext uri="{FF2B5EF4-FFF2-40B4-BE49-F238E27FC236}">
                <a16:creationId xmlns:a16="http://schemas.microsoft.com/office/drawing/2014/main" id="{7A41A9A1-E550-5897-ED6E-DD8287320C58}"/>
              </a:ext>
            </a:extLst>
          </p:cNvPr>
          <p:cNvSpPr/>
          <p:nvPr/>
        </p:nvSpPr>
        <p:spPr>
          <a:xfrm>
            <a:off x="192088" y="619429"/>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Understanding of RACI</a:t>
            </a:r>
            <a:endParaRPr lang="en-US" sz="1200">
              <a:solidFill>
                <a:schemeClr val="accent2"/>
              </a:solidFill>
              <a:latin typeface="Montserrat" pitchFamily="2" charset="77"/>
            </a:endParaRPr>
          </a:p>
        </p:txBody>
      </p:sp>
      <p:sp>
        <p:nvSpPr>
          <p:cNvPr id="20" name="Rectangle 19">
            <a:extLst>
              <a:ext uri="{FF2B5EF4-FFF2-40B4-BE49-F238E27FC236}">
                <a16:creationId xmlns:a16="http://schemas.microsoft.com/office/drawing/2014/main" id="{F824845A-32B6-CF7D-AF54-4891A9C400B4}"/>
              </a:ext>
            </a:extLst>
          </p:cNvPr>
          <p:cNvSpPr/>
          <p:nvPr/>
        </p:nvSpPr>
        <p:spPr>
          <a:xfrm>
            <a:off x="192087" y="3729886"/>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RACI Chart Example</a:t>
            </a:r>
            <a:endParaRPr lang="en-US" sz="1200">
              <a:solidFill>
                <a:schemeClr val="accent2"/>
              </a:solidFill>
              <a:latin typeface="Montserrat" pitchFamily="2" charset="77"/>
            </a:endParaRPr>
          </a:p>
        </p:txBody>
      </p:sp>
      <p:graphicFrame>
        <p:nvGraphicFramePr>
          <p:cNvPr id="21" name="Table 20">
            <a:extLst>
              <a:ext uri="{FF2B5EF4-FFF2-40B4-BE49-F238E27FC236}">
                <a16:creationId xmlns:a16="http://schemas.microsoft.com/office/drawing/2014/main" id="{10738665-818C-9804-6ABF-45C3D2B17814}"/>
              </a:ext>
            </a:extLst>
          </p:cNvPr>
          <p:cNvGraphicFramePr>
            <a:graphicFrameLocks noGrp="1"/>
          </p:cNvGraphicFramePr>
          <p:nvPr>
            <p:extLst>
              <p:ext uri="{D42A27DB-BD31-4B8C-83A1-F6EECF244321}">
                <p14:modId xmlns:p14="http://schemas.microsoft.com/office/powerpoint/2010/main" val="2164382771"/>
              </p:ext>
            </p:extLst>
          </p:nvPr>
        </p:nvGraphicFramePr>
        <p:xfrm>
          <a:off x="192087" y="4164861"/>
          <a:ext cx="11807824" cy="1001743"/>
        </p:xfrm>
        <a:graphic>
          <a:graphicData uri="http://schemas.openxmlformats.org/drawingml/2006/table">
            <a:tbl>
              <a:tblPr firstRow="1" bandRow="1">
                <a:tableStyleId>{5940675A-B579-460E-94D1-54222C63F5DA}</a:tableStyleId>
              </a:tblPr>
              <a:tblGrid>
                <a:gridCol w="544942">
                  <a:extLst>
                    <a:ext uri="{9D8B030D-6E8A-4147-A177-3AD203B41FA5}">
                      <a16:colId xmlns:a16="http://schemas.microsoft.com/office/drawing/2014/main" val="1519996000"/>
                    </a:ext>
                  </a:extLst>
                </a:gridCol>
                <a:gridCol w="5371122">
                  <a:extLst>
                    <a:ext uri="{9D8B030D-6E8A-4147-A177-3AD203B41FA5}">
                      <a16:colId xmlns:a16="http://schemas.microsoft.com/office/drawing/2014/main" val="2709065231"/>
                    </a:ext>
                  </a:extLst>
                </a:gridCol>
                <a:gridCol w="841680">
                  <a:extLst>
                    <a:ext uri="{9D8B030D-6E8A-4147-A177-3AD203B41FA5}">
                      <a16:colId xmlns:a16="http://schemas.microsoft.com/office/drawing/2014/main" val="1143880670"/>
                    </a:ext>
                  </a:extLst>
                </a:gridCol>
                <a:gridCol w="841680">
                  <a:extLst>
                    <a:ext uri="{9D8B030D-6E8A-4147-A177-3AD203B41FA5}">
                      <a16:colId xmlns:a16="http://schemas.microsoft.com/office/drawing/2014/main" val="1133020143"/>
                    </a:ext>
                  </a:extLst>
                </a:gridCol>
                <a:gridCol w="841680">
                  <a:extLst>
                    <a:ext uri="{9D8B030D-6E8A-4147-A177-3AD203B41FA5}">
                      <a16:colId xmlns:a16="http://schemas.microsoft.com/office/drawing/2014/main" val="557926130"/>
                    </a:ext>
                  </a:extLst>
                </a:gridCol>
                <a:gridCol w="841680">
                  <a:extLst>
                    <a:ext uri="{9D8B030D-6E8A-4147-A177-3AD203B41FA5}">
                      <a16:colId xmlns:a16="http://schemas.microsoft.com/office/drawing/2014/main" val="535920515"/>
                    </a:ext>
                  </a:extLst>
                </a:gridCol>
                <a:gridCol w="841680">
                  <a:extLst>
                    <a:ext uri="{9D8B030D-6E8A-4147-A177-3AD203B41FA5}">
                      <a16:colId xmlns:a16="http://schemas.microsoft.com/office/drawing/2014/main" val="3296269555"/>
                    </a:ext>
                  </a:extLst>
                </a:gridCol>
                <a:gridCol w="841680">
                  <a:extLst>
                    <a:ext uri="{9D8B030D-6E8A-4147-A177-3AD203B41FA5}">
                      <a16:colId xmlns:a16="http://schemas.microsoft.com/office/drawing/2014/main" val="3645599364"/>
                    </a:ext>
                  </a:extLst>
                </a:gridCol>
                <a:gridCol w="841680">
                  <a:extLst>
                    <a:ext uri="{9D8B030D-6E8A-4147-A177-3AD203B41FA5}">
                      <a16:colId xmlns:a16="http://schemas.microsoft.com/office/drawing/2014/main" val="3393795250"/>
                    </a:ext>
                  </a:extLst>
                </a:gridCol>
              </a:tblGrid>
              <a:tr h="329743">
                <a:tc>
                  <a:txBody>
                    <a:bodyPr/>
                    <a:lstStyle/>
                    <a:p>
                      <a:pPr algn="l"/>
                      <a:r>
                        <a:rPr lang="en-US" sz="1100" b="1">
                          <a:solidFill>
                            <a:schemeClr val="tx1"/>
                          </a:solidFill>
                          <a:latin typeface="Montserrat" pitchFamily="2" charset="77"/>
                        </a:rPr>
                        <a:t>#</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1" dirty="0">
                          <a:solidFill>
                            <a:schemeClr val="tx1"/>
                          </a:solidFill>
                          <a:latin typeface="Montserrat"/>
                        </a:rPr>
                        <a:t>Tasks </a:t>
                      </a:r>
                      <a:endParaRPr lang="en-US" sz="1100" b="1" dirty="0">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P</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a:solidFill>
                            <a:schemeClr val="tx1"/>
                          </a:solidFill>
                          <a:latin typeface="Montserrat" pitchFamily="2" charset="77"/>
                        </a:rPr>
                        <a:t>VP</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Co-Chair</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ExCo</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Director</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Deputy</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tx1"/>
                          </a:solidFill>
                          <a:latin typeface="Montserrat" pitchFamily="2" charset="77"/>
                        </a:rPr>
                        <a:t>Exec</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266506"/>
                  </a:ext>
                </a:extLst>
              </a:tr>
              <a:tr h="329743">
                <a:tc gridSpan="9">
                  <a:txBody>
                    <a:bodyPr/>
                    <a:lstStyle/>
                    <a:p>
                      <a:pPr algn="l"/>
                      <a:r>
                        <a:rPr lang="en-US" sz="1050" b="1" dirty="0">
                          <a:solidFill>
                            <a:schemeClr val="tx1"/>
                          </a:solidFill>
                          <a:latin typeface="Montserrat" pitchFamily="2" charset="77"/>
                        </a:rPr>
                        <a:t>Pre-planning phase</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endParaRPr lang="en-US"/>
                    </a:p>
                  </a:txBody>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4274735471"/>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03</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Planning/ Executing all operational related tasks</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050" b="1" dirty="0">
                          <a:solidFill>
                            <a:schemeClr val="bg1"/>
                          </a:solidFill>
                          <a:latin typeface="Montserrat"/>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R/A</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684061335"/>
                  </a:ext>
                </a:extLst>
              </a:tr>
            </a:tbl>
          </a:graphicData>
        </a:graphic>
      </p:graphicFrame>
      <p:sp>
        <p:nvSpPr>
          <p:cNvPr id="22" name="Oval 21">
            <a:extLst>
              <a:ext uri="{FF2B5EF4-FFF2-40B4-BE49-F238E27FC236}">
                <a16:creationId xmlns:a16="http://schemas.microsoft.com/office/drawing/2014/main" id="{8DE2D792-FC78-A2FB-24F8-60507E1BF1C0}"/>
              </a:ext>
            </a:extLst>
          </p:cNvPr>
          <p:cNvSpPr/>
          <p:nvPr/>
        </p:nvSpPr>
        <p:spPr>
          <a:xfrm>
            <a:off x="5771966" y="5254491"/>
            <a:ext cx="1574982" cy="691950"/>
          </a:xfrm>
          <a:prstGeom prst="ellipse">
            <a:avLst/>
          </a:prstGeom>
          <a:solidFill>
            <a:srgbClr val="033452"/>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Oversees and Advises</a:t>
            </a:r>
          </a:p>
        </p:txBody>
      </p:sp>
      <p:sp>
        <p:nvSpPr>
          <p:cNvPr id="23" name="Oval 22">
            <a:extLst>
              <a:ext uri="{FF2B5EF4-FFF2-40B4-BE49-F238E27FC236}">
                <a16:creationId xmlns:a16="http://schemas.microsoft.com/office/drawing/2014/main" id="{AC6143EE-39BE-CBDB-6CBE-5468AA01EFAF}"/>
              </a:ext>
            </a:extLst>
          </p:cNvPr>
          <p:cNvSpPr/>
          <p:nvPr/>
        </p:nvSpPr>
        <p:spPr>
          <a:xfrm>
            <a:off x="8769490" y="5254491"/>
            <a:ext cx="1574982" cy="691951"/>
          </a:xfrm>
          <a:prstGeom prst="ellipse">
            <a:avLst/>
          </a:prstGeom>
          <a:solidFill>
            <a:srgbClr val="FEA534"/>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Decides and Supervise</a:t>
            </a:r>
          </a:p>
        </p:txBody>
      </p:sp>
      <p:sp>
        <p:nvSpPr>
          <p:cNvPr id="24" name="Oval 23">
            <a:extLst>
              <a:ext uri="{FF2B5EF4-FFF2-40B4-BE49-F238E27FC236}">
                <a16:creationId xmlns:a16="http://schemas.microsoft.com/office/drawing/2014/main" id="{31858B2F-0DAF-0E62-5A35-3FBFE0921B60}"/>
              </a:ext>
            </a:extLst>
          </p:cNvPr>
          <p:cNvSpPr/>
          <p:nvPr/>
        </p:nvSpPr>
        <p:spPr>
          <a:xfrm>
            <a:off x="10425674" y="5254491"/>
            <a:ext cx="1574982" cy="691951"/>
          </a:xfrm>
          <a:prstGeom prst="ellipse">
            <a:avLst/>
          </a:prstGeom>
          <a:solidFill>
            <a:srgbClr val="C00000"/>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Executes</a:t>
            </a:r>
          </a:p>
        </p:txBody>
      </p:sp>
    </p:spTree>
    <p:extLst>
      <p:ext uri="{BB962C8B-B14F-4D97-AF65-F5344CB8AC3E}">
        <p14:creationId xmlns:p14="http://schemas.microsoft.com/office/powerpoint/2010/main" val="23152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SIS 2024 RACI Chart</a:t>
            </a:r>
          </a:p>
        </p:txBody>
      </p:sp>
      <p:sp>
        <p:nvSpPr>
          <p:cNvPr id="4" name="Rectangle 3">
            <a:extLst>
              <a:ext uri="{FF2B5EF4-FFF2-40B4-BE49-F238E27FC236}">
                <a16:creationId xmlns:a16="http://schemas.microsoft.com/office/drawing/2014/main" id="{C40C557D-BDFD-54EB-46AF-63CC543BED5D}"/>
              </a:ext>
            </a:extLst>
          </p:cNvPr>
          <p:cNvSpPr/>
          <p:nvPr/>
        </p:nvSpPr>
        <p:spPr>
          <a:xfrm>
            <a:off x="192088" y="610920"/>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Montserrat" pitchFamily="2" charset="77"/>
              </a:rPr>
              <a:t>SIS24 OC RACI Chart</a:t>
            </a:r>
            <a:endParaRPr lang="en-US" sz="1200" dirty="0">
              <a:solidFill>
                <a:schemeClr val="accent2"/>
              </a:solidFill>
              <a:latin typeface="Montserrat" pitchFamily="2" charset="77"/>
            </a:endParaRPr>
          </a:p>
        </p:txBody>
      </p:sp>
      <p:graphicFrame>
        <p:nvGraphicFramePr>
          <p:cNvPr id="5" name="Table 4">
            <a:extLst>
              <a:ext uri="{FF2B5EF4-FFF2-40B4-BE49-F238E27FC236}">
                <a16:creationId xmlns:a16="http://schemas.microsoft.com/office/drawing/2014/main" id="{139900EB-EE2E-4F75-D2D1-89DE2E41C4A9}"/>
              </a:ext>
            </a:extLst>
          </p:cNvPr>
          <p:cNvGraphicFramePr>
            <a:graphicFrameLocks noGrp="1"/>
          </p:cNvGraphicFramePr>
          <p:nvPr>
            <p:extLst>
              <p:ext uri="{D42A27DB-BD31-4B8C-83A1-F6EECF244321}">
                <p14:modId xmlns:p14="http://schemas.microsoft.com/office/powerpoint/2010/main" val="3939014574"/>
              </p:ext>
            </p:extLst>
          </p:nvPr>
        </p:nvGraphicFramePr>
        <p:xfrm>
          <a:off x="184758" y="1187308"/>
          <a:ext cx="11775417" cy="4399285"/>
        </p:xfrm>
        <a:graphic>
          <a:graphicData uri="http://schemas.openxmlformats.org/drawingml/2006/table">
            <a:tbl>
              <a:tblPr firstRow="1" bandRow="1">
                <a:tableStyleId>{5940675A-B579-460E-94D1-54222C63F5DA}</a:tableStyleId>
              </a:tblPr>
              <a:tblGrid>
                <a:gridCol w="543446">
                  <a:extLst>
                    <a:ext uri="{9D8B030D-6E8A-4147-A177-3AD203B41FA5}">
                      <a16:colId xmlns:a16="http://schemas.microsoft.com/office/drawing/2014/main" val="2474698833"/>
                    </a:ext>
                  </a:extLst>
                </a:gridCol>
                <a:gridCol w="5356381">
                  <a:extLst>
                    <a:ext uri="{9D8B030D-6E8A-4147-A177-3AD203B41FA5}">
                      <a16:colId xmlns:a16="http://schemas.microsoft.com/office/drawing/2014/main" val="578713806"/>
                    </a:ext>
                  </a:extLst>
                </a:gridCol>
                <a:gridCol w="839370">
                  <a:extLst>
                    <a:ext uri="{9D8B030D-6E8A-4147-A177-3AD203B41FA5}">
                      <a16:colId xmlns:a16="http://schemas.microsoft.com/office/drawing/2014/main" val="3485425226"/>
                    </a:ext>
                  </a:extLst>
                </a:gridCol>
                <a:gridCol w="839370">
                  <a:extLst>
                    <a:ext uri="{9D8B030D-6E8A-4147-A177-3AD203B41FA5}">
                      <a16:colId xmlns:a16="http://schemas.microsoft.com/office/drawing/2014/main" val="808795121"/>
                    </a:ext>
                  </a:extLst>
                </a:gridCol>
                <a:gridCol w="839370">
                  <a:extLst>
                    <a:ext uri="{9D8B030D-6E8A-4147-A177-3AD203B41FA5}">
                      <a16:colId xmlns:a16="http://schemas.microsoft.com/office/drawing/2014/main" val="483520995"/>
                    </a:ext>
                  </a:extLst>
                </a:gridCol>
                <a:gridCol w="839370">
                  <a:extLst>
                    <a:ext uri="{9D8B030D-6E8A-4147-A177-3AD203B41FA5}">
                      <a16:colId xmlns:a16="http://schemas.microsoft.com/office/drawing/2014/main" val="3248283607"/>
                    </a:ext>
                  </a:extLst>
                </a:gridCol>
                <a:gridCol w="839370">
                  <a:extLst>
                    <a:ext uri="{9D8B030D-6E8A-4147-A177-3AD203B41FA5}">
                      <a16:colId xmlns:a16="http://schemas.microsoft.com/office/drawing/2014/main" val="3430521681"/>
                    </a:ext>
                  </a:extLst>
                </a:gridCol>
                <a:gridCol w="839370">
                  <a:extLst>
                    <a:ext uri="{9D8B030D-6E8A-4147-A177-3AD203B41FA5}">
                      <a16:colId xmlns:a16="http://schemas.microsoft.com/office/drawing/2014/main" val="73267193"/>
                    </a:ext>
                  </a:extLst>
                </a:gridCol>
                <a:gridCol w="839370">
                  <a:extLst>
                    <a:ext uri="{9D8B030D-6E8A-4147-A177-3AD203B41FA5}">
                      <a16:colId xmlns:a16="http://schemas.microsoft.com/office/drawing/2014/main" val="2478282945"/>
                    </a:ext>
                  </a:extLst>
                </a:gridCol>
              </a:tblGrid>
              <a:tr h="329743">
                <a:tc>
                  <a:txBody>
                    <a:bodyPr/>
                    <a:lstStyle/>
                    <a:p>
                      <a:pPr algn="l"/>
                      <a:r>
                        <a:rPr lang="en-US" sz="1100" b="1">
                          <a:solidFill>
                            <a:schemeClr val="tx1"/>
                          </a:solidFill>
                          <a:latin typeface="Montserrat" pitchFamily="2" charset="77"/>
                        </a:rPr>
                        <a:t>#</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100" b="1">
                          <a:solidFill>
                            <a:schemeClr val="tx1"/>
                          </a:solidFill>
                          <a:latin typeface="Montserrat"/>
                        </a:rPr>
                        <a:t>Tasks </a:t>
                      </a:r>
                      <a:endParaRPr lang="en-US" sz="11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a:solidFill>
                            <a:schemeClr val="tx1"/>
                          </a:solidFill>
                          <a:latin typeface="Montserrat" pitchFamily="2" charset="77"/>
                        </a:rPr>
                        <a:t>P</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a:solidFill>
                            <a:schemeClr val="tx1"/>
                          </a:solidFill>
                          <a:latin typeface="Montserrat" pitchFamily="2" charset="77"/>
                        </a:rPr>
                        <a:t>VP</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Co-Chair</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ExCo</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Director</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tx1"/>
                          </a:solidFill>
                          <a:latin typeface="Montserrat" pitchFamily="2" charset="77"/>
                        </a:rPr>
                        <a:t>Deputy</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tx1"/>
                          </a:solidFill>
                          <a:latin typeface="Montserrat" pitchFamily="2" charset="77"/>
                        </a:rPr>
                        <a:t>Exec</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142324"/>
                  </a:ext>
                </a:extLst>
              </a:tr>
              <a:tr h="329743">
                <a:tc gridSpan="9">
                  <a:txBody>
                    <a:bodyPr/>
                    <a:lstStyle/>
                    <a:p>
                      <a:pPr algn="l"/>
                      <a:r>
                        <a:rPr lang="en-US" sz="1050" b="1" dirty="0">
                          <a:solidFill>
                            <a:schemeClr val="tx1"/>
                          </a:solidFill>
                          <a:latin typeface="Montserrat" pitchFamily="2" charset="77"/>
                        </a:rPr>
                        <a:t>Pre-planning phase</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endParaRPr lang="en-US"/>
                    </a:p>
                  </a:txBody>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algn="l"/>
                      <a:endParaRPr lang="en-US" sz="1050" b="1">
                        <a:solidFill>
                          <a:schemeClr val="accent3"/>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879260956"/>
                  </a:ext>
                </a:extLst>
              </a:tr>
              <a:tr h="329743">
                <a:tc>
                  <a:txBody>
                    <a:bodyPr/>
                    <a:lstStyle/>
                    <a:p>
                      <a:pPr algn="l"/>
                      <a:r>
                        <a:rPr lang="en-US" sz="1050" b="0">
                          <a:solidFill>
                            <a:schemeClr val="tx1"/>
                          </a:solidFill>
                          <a:latin typeface="Montserrat" pitchFamily="2" charset="77"/>
                        </a:rPr>
                        <a:t>01</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050" b="0" dirty="0">
                          <a:solidFill>
                            <a:schemeClr val="tx1"/>
                          </a:solidFill>
                          <a:latin typeface="Montserrat" pitchFamily="2" charset="77"/>
                        </a:rPr>
                        <a:t>Develop Event strategic obj. (Roadmap, KPIs)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1" i="0" u="none" strike="noStrike" kern="1200" cap="none" spc="0" normalizeH="0" baseline="0" noProof="0" dirty="0">
                          <a:ln>
                            <a:noFill/>
                          </a:ln>
                          <a:solidFill>
                            <a:srgbClr val="C00000"/>
                          </a:solidFill>
                          <a:effectLst/>
                          <a:uLnTx/>
                          <a:uFillTx/>
                          <a:latin typeface="Montserrat" pitchFamily="2" charset="77"/>
                          <a:ea typeface="+mn-ea"/>
                          <a:cs typeface="+mn-cs"/>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1" i="0" u="none" strike="noStrike" kern="1200" cap="none" spc="0" normalizeH="0" baseline="0" noProof="0" dirty="0">
                          <a:ln>
                            <a:noFill/>
                          </a:ln>
                          <a:solidFill>
                            <a:srgbClr val="C00000"/>
                          </a:solidFill>
                          <a:effectLst/>
                          <a:uLnTx/>
                          <a:uFillTx/>
                          <a:latin typeface="Montserrat" pitchFamily="2" charset="77"/>
                          <a:ea typeface="+mn-ea"/>
                          <a:cs typeface="+mn-cs"/>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018583"/>
                  </a:ext>
                </a:extLst>
              </a:tr>
              <a:tr h="329743">
                <a:tc>
                  <a:txBody>
                    <a:bodyPr/>
                    <a:lstStyle/>
                    <a:p>
                      <a:pPr algn="l"/>
                      <a:r>
                        <a:rPr lang="en-US" sz="1050" b="0" dirty="0">
                          <a:solidFill>
                            <a:schemeClr val="tx1"/>
                          </a:solidFill>
                          <a:latin typeface="Montserrat" pitchFamily="2" charset="77"/>
                        </a:rPr>
                        <a:t>02</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Montserrat" pitchFamily="2" charset="77"/>
                        </a:rPr>
                        <a:t>Develop Department strategic obj. (Roadmap, KPIs)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81578"/>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03</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Develop Event ops. obj. (Timeline, RACI, Milestone)</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1" i="0" u="none" strike="noStrike" kern="1200" cap="none" spc="0" normalizeH="0" baseline="0" noProof="0" dirty="0">
                          <a:ln>
                            <a:noFill/>
                          </a:ln>
                          <a:solidFill>
                            <a:srgbClr val="C00000"/>
                          </a:solidFill>
                          <a:effectLst/>
                          <a:uLnTx/>
                          <a:uFillTx/>
                          <a:latin typeface="Montserrat" pitchFamily="2" charset="77"/>
                          <a:ea typeface="+mn-ea"/>
                          <a:cs typeface="+mn-cs"/>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1" i="0" u="none" strike="noStrike" kern="1200" cap="none" spc="0" normalizeH="0" baseline="0" noProof="0" dirty="0">
                          <a:ln>
                            <a:noFill/>
                          </a:ln>
                          <a:solidFill>
                            <a:srgbClr val="C00000"/>
                          </a:solidFill>
                          <a:effectLst/>
                          <a:uLnTx/>
                          <a:uFillTx/>
                          <a:latin typeface="Montserrat" pitchFamily="2" charset="77"/>
                          <a:ea typeface="+mn-ea"/>
                          <a:cs typeface="+mn-cs"/>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2281500"/>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04</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50" b="0" dirty="0">
                          <a:solidFill>
                            <a:schemeClr val="tx1"/>
                          </a:solidFill>
                          <a:latin typeface="Montserrat"/>
                        </a:rPr>
                        <a:t>Allocation of Event Budget</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165519"/>
                  </a:ext>
                </a:extLst>
              </a:tr>
              <a:tr h="342257">
                <a:tc gridSpan="9">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1" dirty="0">
                          <a:solidFill>
                            <a:schemeClr val="tx1"/>
                          </a:solidFill>
                          <a:latin typeface="Montserrat"/>
                        </a:rPr>
                        <a:t>Planning-phase</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endParaRPr lang="en-US"/>
                    </a:p>
                  </a:txBody>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8433587"/>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05</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Planning/ Executing all operational related tasks*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050" b="1" dirty="0">
                          <a:solidFill>
                            <a:schemeClr val="bg1"/>
                          </a:solidFill>
                          <a:latin typeface="Montserrat"/>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R/A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195021709"/>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06</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Executing all task related to OC/ ExCo Welfare</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C/A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478829"/>
                  </a:ext>
                </a:extLst>
              </a:tr>
              <a:tr h="342257">
                <a:tc gridSpan="9">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1" dirty="0">
                          <a:solidFill>
                            <a:schemeClr val="tx1"/>
                          </a:solidFill>
                          <a:latin typeface="Montserrat"/>
                        </a:rPr>
                        <a:t>Execution-phase/ Recovery</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0">
                        <a:solidFill>
                          <a:schemeClr val="bg2"/>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endParaRPr lang="en-US" sz="1050" b="1">
                        <a:solidFill>
                          <a:srgbClr val="DEC41B"/>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543702"/>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07</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Planning/ Executing all operational related tasks*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050" b="1" dirty="0">
                          <a:solidFill>
                            <a:schemeClr val="bg1"/>
                          </a:solidFill>
                          <a:latin typeface="Montserrat"/>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R/A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065496556"/>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08</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dirty="0">
                          <a:solidFill>
                            <a:schemeClr val="tx1"/>
                          </a:solidFill>
                          <a:latin typeface="Montserrat"/>
                        </a:rPr>
                        <a:t>Executing all task related to OC/ ExCo Welfare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C/A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136119"/>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09</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050" b="0">
                          <a:solidFill>
                            <a:schemeClr val="tx1"/>
                          </a:solidFill>
                          <a:latin typeface="Montserrat"/>
                        </a:rPr>
                        <a:t>Safety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C</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3345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tx1"/>
                          </a:solidFill>
                          <a:latin typeface="Montserrat" pitchFamily="2" charset="77"/>
                        </a:rPr>
                        <a:t>A</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EA53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rgbClr val="C00000"/>
                          </a:solidFill>
                          <a:latin typeface="Montserrat" pitchFamily="2" charset="77"/>
                        </a:rPr>
                        <a:t>I</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dirty="0">
                          <a:solidFill>
                            <a:schemeClr val="bg1"/>
                          </a:solidFill>
                          <a:latin typeface="Montserrat" pitchFamily="2" charset="77"/>
                        </a:rPr>
                        <a:t>R</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243361175"/>
                  </a:ext>
                </a:extLst>
              </a:tr>
            </a:tbl>
          </a:graphicData>
        </a:graphic>
      </p:graphicFrame>
      <p:sp>
        <p:nvSpPr>
          <p:cNvPr id="6" name="TextBox 5">
            <a:extLst>
              <a:ext uri="{FF2B5EF4-FFF2-40B4-BE49-F238E27FC236}">
                <a16:creationId xmlns:a16="http://schemas.microsoft.com/office/drawing/2014/main" id="{DCD43702-D737-3D90-BC2D-1B4CFE51E191}"/>
              </a:ext>
            </a:extLst>
          </p:cNvPr>
          <p:cNvSpPr txBox="1"/>
          <p:nvPr/>
        </p:nvSpPr>
        <p:spPr>
          <a:xfrm>
            <a:off x="184759" y="5663712"/>
            <a:ext cx="11775420" cy="246221"/>
          </a:xfrm>
          <a:prstGeom prst="rect">
            <a:avLst/>
          </a:prstGeom>
          <a:noFill/>
        </p:spPr>
        <p:txBody>
          <a:bodyPr wrap="square" rtlCol="0">
            <a:spAutoFit/>
          </a:bodyPr>
          <a:lstStyle/>
          <a:p>
            <a:r>
              <a:rPr lang="en-US" sz="1000" i="1">
                <a:latin typeface="Montserrat" pitchFamily="2" charset="77"/>
              </a:rPr>
              <a:t>*All operationally related tasks consists of everything from marketing collaterals to sponsorships to event timeline, etc. </a:t>
            </a:r>
          </a:p>
        </p:txBody>
      </p:sp>
    </p:spTree>
    <p:extLst>
      <p:ext uri="{BB962C8B-B14F-4D97-AF65-F5344CB8AC3E}">
        <p14:creationId xmlns:p14="http://schemas.microsoft.com/office/powerpoint/2010/main" val="349034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A49B16-5863-5062-3595-E4306D19103A}"/>
              </a:ext>
            </a:extLst>
          </p:cNvPr>
          <p:cNvPicPr>
            <a:picLocks noChangeAspect="1"/>
          </p:cNvPicPr>
          <p:nvPr/>
        </p:nvPicPr>
        <p:blipFill>
          <a:blip r:embed="rId2">
            <a:alphaModFix/>
          </a:blip>
          <a:stretch>
            <a:fillRect/>
          </a:stretch>
        </p:blipFill>
        <p:spPr>
          <a:xfrm>
            <a:off x="4757" y="-11"/>
            <a:ext cx="12182484" cy="6842495"/>
          </a:xfrm>
          <a:prstGeom prst="rect">
            <a:avLst/>
          </a:prstGeom>
        </p:spPr>
      </p:pic>
      <p:sp>
        <p:nvSpPr>
          <p:cNvPr id="7" name="Isosceles Triangle 5">
            <a:extLst>
              <a:ext uri="{FF2B5EF4-FFF2-40B4-BE49-F238E27FC236}">
                <a16:creationId xmlns:a16="http://schemas.microsoft.com/office/drawing/2014/main" id="{7ADD68BE-82CD-EF86-535D-CDF858E84CFC}"/>
              </a:ext>
            </a:extLst>
          </p:cNvPr>
          <p:cNvSpPr/>
          <p:nvPr/>
        </p:nvSpPr>
        <p:spPr>
          <a:xfrm rot="5400000">
            <a:off x="2664619" y="-2664622"/>
            <a:ext cx="6858002" cy="12187241"/>
          </a:xfrm>
          <a:custGeom>
            <a:avLst/>
            <a:gdLst>
              <a:gd name="connsiteX0" fmla="*/ 0 w 6858002"/>
              <a:gd name="connsiteY0" fmla="*/ 12192002 h 12192002"/>
              <a:gd name="connsiteX1" fmla="*/ 3429001 w 6858002"/>
              <a:gd name="connsiteY1" fmla="*/ 0 h 12192002"/>
              <a:gd name="connsiteX2" fmla="*/ 6858002 w 6858002"/>
              <a:gd name="connsiteY2" fmla="*/ 12192002 h 12192002"/>
              <a:gd name="connsiteX3" fmla="*/ 0 w 6858002"/>
              <a:gd name="connsiteY3" fmla="*/ 12192002 h 12192002"/>
              <a:gd name="connsiteX0" fmla="*/ 0 w 6858002"/>
              <a:gd name="connsiteY0" fmla="*/ 12201527 h 12201527"/>
              <a:gd name="connsiteX1" fmla="*/ 6858001 w 6858002"/>
              <a:gd name="connsiteY1" fmla="*/ 0 h 12201527"/>
              <a:gd name="connsiteX2" fmla="*/ 6858002 w 6858002"/>
              <a:gd name="connsiteY2" fmla="*/ 12201527 h 12201527"/>
              <a:gd name="connsiteX3" fmla="*/ 0 w 6858002"/>
              <a:gd name="connsiteY3" fmla="*/ 12201527 h 12201527"/>
              <a:gd name="connsiteX0" fmla="*/ 0 w 6858002"/>
              <a:gd name="connsiteY0" fmla="*/ 12150690 h 12150690"/>
              <a:gd name="connsiteX1" fmla="*/ 6781804 w 6858002"/>
              <a:gd name="connsiteY1" fmla="*/ 0 h 12150690"/>
              <a:gd name="connsiteX2" fmla="*/ 6858002 w 6858002"/>
              <a:gd name="connsiteY2" fmla="*/ 12150690 h 12150690"/>
              <a:gd name="connsiteX3" fmla="*/ 0 w 6858002"/>
              <a:gd name="connsiteY3" fmla="*/ 12150690 h 12150690"/>
              <a:gd name="connsiteX0" fmla="*/ 0 w 6858004"/>
              <a:gd name="connsiteY0" fmla="*/ 12220595 h 12220595"/>
              <a:gd name="connsiteX1" fmla="*/ 6858004 w 6858004"/>
              <a:gd name="connsiteY1" fmla="*/ 0 h 12220595"/>
              <a:gd name="connsiteX2" fmla="*/ 6858002 w 6858004"/>
              <a:gd name="connsiteY2" fmla="*/ 12220595 h 12220595"/>
              <a:gd name="connsiteX3" fmla="*/ 0 w 6858004"/>
              <a:gd name="connsiteY3" fmla="*/ 12220595 h 12220595"/>
              <a:gd name="connsiteX0" fmla="*/ 0 w 6858002"/>
              <a:gd name="connsiteY0" fmla="*/ 12196763 h 12196763"/>
              <a:gd name="connsiteX1" fmla="*/ 6853241 w 6858002"/>
              <a:gd name="connsiteY1" fmla="*/ 0 h 12196763"/>
              <a:gd name="connsiteX2" fmla="*/ 6858002 w 6858002"/>
              <a:gd name="connsiteY2" fmla="*/ 12196763 h 12196763"/>
              <a:gd name="connsiteX3" fmla="*/ 0 w 6858002"/>
              <a:gd name="connsiteY3" fmla="*/ 12196763 h 12196763"/>
            </a:gdLst>
            <a:ahLst/>
            <a:cxnLst>
              <a:cxn ang="0">
                <a:pos x="connsiteX0" y="connsiteY0"/>
              </a:cxn>
              <a:cxn ang="0">
                <a:pos x="connsiteX1" y="connsiteY1"/>
              </a:cxn>
              <a:cxn ang="0">
                <a:pos x="connsiteX2" y="connsiteY2"/>
              </a:cxn>
              <a:cxn ang="0">
                <a:pos x="connsiteX3" y="connsiteY3"/>
              </a:cxn>
            </a:cxnLst>
            <a:rect l="l" t="t" r="r" b="b"/>
            <a:pathLst>
              <a:path w="6858002" h="12196763">
                <a:moveTo>
                  <a:pt x="0" y="12196763"/>
                </a:moveTo>
                <a:lnTo>
                  <a:pt x="6853241" y="0"/>
                </a:lnTo>
                <a:cubicBezTo>
                  <a:pt x="6853241" y="4067176"/>
                  <a:pt x="6858002" y="8129587"/>
                  <a:pt x="6858002" y="12196763"/>
                </a:cubicBezTo>
                <a:lnTo>
                  <a:pt x="0" y="12196763"/>
                </a:lnTo>
                <a:close/>
              </a:path>
            </a:pathLst>
          </a:custGeom>
          <a:solidFill>
            <a:srgbClr val="033453">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9">
            <a:extLst>
              <a:ext uri="{FF2B5EF4-FFF2-40B4-BE49-F238E27FC236}">
                <a16:creationId xmlns:a16="http://schemas.microsoft.com/office/drawing/2014/main" id="{832E82DB-D59E-8687-56CB-E667F76ECB81}"/>
              </a:ext>
            </a:extLst>
          </p:cNvPr>
          <p:cNvSpPr/>
          <p:nvPr/>
        </p:nvSpPr>
        <p:spPr>
          <a:xfrm rot="16200000">
            <a:off x="2667002" y="-2662247"/>
            <a:ext cx="6857998" cy="12182484"/>
          </a:xfrm>
          <a:custGeom>
            <a:avLst/>
            <a:gdLst>
              <a:gd name="connsiteX0" fmla="*/ 0 w 6857998"/>
              <a:gd name="connsiteY0" fmla="*/ 12187244 h 12187244"/>
              <a:gd name="connsiteX1" fmla="*/ 3428999 w 6857998"/>
              <a:gd name="connsiteY1" fmla="*/ 0 h 12187244"/>
              <a:gd name="connsiteX2" fmla="*/ 6857998 w 6857998"/>
              <a:gd name="connsiteY2" fmla="*/ 12187244 h 12187244"/>
              <a:gd name="connsiteX3" fmla="*/ 0 w 6857998"/>
              <a:gd name="connsiteY3" fmla="*/ 12187244 h 12187244"/>
              <a:gd name="connsiteX0" fmla="*/ 0 w 6857998"/>
              <a:gd name="connsiteY0" fmla="*/ 12206294 h 12206294"/>
              <a:gd name="connsiteX1" fmla="*/ 19049 w 6857998"/>
              <a:gd name="connsiteY1" fmla="*/ 0 h 12206294"/>
              <a:gd name="connsiteX2" fmla="*/ 6857998 w 6857998"/>
              <a:gd name="connsiteY2" fmla="*/ 12206294 h 12206294"/>
              <a:gd name="connsiteX3" fmla="*/ 0 w 6857998"/>
              <a:gd name="connsiteY3" fmla="*/ 12206294 h 12206294"/>
              <a:gd name="connsiteX0" fmla="*/ 0 w 6857998"/>
              <a:gd name="connsiteY0" fmla="*/ 12215819 h 12215819"/>
              <a:gd name="connsiteX1" fmla="*/ 9524 w 6857998"/>
              <a:gd name="connsiteY1" fmla="*/ 0 h 12215819"/>
              <a:gd name="connsiteX2" fmla="*/ 6857998 w 6857998"/>
              <a:gd name="connsiteY2" fmla="*/ 12215819 h 12215819"/>
              <a:gd name="connsiteX3" fmla="*/ 0 w 6857998"/>
              <a:gd name="connsiteY3" fmla="*/ 12215819 h 12215819"/>
            </a:gdLst>
            <a:ahLst/>
            <a:cxnLst>
              <a:cxn ang="0">
                <a:pos x="connsiteX0" y="connsiteY0"/>
              </a:cxn>
              <a:cxn ang="0">
                <a:pos x="connsiteX1" y="connsiteY1"/>
              </a:cxn>
              <a:cxn ang="0">
                <a:pos x="connsiteX2" y="connsiteY2"/>
              </a:cxn>
              <a:cxn ang="0">
                <a:pos x="connsiteX3" y="connsiteY3"/>
              </a:cxn>
            </a:cxnLst>
            <a:rect l="l" t="t" r="r" b="b"/>
            <a:pathLst>
              <a:path w="6857998" h="12215819">
                <a:moveTo>
                  <a:pt x="0" y="12215819"/>
                </a:moveTo>
                <a:cubicBezTo>
                  <a:pt x="6350" y="8147054"/>
                  <a:pt x="3174" y="4068765"/>
                  <a:pt x="9524" y="0"/>
                </a:cubicBezTo>
                <a:lnTo>
                  <a:pt x="6857998" y="12215819"/>
                </a:lnTo>
                <a:lnTo>
                  <a:pt x="0" y="12215819"/>
                </a:lnTo>
                <a:close/>
              </a:path>
            </a:pathLst>
          </a:custGeom>
          <a:solidFill>
            <a:srgbClr val="216E38">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Placeholder 3">
            <a:extLst>
              <a:ext uri="{FF2B5EF4-FFF2-40B4-BE49-F238E27FC236}">
                <a16:creationId xmlns:a16="http://schemas.microsoft.com/office/drawing/2014/main" id="{B0DCE34D-DFDD-C3D3-7F81-00578F55DE53}"/>
              </a:ext>
            </a:extLst>
          </p:cNvPr>
          <p:cNvSpPr txBox="1">
            <a:spLocks/>
          </p:cNvSpPr>
          <p:nvPr/>
        </p:nvSpPr>
        <p:spPr>
          <a:xfrm>
            <a:off x="185529" y="6492455"/>
            <a:ext cx="7159940" cy="203238"/>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Montserrat" pitchFamily="2" charset="77"/>
                <a:ea typeface="Open Sans" panose="020B0606030504020204" pitchFamily="34" charset="0"/>
                <a:cs typeface="Open Sans" panose="020B0606030504020204" pitchFamily="34" charset="0"/>
              </a:rPr>
              <a:t>This presentation is strictly private and confidential. It is not to be distributed to any third party without the club’s consent</a:t>
            </a:r>
            <a:endParaRPr lang="en-US">
              <a:solidFill>
                <a:schemeClr val="bg1"/>
              </a:solidFill>
              <a:latin typeface="Montserrat" pitchFamily="2" charset="77"/>
            </a:endParaRPr>
          </a:p>
        </p:txBody>
      </p:sp>
      <p:sp>
        <p:nvSpPr>
          <p:cNvPr id="10" name="Rectangle 9">
            <a:extLst>
              <a:ext uri="{FF2B5EF4-FFF2-40B4-BE49-F238E27FC236}">
                <a16:creationId xmlns:a16="http://schemas.microsoft.com/office/drawing/2014/main" id="{8C943F02-EDF7-0B2A-0A4D-5B362E68CC1B}"/>
              </a:ext>
            </a:extLst>
          </p:cNvPr>
          <p:cNvSpPr/>
          <p:nvPr/>
        </p:nvSpPr>
        <p:spPr>
          <a:xfrm>
            <a:off x="185529" y="4174361"/>
            <a:ext cx="11817627" cy="1477664"/>
          </a:xfrm>
          <a:prstGeom prst="rect">
            <a:avLst/>
          </a:prstGeom>
          <a:solidFill>
            <a:srgbClr val="29322D">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b="1" dirty="0">
                <a:latin typeface="Georgia" panose="02040502050405020303" pitchFamily="18" charset="0"/>
                <a:ea typeface="Open Sans" panose="020B0606030504020204" pitchFamily="34" charset="0"/>
                <a:cs typeface="Open Sans" panose="020B0606030504020204" pitchFamily="34" charset="0"/>
              </a:rPr>
              <a:t>                         </a:t>
            </a:r>
            <a:r>
              <a:rPr lang="en-SG" sz="3600" b="1" dirty="0">
                <a:latin typeface="Century Gothic" panose="020B0502020202020204" pitchFamily="34" charset="0"/>
                <a:ea typeface="Open Sans" panose="020B0606030504020204" pitchFamily="34" charset="0"/>
                <a:cs typeface="Open Sans" panose="020B0606030504020204" pitchFamily="34" charset="0"/>
              </a:rPr>
              <a:t>Timeline</a:t>
            </a:r>
          </a:p>
          <a:p>
            <a:r>
              <a:rPr lang="en-SG" sz="3600" b="1" dirty="0">
                <a:solidFill>
                  <a:srgbClr val="C8C8C8"/>
                </a:solidFill>
                <a:latin typeface="Montserrat" pitchFamily="2" charset="77"/>
                <a:ea typeface="Open Sans" panose="020B0606030504020204" pitchFamily="34" charset="0"/>
                <a:cs typeface="Open Sans" panose="020B0606030504020204" pitchFamily="34" charset="0"/>
              </a:rPr>
              <a:t>	    </a:t>
            </a:r>
            <a:r>
              <a:rPr lang="en-GB" sz="2400" dirty="0">
                <a:solidFill>
                  <a:srgbClr val="C8C8C8"/>
                </a:solidFill>
                <a:latin typeface="Georgia" panose="02040502050405020303" pitchFamily="18" charset="0"/>
              </a:rPr>
              <a:t>Nurturing future leaders of sustainable investing</a:t>
            </a:r>
            <a:endParaRPr lang="en-SG" sz="2400" dirty="0">
              <a:solidFill>
                <a:srgbClr val="C8C8C8"/>
              </a:solidFill>
              <a:latin typeface="Georgia" panose="02040502050405020303" pitchFamily="18" charset="0"/>
            </a:endParaRPr>
          </a:p>
        </p:txBody>
      </p:sp>
      <p:pic>
        <p:nvPicPr>
          <p:cNvPr id="11" name="Picture 10" descr="A logo of a city&#10;&#10;Description automatically generated">
            <a:extLst>
              <a:ext uri="{FF2B5EF4-FFF2-40B4-BE49-F238E27FC236}">
                <a16:creationId xmlns:a16="http://schemas.microsoft.com/office/drawing/2014/main" id="{F0BB4AA3-58D9-8690-6309-8A7052A98554}"/>
              </a:ext>
            </a:extLst>
          </p:cNvPr>
          <p:cNvPicPr>
            <a:picLocks noChangeAspect="1"/>
          </p:cNvPicPr>
          <p:nvPr/>
        </p:nvPicPr>
        <p:blipFill>
          <a:blip r:embed="rId3"/>
          <a:stretch>
            <a:fillRect/>
          </a:stretch>
        </p:blipFill>
        <p:spPr>
          <a:xfrm>
            <a:off x="295422" y="4174361"/>
            <a:ext cx="1477664" cy="1477664"/>
          </a:xfrm>
          <a:prstGeom prst="rect">
            <a:avLst/>
          </a:prstGeom>
        </p:spPr>
      </p:pic>
      <p:sp>
        <p:nvSpPr>
          <p:cNvPr id="12" name="Rectangle 11">
            <a:extLst>
              <a:ext uri="{FF2B5EF4-FFF2-40B4-BE49-F238E27FC236}">
                <a16:creationId xmlns:a16="http://schemas.microsoft.com/office/drawing/2014/main" id="{CFB5CEF0-3593-D7A1-ED63-7CE3478F720A}"/>
              </a:ext>
            </a:extLst>
          </p:cNvPr>
          <p:cNvSpPr/>
          <p:nvPr/>
        </p:nvSpPr>
        <p:spPr>
          <a:xfrm>
            <a:off x="188843" y="149087"/>
            <a:ext cx="11817627" cy="65598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Placeholder 3">
            <a:extLst>
              <a:ext uri="{FF2B5EF4-FFF2-40B4-BE49-F238E27FC236}">
                <a16:creationId xmlns:a16="http://schemas.microsoft.com/office/drawing/2014/main" id="{364BA31C-F93D-13C3-57F6-8370FB7BFDE3}"/>
              </a:ext>
            </a:extLst>
          </p:cNvPr>
          <p:cNvSpPr txBox="1">
            <a:spLocks/>
          </p:cNvSpPr>
          <p:nvPr/>
        </p:nvSpPr>
        <p:spPr>
          <a:xfrm>
            <a:off x="10163542" y="6495090"/>
            <a:ext cx="2121222" cy="146606"/>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Open Sans" panose="020B0606030504020204" pitchFamily="34" charset="0"/>
                <a:ea typeface="Open Sans" panose="020B0606030504020204" pitchFamily="34" charset="0"/>
                <a:cs typeface="Open Sans" panose="020B0606030504020204" pitchFamily="34" charset="0"/>
              </a:rPr>
              <a:t>Photo Credits to </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The </a:t>
            </a:r>
            <a:r>
              <a:rPr lang="en-GB" sz="800" i="1" u="sng" err="1">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Earthshot</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 Prize</a:t>
            </a:r>
            <a:endParaRPr lang="en-US" i="1" u="sng">
              <a:solidFill>
                <a:schemeClr val="bg1"/>
              </a:solidFill>
            </a:endParaRPr>
          </a:p>
        </p:txBody>
      </p:sp>
    </p:spTree>
    <p:extLst>
      <p:ext uri="{BB962C8B-B14F-4D97-AF65-F5344CB8AC3E}">
        <p14:creationId xmlns:p14="http://schemas.microsoft.com/office/powerpoint/2010/main" val="138800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July Agenda</a:t>
            </a:r>
          </a:p>
        </p:txBody>
      </p:sp>
      <p:sp>
        <p:nvSpPr>
          <p:cNvPr id="5" name="Rectangle 4">
            <a:extLst>
              <a:ext uri="{FF2B5EF4-FFF2-40B4-BE49-F238E27FC236}">
                <a16:creationId xmlns:a16="http://schemas.microsoft.com/office/drawing/2014/main" id="{D3CE4066-9BFC-65FC-EB9B-357DDDB1EC5F}"/>
              </a:ext>
            </a:extLst>
          </p:cNvPr>
          <p:cNvSpPr/>
          <p:nvPr/>
        </p:nvSpPr>
        <p:spPr>
          <a:xfrm>
            <a:off x="192088" y="620096"/>
            <a:ext cx="3897377"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Montserrat" pitchFamily="2" charset="77"/>
              </a:rPr>
              <a:t>Key Items</a:t>
            </a:r>
            <a:endParaRPr lang="en-US" sz="1200" dirty="0">
              <a:solidFill>
                <a:schemeClr val="accent2"/>
              </a:solidFill>
              <a:latin typeface="Montserrat" pitchFamily="2" charset="77"/>
            </a:endParaRPr>
          </a:p>
        </p:txBody>
      </p:sp>
      <p:sp>
        <p:nvSpPr>
          <p:cNvPr id="8" name="TextBox 7">
            <a:extLst>
              <a:ext uri="{FF2B5EF4-FFF2-40B4-BE49-F238E27FC236}">
                <a16:creationId xmlns:a16="http://schemas.microsoft.com/office/drawing/2014/main" id="{F60E409C-5A65-15C5-41B1-EBDBD75C6CF7}"/>
              </a:ext>
            </a:extLst>
          </p:cNvPr>
          <p:cNvSpPr txBox="1"/>
          <p:nvPr/>
        </p:nvSpPr>
        <p:spPr>
          <a:xfrm>
            <a:off x="6095999" y="953207"/>
            <a:ext cx="104955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Montserrat" pitchFamily="2" charset="77"/>
              </a:rPr>
              <a:t>Urgency</a:t>
            </a:r>
            <a:endParaRPr lang="en-US" sz="1050" b="1">
              <a:latin typeface="Montserrat" pitchFamily="2" charset="77"/>
            </a:endParaRPr>
          </a:p>
        </p:txBody>
      </p:sp>
      <p:graphicFrame>
        <p:nvGraphicFramePr>
          <p:cNvPr id="9" name="Table 14">
            <a:extLst>
              <a:ext uri="{FF2B5EF4-FFF2-40B4-BE49-F238E27FC236}">
                <a16:creationId xmlns:a16="http://schemas.microsoft.com/office/drawing/2014/main" id="{81A1C793-8F3F-5226-8EE7-48DE67CAA922}"/>
              </a:ext>
            </a:extLst>
          </p:cNvPr>
          <p:cNvGraphicFramePr>
            <a:graphicFrameLocks noGrp="1"/>
          </p:cNvGraphicFramePr>
          <p:nvPr/>
        </p:nvGraphicFramePr>
        <p:xfrm>
          <a:off x="6620776" y="1268813"/>
          <a:ext cx="4860000" cy="4860000"/>
        </p:xfrm>
        <a:graphic>
          <a:graphicData uri="http://schemas.openxmlformats.org/drawingml/2006/table">
            <a:tbl>
              <a:tblPr firstRow="1" bandRow="1">
                <a:tableStyleId>{5C22544A-7EE6-4342-B048-85BDC9FD1C3A}</a:tableStyleId>
              </a:tblPr>
              <a:tblGrid>
                <a:gridCol w="2430000">
                  <a:extLst>
                    <a:ext uri="{9D8B030D-6E8A-4147-A177-3AD203B41FA5}">
                      <a16:colId xmlns:a16="http://schemas.microsoft.com/office/drawing/2014/main" val="3085733430"/>
                    </a:ext>
                  </a:extLst>
                </a:gridCol>
                <a:gridCol w="2430000">
                  <a:extLst>
                    <a:ext uri="{9D8B030D-6E8A-4147-A177-3AD203B41FA5}">
                      <a16:colId xmlns:a16="http://schemas.microsoft.com/office/drawing/2014/main" val="3140906004"/>
                    </a:ext>
                  </a:extLst>
                </a:gridCol>
              </a:tblGrid>
              <a:tr h="2430000">
                <a:tc>
                  <a:txBody>
                    <a:bodyPr/>
                    <a:lstStyle/>
                    <a:p>
                      <a:pPr algn="ctr"/>
                      <a:r>
                        <a:rPr lang="en-US" sz="1200">
                          <a:solidFill>
                            <a:schemeClr val="tx1"/>
                          </a:solidFill>
                          <a:latin typeface="Montserrat" pitchFamily="2" charset="77"/>
                        </a:rPr>
                        <a:t>Delegate</a:t>
                      </a:r>
                    </a:p>
                  </a:txBody>
                  <a:tcPr marL="80152" marR="80152" marT="40076" marB="40076">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C5E0B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ontserrat" pitchFamily="2" charset="77"/>
                        </a:rPr>
                        <a:t>Do</a:t>
                      </a:r>
                    </a:p>
                    <a:p>
                      <a:endParaRPr lang="en-US" sz="1200" dirty="0">
                        <a:solidFill>
                          <a:schemeClr val="tx1"/>
                        </a:solidFill>
                        <a:latin typeface="Montserrat" pitchFamily="2" charset="77"/>
                      </a:endParaRPr>
                    </a:p>
                  </a:txBody>
                  <a:tcPr marL="80152" marR="80152" marT="40076" marB="40076">
                    <a:lnL w="635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5C8"/>
                    </a:solidFill>
                  </a:tcPr>
                </a:tc>
                <a:extLst>
                  <a:ext uri="{0D108BD9-81ED-4DB2-BD59-A6C34878D82A}">
                    <a16:rowId xmlns:a16="http://schemas.microsoft.com/office/drawing/2014/main" val="707622540"/>
                  </a:ext>
                </a:extLst>
              </a:tr>
              <a:tr h="2430000">
                <a:tc>
                  <a:txBody>
                    <a:bodyPr/>
                    <a:lstStyle/>
                    <a:p>
                      <a:pPr algn="ctr"/>
                      <a:r>
                        <a:rPr lang="en-US" sz="1200" b="1">
                          <a:solidFill>
                            <a:schemeClr val="tx1"/>
                          </a:solidFill>
                          <a:latin typeface="Montserrat" pitchFamily="2" charset="77"/>
                        </a:rPr>
                        <a:t>Deprioritized</a:t>
                      </a:r>
                    </a:p>
                  </a:txBody>
                  <a:tcPr marL="80152" marR="80152" marT="40076" marB="40076">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FFF5C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ontserrat" pitchFamily="2" charset="77"/>
                        </a:rPr>
                        <a:t>Schedule</a:t>
                      </a:r>
                    </a:p>
                    <a:p>
                      <a:pPr algn="ctr"/>
                      <a:endParaRPr lang="en-US" sz="1200" dirty="0">
                        <a:solidFill>
                          <a:schemeClr val="tx1"/>
                        </a:solidFill>
                        <a:latin typeface="Montserrat" pitchFamily="2" charset="77"/>
                      </a:endParaRPr>
                    </a:p>
                  </a:txBody>
                  <a:tcPr marL="80152" marR="80152" marT="40076" marB="40076">
                    <a:lnL w="635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FFC5D5"/>
                    </a:solidFill>
                  </a:tcPr>
                </a:tc>
                <a:extLst>
                  <a:ext uri="{0D108BD9-81ED-4DB2-BD59-A6C34878D82A}">
                    <a16:rowId xmlns:a16="http://schemas.microsoft.com/office/drawing/2014/main" val="4169132178"/>
                  </a:ext>
                </a:extLst>
              </a:tr>
            </a:tbl>
          </a:graphicData>
        </a:graphic>
      </p:graphicFrame>
      <p:cxnSp>
        <p:nvCxnSpPr>
          <p:cNvPr id="10" name="Straight Arrow Connector 9">
            <a:extLst>
              <a:ext uri="{FF2B5EF4-FFF2-40B4-BE49-F238E27FC236}">
                <a16:creationId xmlns:a16="http://schemas.microsoft.com/office/drawing/2014/main" id="{CDB31C35-9A97-F14C-5189-0D209672CCB6}"/>
              </a:ext>
            </a:extLst>
          </p:cNvPr>
          <p:cNvCxnSpPr>
            <a:cxnSpLocks/>
          </p:cNvCxnSpPr>
          <p:nvPr/>
        </p:nvCxnSpPr>
        <p:spPr>
          <a:xfrm flipH="1" flipV="1">
            <a:off x="6620777" y="1130544"/>
            <a:ext cx="0" cy="31949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2CD47-F0C8-0A62-E1AC-3107FDD24819}"/>
              </a:ext>
            </a:extLst>
          </p:cNvPr>
          <p:cNvCxnSpPr>
            <a:cxnSpLocks/>
          </p:cNvCxnSpPr>
          <p:nvPr/>
        </p:nvCxnSpPr>
        <p:spPr>
          <a:xfrm rot="5400000" flipH="1" flipV="1">
            <a:off x="9993377" y="4531335"/>
            <a:ext cx="0" cy="31949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E6B8F77-F855-A59B-542C-FD376651DDF5}"/>
              </a:ext>
            </a:extLst>
          </p:cNvPr>
          <p:cNvSpPr txBox="1"/>
          <p:nvPr/>
        </p:nvSpPr>
        <p:spPr>
          <a:xfrm>
            <a:off x="10607041" y="6107793"/>
            <a:ext cx="139287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Montserrat" pitchFamily="2" charset="77"/>
              </a:rPr>
              <a:t>Importance</a:t>
            </a:r>
            <a:endParaRPr lang="en-US" sz="1050" b="1">
              <a:latin typeface="Montserrat" pitchFamily="2" charset="77"/>
            </a:endParaRPr>
          </a:p>
        </p:txBody>
      </p:sp>
      <p:sp>
        <p:nvSpPr>
          <p:cNvPr id="15" name="Rectangle 14">
            <a:extLst>
              <a:ext uri="{FF2B5EF4-FFF2-40B4-BE49-F238E27FC236}">
                <a16:creationId xmlns:a16="http://schemas.microsoft.com/office/drawing/2014/main" id="{3445A371-5F3C-F65D-57C3-4FC08C47B76E}"/>
              </a:ext>
            </a:extLst>
          </p:cNvPr>
          <p:cNvSpPr/>
          <p:nvPr/>
        </p:nvSpPr>
        <p:spPr>
          <a:xfrm>
            <a:off x="6096000" y="597718"/>
            <a:ext cx="3897377"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Montserrat" pitchFamily="2" charset="77"/>
              </a:rPr>
              <a:t>Prioritization Matrix</a:t>
            </a:r>
            <a:endParaRPr lang="en-US" sz="1200" dirty="0">
              <a:solidFill>
                <a:schemeClr val="accent2"/>
              </a:solidFill>
              <a:latin typeface="Montserrat" pitchFamily="2" charset="77"/>
            </a:endParaRPr>
          </a:p>
        </p:txBody>
      </p:sp>
      <p:sp>
        <p:nvSpPr>
          <p:cNvPr id="17" name="Rounded Rectangle 16">
            <a:extLst>
              <a:ext uri="{FF2B5EF4-FFF2-40B4-BE49-F238E27FC236}">
                <a16:creationId xmlns:a16="http://schemas.microsoft.com/office/drawing/2014/main" id="{541308D3-B111-EAF2-4F22-45CE13FC10A7}"/>
              </a:ext>
            </a:extLst>
          </p:cNvPr>
          <p:cNvSpPr/>
          <p:nvPr/>
        </p:nvSpPr>
        <p:spPr>
          <a:xfrm>
            <a:off x="9239133" y="4441725"/>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Finance Onboarding</a:t>
            </a:r>
          </a:p>
        </p:txBody>
      </p:sp>
      <p:sp>
        <p:nvSpPr>
          <p:cNvPr id="18" name="Rounded Rectangle 17">
            <a:extLst>
              <a:ext uri="{FF2B5EF4-FFF2-40B4-BE49-F238E27FC236}">
                <a16:creationId xmlns:a16="http://schemas.microsoft.com/office/drawing/2014/main" id="{5EC6DA4C-1138-0692-404D-284D1F90B0B5}"/>
              </a:ext>
            </a:extLst>
          </p:cNvPr>
          <p:cNvSpPr/>
          <p:nvPr/>
        </p:nvSpPr>
        <p:spPr>
          <a:xfrm>
            <a:off x="9239133" y="1702683"/>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OC Finalization</a:t>
            </a:r>
          </a:p>
        </p:txBody>
      </p:sp>
      <p:sp>
        <p:nvSpPr>
          <p:cNvPr id="21" name="Rounded Rectangle 20">
            <a:extLst>
              <a:ext uri="{FF2B5EF4-FFF2-40B4-BE49-F238E27FC236}">
                <a16:creationId xmlns:a16="http://schemas.microsoft.com/office/drawing/2014/main" id="{00DC6535-01D9-73C1-089F-05EE393A6CBB}"/>
              </a:ext>
            </a:extLst>
          </p:cNvPr>
          <p:cNvSpPr/>
          <p:nvPr/>
        </p:nvSpPr>
        <p:spPr>
          <a:xfrm>
            <a:off x="9239133" y="4022956"/>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OC </a:t>
            </a:r>
            <a:r>
              <a:rPr lang="en-US" sz="1200" b="1" dirty="0" err="1">
                <a:solidFill>
                  <a:schemeClr val="bg1"/>
                </a:solidFill>
                <a:latin typeface="Montserrat" pitchFamily="2" charset="77"/>
              </a:rPr>
              <a:t>Strengthsfinder</a:t>
            </a:r>
            <a:endParaRPr lang="en-US" sz="1200" b="1" dirty="0">
              <a:solidFill>
                <a:schemeClr val="bg1"/>
              </a:solidFill>
              <a:latin typeface="Montserrat" pitchFamily="2" charset="77"/>
            </a:endParaRPr>
          </a:p>
        </p:txBody>
      </p:sp>
      <p:sp>
        <p:nvSpPr>
          <p:cNvPr id="3" name="Rounded Rectangle 22">
            <a:extLst>
              <a:ext uri="{FF2B5EF4-FFF2-40B4-BE49-F238E27FC236}">
                <a16:creationId xmlns:a16="http://schemas.microsoft.com/office/drawing/2014/main" id="{3D169626-194B-B781-F257-113193229348}"/>
              </a:ext>
            </a:extLst>
          </p:cNvPr>
          <p:cNvSpPr/>
          <p:nvPr/>
        </p:nvSpPr>
        <p:spPr>
          <a:xfrm>
            <a:off x="6764157" y="1702683"/>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solidFill>
                  <a:schemeClr val="bg1"/>
                </a:solidFill>
                <a:latin typeface="Montserrat" pitchFamily="2" charset="77"/>
              </a:rPr>
              <a:t>Media Toolkit Draft</a:t>
            </a:r>
          </a:p>
        </p:txBody>
      </p:sp>
      <p:graphicFrame>
        <p:nvGraphicFramePr>
          <p:cNvPr id="22" name="Table 21">
            <a:extLst>
              <a:ext uri="{FF2B5EF4-FFF2-40B4-BE49-F238E27FC236}">
                <a16:creationId xmlns:a16="http://schemas.microsoft.com/office/drawing/2014/main" id="{BA73507A-A0C8-5FAE-C2DC-EE3E84D6FC20}"/>
              </a:ext>
            </a:extLst>
          </p:cNvPr>
          <p:cNvGraphicFramePr>
            <a:graphicFrameLocks noGrp="1"/>
          </p:cNvGraphicFramePr>
          <p:nvPr>
            <p:extLst>
              <p:ext uri="{D42A27DB-BD31-4B8C-83A1-F6EECF244321}">
                <p14:modId xmlns:p14="http://schemas.microsoft.com/office/powerpoint/2010/main" val="400030626"/>
              </p:ext>
            </p:extLst>
          </p:nvPr>
        </p:nvGraphicFramePr>
        <p:xfrm>
          <a:off x="192088" y="980728"/>
          <a:ext cx="5615878" cy="3832398"/>
        </p:xfrm>
        <a:graphic>
          <a:graphicData uri="http://schemas.openxmlformats.org/drawingml/2006/table">
            <a:tbl>
              <a:tblPr firstRow="1" bandRow="1">
                <a:tableStyleId>{5940675A-B579-460E-94D1-54222C63F5DA}</a:tableStyleId>
              </a:tblPr>
              <a:tblGrid>
                <a:gridCol w="503312">
                  <a:extLst>
                    <a:ext uri="{9D8B030D-6E8A-4147-A177-3AD203B41FA5}">
                      <a16:colId xmlns:a16="http://schemas.microsoft.com/office/drawing/2014/main" val="1451240843"/>
                    </a:ext>
                  </a:extLst>
                </a:gridCol>
                <a:gridCol w="2016224">
                  <a:extLst>
                    <a:ext uri="{9D8B030D-6E8A-4147-A177-3AD203B41FA5}">
                      <a16:colId xmlns:a16="http://schemas.microsoft.com/office/drawing/2014/main" val="2141503963"/>
                    </a:ext>
                  </a:extLst>
                </a:gridCol>
                <a:gridCol w="1728192">
                  <a:extLst>
                    <a:ext uri="{9D8B030D-6E8A-4147-A177-3AD203B41FA5}">
                      <a16:colId xmlns:a16="http://schemas.microsoft.com/office/drawing/2014/main" val="2146440208"/>
                    </a:ext>
                  </a:extLst>
                </a:gridCol>
                <a:gridCol w="1368150">
                  <a:extLst>
                    <a:ext uri="{9D8B030D-6E8A-4147-A177-3AD203B41FA5}">
                      <a16:colId xmlns:a16="http://schemas.microsoft.com/office/drawing/2014/main" val="2787554374"/>
                    </a:ext>
                  </a:extLst>
                </a:gridCol>
              </a:tblGrid>
              <a:tr h="2791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1">
                          <a:solidFill>
                            <a:schemeClr val="tx1"/>
                          </a:solidFill>
                          <a:latin typeface="Montserrat"/>
                        </a:rPr>
                        <a:t>Item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a:solidFill>
                            <a:schemeClr val="tx1"/>
                          </a:solidFill>
                          <a:latin typeface="Montserrat" pitchFamily="2" charset="77"/>
                        </a:rPr>
                        <a:t>Accountable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a:solidFill>
                            <a:schemeClr val="tx1"/>
                          </a:solidFill>
                          <a:latin typeface="Montserrat"/>
                        </a:rPr>
                        <a:t>Responsible </a:t>
                      </a:r>
                      <a:endParaRPr lang="en-US" sz="1200" b="1" dirty="0">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1239008"/>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OC Finalization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CC</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ALL</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1477665"/>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Finance Onboarding</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CC, D&amp;DD(F&amp;A)</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Dept (F&amp;A)</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203348"/>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Programs Onboarding</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CC, D&amp;DD(Progs)</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Dept (Progs)</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2287918"/>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4</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Curriculum Draft</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D&amp;DD(Progs)</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Dept (Progs)</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4257084"/>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5</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Speaker Deck Draft</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D&amp;DD(ER)</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Dept (ER)</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311417"/>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6</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Program Draft</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D&amp;DD(Progs)</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Dept (Progs)</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665256"/>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7</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OC </a:t>
                      </a:r>
                      <a:r>
                        <a:rPr lang="en-US" sz="1200" b="1" dirty="0" err="1">
                          <a:solidFill>
                            <a:schemeClr val="tx1"/>
                          </a:solidFill>
                          <a:latin typeface="Montserrat"/>
                        </a:rPr>
                        <a:t>Strengthsfinder</a:t>
                      </a:r>
                      <a:r>
                        <a:rPr lang="en-US" sz="1200" b="1" dirty="0">
                          <a:solidFill>
                            <a:schemeClr val="tx1"/>
                          </a:solidFill>
                          <a:latin typeface="Montserrat"/>
                        </a:rPr>
                        <a:t> Workshop</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CC</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CC</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8128486"/>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8</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Department Workplan</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CC</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D&amp;DD (ALL)</a:t>
                      </a:r>
                    </a:p>
                  </a:txBody>
                  <a:tcPr anchor="ctr">
                    <a:lnL w="12700" cmpd="sng">
                      <a:noFill/>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0359872"/>
                  </a:ext>
                </a:extLst>
              </a:tr>
              <a:tr h="3870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9</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Media Toolkit Draft</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Dir(MC)</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Dept (MC)</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410858"/>
                  </a:ext>
                </a:extLst>
              </a:tr>
            </a:tbl>
          </a:graphicData>
        </a:graphic>
      </p:graphicFrame>
      <p:sp>
        <p:nvSpPr>
          <p:cNvPr id="24" name="Rounded Rectangle 23">
            <a:extLst>
              <a:ext uri="{FF2B5EF4-FFF2-40B4-BE49-F238E27FC236}">
                <a16:creationId xmlns:a16="http://schemas.microsoft.com/office/drawing/2014/main" id="{1116B545-D97E-B645-4539-674A46513162}"/>
              </a:ext>
            </a:extLst>
          </p:cNvPr>
          <p:cNvSpPr/>
          <p:nvPr/>
        </p:nvSpPr>
        <p:spPr>
          <a:xfrm>
            <a:off x="9239131" y="4857491"/>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Programs Onboarding</a:t>
            </a:r>
          </a:p>
        </p:txBody>
      </p:sp>
      <p:sp>
        <p:nvSpPr>
          <p:cNvPr id="25" name="Rounded Rectangle 24">
            <a:extLst>
              <a:ext uri="{FF2B5EF4-FFF2-40B4-BE49-F238E27FC236}">
                <a16:creationId xmlns:a16="http://schemas.microsoft.com/office/drawing/2014/main" id="{7F9E2F51-716C-0FC3-6CD1-0D7967C87D38}"/>
              </a:ext>
            </a:extLst>
          </p:cNvPr>
          <p:cNvSpPr/>
          <p:nvPr/>
        </p:nvSpPr>
        <p:spPr>
          <a:xfrm>
            <a:off x="9239130" y="2576042"/>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Curriculum Draft</a:t>
            </a:r>
          </a:p>
        </p:txBody>
      </p:sp>
      <p:sp>
        <p:nvSpPr>
          <p:cNvPr id="26" name="Rounded Rectangle 25">
            <a:extLst>
              <a:ext uri="{FF2B5EF4-FFF2-40B4-BE49-F238E27FC236}">
                <a16:creationId xmlns:a16="http://schemas.microsoft.com/office/drawing/2014/main" id="{FD2D7C6C-F46E-C517-EC1A-80AFF91BD383}"/>
              </a:ext>
            </a:extLst>
          </p:cNvPr>
          <p:cNvSpPr/>
          <p:nvPr/>
        </p:nvSpPr>
        <p:spPr>
          <a:xfrm>
            <a:off x="9239130" y="2991808"/>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Speaker Deck Draft</a:t>
            </a:r>
          </a:p>
        </p:txBody>
      </p:sp>
      <p:sp>
        <p:nvSpPr>
          <p:cNvPr id="27" name="Rounded Rectangle 22">
            <a:extLst>
              <a:ext uri="{FF2B5EF4-FFF2-40B4-BE49-F238E27FC236}">
                <a16:creationId xmlns:a16="http://schemas.microsoft.com/office/drawing/2014/main" id="{8DEB4641-68BC-68BE-EE83-25DFBFA7FFF0}"/>
              </a:ext>
            </a:extLst>
          </p:cNvPr>
          <p:cNvSpPr/>
          <p:nvPr/>
        </p:nvSpPr>
        <p:spPr>
          <a:xfrm>
            <a:off x="6764156" y="2123404"/>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solidFill>
                  <a:schemeClr val="bg1"/>
                </a:solidFill>
                <a:latin typeface="Montserrat" pitchFamily="2" charset="77"/>
              </a:rPr>
              <a:t>Program Draft</a:t>
            </a:r>
          </a:p>
        </p:txBody>
      </p:sp>
      <p:sp>
        <p:nvSpPr>
          <p:cNvPr id="28" name="Rounded Rectangle 27">
            <a:extLst>
              <a:ext uri="{FF2B5EF4-FFF2-40B4-BE49-F238E27FC236}">
                <a16:creationId xmlns:a16="http://schemas.microsoft.com/office/drawing/2014/main" id="{AFEE74FA-DF51-7F42-647C-DFE67904F6FC}"/>
              </a:ext>
            </a:extLst>
          </p:cNvPr>
          <p:cNvSpPr/>
          <p:nvPr/>
        </p:nvSpPr>
        <p:spPr>
          <a:xfrm>
            <a:off x="9239131" y="2136553"/>
            <a:ext cx="2123803" cy="323809"/>
          </a:xfrm>
          <a:prstGeom prst="roundRect">
            <a:avLst/>
          </a:prstGeom>
          <a:solidFill>
            <a:srgbClr val="002C2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Montserrat" pitchFamily="2" charset="77"/>
              </a:rPr>
              <a:t>Department Workplan</a:t>
            </a:r>
          </a:p>
        </p:txBody>
      </p:sp>
    </p:spTree>
    <p:extLst>
      <p:ext uri="{BB962C8B-B14F-4D97-AF65-F5344CB8AC3E}">
        <p14:creationId xmlns:p14="http://schemas.microsoft.com/office/powerpoint/2010/main" val="209398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July</a:t>
            </a:r>
          </a:p>
        </p:txBody>
      </p:sp>
      <p:graphicFrame>
        <p:nvGraphicFramePr>
          <p:cNvPr id="33" name="Table 32">
            <a:extLst>
              <a:ext uri="{FF2B5EF4-FFF2-40B4-BE49-F238E27FC236}">
                <a16:creationId xmlns:a16="http://schemas.microsoft.com/office/drawing/2014/main" id="{FC91834D-F497-9545-FA7E-99A11DE37FFA}"/>
              </a:ext>
            </a:extLst>
          </p:cNvPr>
          <p:cNvGraphicFramePr>
            <a:graphicFrameLocks noGrp="1"/>
          </p:cNvGraphicFramePr>
          <p:nvPr/>
        </p:nvGraphicFramePr>
        <p:xfrm>
          <a:off x="328206" y="695993"/>
          <a:ext cx="11535587" cy="5385829"/>
        </p:xfrm>
        <a:graphic>
          <a:graphicData uri="http://schemas.openxmlformats.org/drawingml/2006/table">
            <a:tbl>
              <a:tblPr firstRow="1" bandRow="1">
                <a:tableStyleId>{5940675A-B579-460E-94D1-54222C63F5DA}</a:tableStyleId>
              </a:tblPr>
              <a:tblGrid>
                <a:gridCol w="1647941">
                  <a:extLst>
                    <a:ext uri="{9D8B030D-6E8A-4147-A177-3AD203B41FA5}">
                      <a16:colId xmlns:a16="http://schemas.microsoft.com/office/drawing/2014/main" val="2863971891"/>
                    </a:ext>
                  </a:extLst>
                </a:gridCol>
                <a:gridCol w="1647941">
                  <a:extLst>
                    <a:ext uri="{9D8B030D-6E8A-4147-A177-3AD203B41FA5}">
                      <a16:colId xmlns:a16="http://schemas.microsoft.com/office/drawing/2014/main" val="2072816280"/>
                    </a:ext>
                  </a:extLst>
                </a:gridCol>
                <a:gridCol w="1647941">
                  <a:extLst>
                    <a:ext uri="{9D8B030D-6E8A-4147-A177-3AD203B41FA5}">
                      <a16:colId xmlns:a16="http://schemas.microsoft.com/office/drawing/2014/main" val="1612885519"/>
                    </a:ext>
                  </a:extLst>
                </a:gridCol>
                <a:gridCol w="1647941">
                  <a:extLst>
                    <a:ext uri="{9D8B030D-6E8A-4147-A177-3AD203B41FA5}">
                      <a16:colId xmlns:a16="http://schemas.microsoft.com/office/drawing/2014/main" val="3493138705"/>
                    </a:ext>
                  </a:extLst>
                </a:gridCol>
                <a:gridCol w="1647941">
                  <a:extLst>
                    <a:ext uri="{9D8B030D-6E8A-4147-A177-3AD203B41FA5}">
                      <a16:colId xmlns:a16="http://schemas.microsoft.com/office/drawing/2014/main" val="2031971084"/>
                    </a:ext>
                  </a:extLst>
                </a:gridCol>
                <a:gridCol w="1647941">
                  <a:extLst>
                    <a:ext uri="{9D8B030D-6E8A-4147-A177-3AD203B41FA5}">
                      <a16:colId xmlns:a16="http://schemas.microsoft.com/office/drawing/2014/main" val="1341398529"/>
                    </a:ext>
                  </a:extLst>
                </a:gridCol>
                <a:gridCol w="1647941">
                  <a:extLst>
                    <a:ext uri="{9D8B030D-6E8A-4147-A177-3AD203B41FA5}">
                      <a16:colId xmlns:a16="http://schemas.microsoft.com/office/drawing/2014/main" val="4083588166"/>
                    </a:ext>
                  </a:extLst>
                </a:gridCol>
              </a:tblGrid>
              <a:tr h="372839">
                <a:tc>
                  <a:txBody>
                    <a:bodyPr/>
                    <a:lstStyle/>
                    <a:p>
                      <a:pPr algn="ctr"/>
                      <a:r>
                        <a:rPr lang="en-US" sz="1200" b="1" dirty="0">
                          <a:solidFill>
                            <a:schemeClr val="tx1"/>
                          </a:solidFill>
                          <a:latin typeface="Montserrat"/>
                        </a:rPr>
                        <a:t>Mon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Tues</a:t>
                      </a:r>
                      <a:endParaRPr lang="en-US" sz="1200" b="1" dirty="0">
                        <a:solidFill>
                          <a:schemeClr val="tx1"/>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Wed</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Thurs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Fri</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Sat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Sun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44191129"/>
                  </a:ext>
                </a:extLst>
              </a:tr>
              <a:tr h="1002598">
                <a:tc>
                  <a:txBody>
                    <a:bodyPr/>
                    <a:lstStyle/>
                    <a:p>
                      <a:pPr algn="l"/>
                      <a:r>
                        <a:rPr lang="en-US" sz="1200" b="0" dirty="0">
                          <a:solidFill>
                            <a:schemeClr val="tx1"/>
                          </a:solidFill>
                          <a:latin typeface="Montserrat"/>
                        </a:rPr>
                        <a:t>1</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2</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3</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4</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5</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6</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7</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89088383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57261415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15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16</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17</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18</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19</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20</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21</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24720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22</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23</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24</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26</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27</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28</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92693941"/>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29</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30</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31</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419826049"/>
                  </a:ext>
                </a:extLst>
              </a:tr>
            </a:tbl>
          </a:graphicData>
        </a:graphic>
      </p:graphicFrame>
      <p:grpSp>
        <p:nvGrpSpPr>
          <p:cNvPr id="9" name="Group 8">
            <a:extLst>
              <a:ext uri="{FF2B5EF4-FFF2-40B4-BE49-F238E27FC236}">
                <a16:creationId xmlns:a16="http://schemas.microsoft.com/office/drawing/2014/main" id="{B44EF61B-0E43-4799-28CE-E9662B8C2E1F}"/>
              </a:ext>
            </a:extLst>
          </p:cNvPr>
          <p:cNvGrpSpPr/>
          <p:nvPr/>
        </p:nvGrpSpPr>
        <p:grpSpPr>
          <a:xfrm>
            <a:off x="7005843" y="4337062"/>
            <a:ext cx="1594884" cy="348998"/>
            <a:chOff x="6979204" y="1284162"/>
            <a:chExt cx="1594884" cy="348998"/>
          </a:xfrm>
        </p:grpSpPr>
        <p:sp>
          <p:nvSpPr>
            <p:cNvPr id="3" name="Oval 2">
              <a:extLst>
                <a:ext uri="{FF2B5EF4-FFF2-40B4-BE49-F238E27FC236}">
                  <a16:creationId xmlns:a16="http://schemas.microsoft.com/office/drawing/2014/main" id="{ED8A8B40-F3AB-EF9E-5A3A-F854A7340A0C}"/>
                </a:ext>
              </a:extLst>
            </p:cNvPr>
            <p:cNvSpPr/>
            <p:nvPr/>
          </p:nvSpPr>
          <p:spPr>
            <a:xfrm>
              <a:off x="6979205" y="1284162"/>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4" name="TextBox 3">
              <a:extLst>
                <a:ext uri="{FF2B5EF4-FFF2-40B4-BE49-F238E27FC236}">
                  <a16:creationId xmlns:a16="http://schemas.microsoft.com/office/drawing/2014/main" id="{FBF722B9-5BDC-FE1C-01C5-E187CA446A9B}"/>
                </a:ext>
              </a:extLst>
            </p:cNvPr>
            <p:cNvSpPr txBox="1"/>
            <p:nvPr/>
          </p:nvSpPr>
          <p:spPr>
            <a:xfrm>
              <a:off x="6979204" y="1327855"/>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GM1</a:t>
              </a:r>
            </a:p>
          </p:txBody>
        </p:sp>
      </p:grpSp>
      <p:grpSp>
        <p:nvGrpSpPr>
          <p:cNvPr id="10" name="Group 9">
            <a:extLst>
              <a:ext uri="{FF2B5EF4-FFF2-40B4-BE49-F238E27FC236}">
                <a16:creationId xmlns:a16="http://schemas.microsoft.com/office/drawing/2014/main" id="{86D1DC1E-4681-AB80-33A6-9C5A87788C65}"/>
              </a:ext>
            </a:extLst>
          </p:cNvPr>
          <p:cNvGrpSpPr/>
          <p:nvPr/>
        </p:nvGrpSpPr>
        <p:grpSpPr>
          <a:xfrm>
            <a:off x="2063552" y="3254501"/>
            <a:ext cx="1594884" cy="348998"/>
            <a:chOff x="6979203" y="3333994"/>
            <a:chExt cx="1594884" cy="348998"/>
          </a:xfrm>
        </p:grpSpPr>
        <p:sp>
          <p:nvSpPr>
            <p:cNvPr id="5" name="Oval 4">
              <a:extLst>
                <a:ext uri="{FF2B5EF4-FFF2-40B4-BE49-F238E27FC236}">
                  <a16:creationId xmlns:a16="http://schemas.microsoft.com/office/drawing/2014/main" id="{8EBB1EDA-510E-6286-9E2F-4D9FC61202CB}"/>
                </a:ext>
              </a:extLst>
            </p:cNvPr>
            <p:cNvSpPr/>
            <p:nvPr/>
          </p:nvSpPr>
          <p:spPr>
            <a:xfrm>
              <a:off x="6979204" y="3333994"/>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6" name="TextBox 5">
              <a:extLst>
                <a:ext uri="{FF2B5EF4-FFF2-40B4-BE49-F238E27FC236}">
                  <a16:creationId xmlns:a16="http://schemas.microsoft.com/office/drawing/2014/main" id="{24B4239A-8BA9-892E-9A8B-6CA3A5564297}"/>
                </a:ext>
              </a:extLst>
            </p:cNvPr>
            <p:cNvSpPr txBox="1"/>
            <p:nvPr/>
          </p:nvSpPr>
          <p:spPr>
            <a:xfrm>
              <a:off x="6979203" y="337768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DM1</a:t>
              </a:r>
            </a:p>
          </p:txBody>
        </p:sp>
      </p:grpSp>
    </p:spTree>
    <p:extLst>
      <p:ext uri="{BB962C8B-B14F-4D97-AF65-F5344CB8AC3E}">
        <p14:creationId xmlns:p14="http://schemas.microsoft.com/office/powerpoint/2010/main" val="127202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August</a:t>
            </a:r>
          </a:p>
        </p:txBody>
      </p:sp>
      <p:graphicFrame>
        <p:nvGraphicFramePr>
          <p:cNvPr id="33" name="Table 32">
            <a:extLst>
              <a:ext uri="{FF2B5EF4-FFF2-40B4-BE49-F238E27FC236}">
                <a16:creationId xmlns:a16="http://schemas.microsoft.com/office/drawing/2014/main" id="{FC91834D-F497-9545-FA7E-99A11DE37FFA}"/>
              </a:ext>
            </a:extLst>
          </p:cNvPr>
          <p:cNvGraphicFramePr>
            <a:graphicFrameLocks noGrp="1"/>
          </p:cNvGraphicFramePr>
          <p:nvPr/>
        </p:nvGraphicFramePr>
        <p:xfrm>
          <a:off x="328206" y="695993"/>
          <a:ext cx="11535587" cy="5385829"/>
        </p:xfrm>
        <a:graphic>
          <a:graphicData uri="http://schemas.openxmlformats.org/drawingml/2006/table">
            <a:tbl>
              <a:tblPr firstRow="1" bandRow="1">
                <a:tableStyleId>{5940675A-B579-460E-94D1-54222C63F5DA}</a:tableStyleId>
              </a:tblPr>
              <a:tblGrid>
                <a:gridCol w="1647941">
                  <a:extLst>
                    <a:ext uri="{9D8B030D-6E8A-4147-A177-3AD203B41FA5}">
                      <a16:colId xmlns:a16="http://schemas.microsoft.com/office/drawing/2014/main" val="2863971891"/>
                    </a:ext>
                  </a:extLst>
                </a:gridCol>
                <a:gridCol w="1647941">
                  <a:extLst>
                    <a:ext uri="{9D8B030D-6E8A-4147-A177-3AD203B41FA5}">
                      <a16:colId xmlns:a16="http://schemas.microsoft.com/office/drawing/2014/main" val="2072816280"/>
                    </a:ext>
                  </a:extLst>
                </a:gridCol>
                <a:gridCol w="1647941">
                  <a:extLst>
                    <a:ext uri="{9D8B030D-6E8A-4147-A177-3AD203B41FA5}">
                      <a16:colId xmlns:a16="http://schemas.microsoft.com/office/drawing/2014/main" val="1612885519"/>
                    </a:ext>
                  </a:extLst>
                </a:gridCol>
                <a:gridCol w="1647941">
                  <a:extLst>
                    <a:ext uri="{9D8B030D-6E8A-4147-A177-3AD203B41FA5}">
                      <a16:colId xmlns:a16="http://schemas.microsoft.com/office/drawing/2014/main" val="3493138705"/>
                    </a:ext>
                  </a:extLst>
                </a:gridCol>
                <a:gridCol w="1647941">
                  <a:extLst>
                    <a:ext uri="{9D8B030D-6E8A-4147-A177-3AD203B41FA5}">
                      <a16:colId xmlns:a16="http://schemas.microsoft.com/office/drawing/2014/main" val="2031971084"/>
                    </a:ext>
                  </a:extLst>
                </a:gridCol>
                <a:gridCol w="1647941">
                  <a:extLst>
                    <a:ext uri="{9D8B030D-6E8A-4147-A177-3AD203B41FA5}">
                      <a16:colId xmlns:a16="http://schemas.microsoft.com/office/drawing/2014/main" val="1341398529"/>
                    </a:ext>
                  </a:extLst>
                </a:gridCol>
                <a:gridCol w="1647941">
                  <a:extLst>
                    <a:ext uri="{9D8B030D-6E8A-4147-A177-3AD203B41FA5}">
                      <a16:colId xmlns:a16="http://schemas.microsoft.com/office/drawing/2014/main" val="4083588166"/>
                    </a:ext>
                  </a:extLst>
                </a:gridCol>
              </a:tblGrid>
              <a:tr h="372839">
                <a:tc>
                  <a:txBody>
                    <a:bodyPr/>
                    <a:lstStyle/>
                    <a:p>
                      <a:pPr algn="ctr"/>
                      <a:r>
                        <a:rPr lang="en-US" sz="1200" b="1" dirty="0">
                          <a:solidFill>
                            <a:schemeClr val="tx1"/>
                          </a:solidFill>
                          <a:latin typeface="Montserrat"/>
                        </a:rPr>
                        <a:t>Mon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Tues</a:t>
                      </a:r>
                      <a:endParaRPr lang="en-US" sz="1200" b="1" dirty="0">
                        <a:solidFill>
                          <a:schemeClr val="tx1"/>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Wed</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Thurs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Fri</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Sat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Sun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44191129"/>
                  </a:ext>
                </a:extLst>
              </a:tr>
              <a:tr h="1002598">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1</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2</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3</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4</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89088383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6</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7</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57261415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12</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13</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14</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16</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17</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18</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24720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19</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20</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21</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22</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23</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24</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92693941"/>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26</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27</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28</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29</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30</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31</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419826049"/>
                  </a:ext>
                </a:extLst>
              </a:tr>
            </a:tbl>
          </a:graphicData>
        </a:graphic>
      </p:graphicFrame>
      <p:sp>
        <p:nvSpPr>
          <p:cNvPr id="3" name="Oval 2">
            <a:extLst>
              <a:ext uri="{FF2B5EF4-FFF2-40B4-BE49-F238E27FC236}">
                <a16:creationId xmlns:a16="http://schemas.microsoft.com/office/drawing/2014/main" id="{13AA23D7-7844-A274-1C1F-1B257FDEF86C}"/>
              </a:ext>
            </a:extLst>
          </p:cNvPr>
          <p:cNvSpPr/>
          <p:nvPr/>
        </p:nvSpPr>
        <p:spPr>
          <a:xfrm>
            <a:off x="6979205" y="1284162"/>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4" name="TextBox 3">
            <a:extLst>
              <a:ext uri="{FF2B5EF4-FFF2-40B4-BE49-F238E27FC236}">
                <a16:creationId xmlns:a16="http://schemas.microsoft.com/office/drawing/2014/main" id="{2C25662F-1F81-3EE3-0387-05E5B66DDC1F}"/>
              </a:ext>
            </a:extLst>
          </p:cNvPr>
          <p:cNvSpPr txBox="1"/>
          <p:nvPr/>
        </p:nvSpPr>
        <p:spPr>
          <a:xfrm>
            <a:off x="6979204" y="1327855"/>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DM2</a:t>
            </a:r>
          </a:p>
        </p:txBody>
      </p:sp>
      <p:sp>
        <p:nvSpPr>
          <p:cNvPr id="5" name="Oval 4">
            <a:extLst>
              <a:ext uri="{FF2B5EF4-FFF2-40B4-BE49-F238E27FC236}">
                <a16:creationId xmlns:a16="http://schemas.microsoft.com/office/drawing/2014/main" id="{AF9DBC2C-E18B-5F2E-A80D-3788A1C7BFE7}"/>
              </a:ext>
            </a:extLst>
          </p:cNvPr>
          <p:cNvSpPr/>
          <p:nvPr/>
        </p:nvSpPr>
        <p:spPr>
          <a:xfrm>
            <a:off x="6979205" y="5355646"/>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6" name="TextBox 5">
            <a:extLst>
              <a:ext uri="{FF2B5EF4-FFF2-40B4-BE49-F238E27FC236}">
                <a16:creationId xmlns:a16="http://schemas.microsoft.com/office/drawing/2014/main" id="{E5F1E4A8-9578-DC0B-392F-C1052A10CA35}"/>
              </a:ext>
            </a:extLst>
          </p:cNvPr>
          <p:cNvSpPr txBox="1"/>
          <p:nvPr/>
        </p:nvSpPr>
        <p:spPr>
          <a:xfrm>
            <a:off x="6979204" y="5399339"/>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DM3</a:t>
            </a:r>
          </a:p>
        </p:txBody>
      </p:sp>
      <p:sp>
        <p:nvSpPr>
          <p:cNvPr id="11" name="Oval 10">
            <a:extLst>
              <a:ext uri="{FF2B5EF4-FFF2-40B4-BE49-F238E27FC236}">
                <a16:creationId xmlns:a16="http://schemas.microsoft.com/office/drawing/2014/main" id="{78C4FFFB-2969-95BA-52A1-67A500E99A4F}"/>
              </a:ext>
            </a:extLst>
          </p:cNvPr>
          <p:cNvSpPr/>
          <p:nvPr/>
        </p:nvSpPr>
        <p:spPr>
          <a:xfrm>
            <a:off x="6979204" y="3333994"/>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12" name="TextBox 11">
            <a:extLst>
              <a:ext uri="{FF2B5EF4-FFF2-40B4-BE49-F238E27FC236}">
                <a16:creationId xmlns:a16="http://schemas.microsoft.com/office/drawing/2014/main" id="{235ACD05-07A7-8082-4F2F-9311DEBCF2AC}"/>
              </a:ext>
            </a:extLst>
          </p:cNvPr>
          <p:cNvSpPr txBox="1"/>
          <p:nvPr/>
        </p:nvSpPr>
        <p:spPr>
          <a:xfrm>
            <a:off x="6979203" y="337768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GM1</a:t>
            </a:r>
          </a:p>
        </p:txBody>
      </p:sp>
      <p:sp>
        <p:nvSpPr>
          <p:cNvPr id="13" name="TextBox 12">
            <a:extLst>
              <a:ext uri="{FF2B5EF4-FFF2-40B4-BE49-F238E27FC236}">
                <a16:creationId xmlns:a16="http://schemas.microsoft.com/office/drawing/2014/main" id="{04FE5EE9-EEF3-2A1D-C38C-567D3BE18C7E}"/>
              </a:ext>
            </a:extLst>
          </p:cNvPr>
          <p:cNvSpPr txBox="1"/>
          <p:nvPr/>
        </p:nvSpPr>
        <p:spPr>
          <a:xfrm>
            <a:off x="328206" y="4291873"/>
            <a:ext cx="1624638" cy="253916"/>
          </a:xfrm>
          <a:prstGeom prst="rect">
            <a:avLst/>
          </a:prstGeom>
          <a:noFill/>
        </p:spPr>
        <p:txBody>
          <a:bodyPr wrap="square" rtlCol="0">
            <a:spAutoFit/>
          </a:bodyPr>
          <a:lstStyle/>
          <a:p>
            <a:r>
              <a:rPr lang="en-US" sz="1050" b="1" dirty="0">
                <a:latin typeface="Montserrat" pitchFamily="2" charset="77"/>
              </a:rPr>
              <a:t>AY 24/25 S1 Starts</a:t>
            </a:r>
          </a:p>
        </p:txBody>
      </p:sp>
      <p:sp>
        <p:nvSpPr>
          <p:cNvPr id="14" name="TextBox 13">
            <a:extLst>
              <a:ext uri="{FF2B5EF4-FFF2-40B4-BE49-F238E27FC236}">
                <a16:creationId xmlns:a16="http://schemas.microsoft.com/office/drawing/2014/main" id="{78A8169F-E98E-1EB0-2125-1DF045F54022}"/>
              </a:ext>
            </a:extLst>
          </p:cNvPr>
          <p:cNvSpPr txBox="1"/>
          <p:nvPr/>
        </p:nvSpPr>
        <p:spPr>
          <a:xfrm>
            <a:off x="5283680" y="4338040"/>
            <a:ext cx="1624638" cy="415498"/>
          </a:xfrm>
          <a:prstGeom prst="rect">
            <a:avLst/>
          </a:prstGeom>
          <a:noFill/>
        </p:spPr>
        <p:txBody>
          <a:bodyPr wrap="square" rtlCol="0">
            <a:spAutoFit/>
          </a:bodyPr>
          <a:lstStyle/>
          <a:p>
            <a:r>
              <a:rPr lang="en-US" sz="1050" b="1" dirty="0">
                <a:latin typeface="Montserrat" pitchFamily="2" charset="77"/>
              </a:rPr>
              <a:t>RSVP DL Overseas Invitees</a:t>
            </a:r>
          </a:p>
        </p:txBody>
      </p:sp>
      <p:sp>
        <p:nvSpPr>
          <p:cNvPr id="7" name="TextBox 6">
            <a:extLst>
              <a:ext uri="{FF2B5EF4-FFF2-40B4-BE49-F238E27FC236}">
                <a16:creationId xmlns:a16="http://schemas.microsoft.com/office/drawing/2014/main" id="{54C2509D-7C19-E668-CD84-36B597F82C88}"/>
              </a:ext>
            </a:extLst>
          </p:cNvPr>
          <p:cNvSpPr txBox="1"/>
          <p:nvPr/>
        </p:nvSpPr>
        <p:spPr>
          <a:xfrm>
            <a:off x="6908318" y="2305432"/>
            <a:ext cx="1624638" cy="253916"/>
          </a:xfrm>
          <a:prstGeom prst="rect">
            <a:avLst/>
          </a:prstGeom>
          <a:noFill/>
        </p:spPr>
        <p:txBody>
          <a:bodyPr wrap="square" rtlCol="0">
            <a:spAutoFit/>
          </a:bodyPr>
          <a:lstStyle/>
          <a:p>
            <a:r>
              <a:rPr lang="en-US" sz="1050" b="1" dirty="0">
                <a:latin typeface="Montserrat" pitchFamily="2" charset="77"/>
              </a:rPr>
              <a:t>National Day</a:t>
            </a:r>
          </a:p>
        </p:txBody>
      </p:sp>
    </p:spTree>
    <p:extLst>
      <p:ext uri="{BB962C8B-B14F-4D97-AF65-F5344CB8AC3E}">
        <p14:creationId xmlns:p14="http://schemas.microsoft.com/office/powerpoint/2010/main" val="23114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September</a:t>
            </a:r>
          </a:p>
        </p:txBody>
      </p:sp>
      <p:graphicFrame>
        <p:nvGraphicFramePr>
          <p:cNvPr id="33" name="Table 32">
            <a:extLst>
              <a:ext uri="{FF2B5EF4-FFF2-40B4-BE49-F238E27FC236}">
                <a16:creationId xmlns:a16="http://schemas.microsoft.com/office/drawing/2014/main" id="{FC91834D-F497-9545-FA7E-99A11DE37FFA}"/>
              </a:ext>
            </a:extLst>
          </p:cNvPr>
          <p:cNvGraphicFramePr>
            <a:graphicFrameLocks noGrp="1"/>
          </p:cNvGraphicFramePr>
          <p:nvPr>
            <p:extLst>
              <p:ext uri="{D42A27DB-BD31-4B8C-83A1-F6EECF244321}">
                <p14:modId xmlns:p14="http://schemas.microsoft.com/office/powerpoint/2010/main" val="1693016627"/>
              </p:ext>
            </p:extLst>
          </p:nvPr>
        </p:nvGraphicFramePr>
        <p:xfrm>
          <a:off x="328206" y="695993"/>
          <a:ext cx="11535587" cy="5385829"/>
        </p:xfrm>
        <a:graphic>
          <a:graphicData uri="http://schemas.openxmlformats.org/drawingml/2006/table">
            <a:tbl>
              <a:tblPr firstRow="1" bandRow="1">
                <a:tableStyleId>{5940675A-B579-460E-94D1-54222C63F5DA}</a:tableStyleId>
              </a:tblPr>
              <a:tblGrid>
                <a:gridCol w="1647941">
                  <a:extLst>
                    <a:ext uri="{9D8B030D-6E8A-4147-A177-3AD203B41FA5}">
                      <a16:colId xmlns:a16="http://schemas.microsoft.com/office/drawing/2014/main" val="2863971891"/>
                    </a:ext>
                  </a:extLst>
                </a:gridCol>
                <a:gridCol w="1647941">
                  <a:extLst>
                    <a:ext uri="{9D8B030D-6E8A-4147-A177-3AD203B41FA5}">
                      <a16:colId xmlns:a16="http://schemas.microsoft.com/office/drawing/2014/main" val="2072816280"/>
                    </a:ext>
                  </a:extLst>
                </a:gridCol>
                <a:gridCol w="1647941">
                  <a:extLst>
                    <a:ext uri="{9D8B030D-6E8A-4147-A177-3AD203B41FA5}">
                      <a16:colId xmlns:a16="http://schemas.microsoft.com/office/drawing/2014/main" val="1612885519"/>
                    </a:ext>
                  </a:extLst>
                </a:gridCol>
                <a:gridCol w="1647941">
                  <a:extLst>
                    <a:ext uri="{9D8B030D-6E8A-4147-A177-3AD203B41FA5}">
                      <a16:colId xmlns:a16="http://schemas.microsoft.com/office/drawing/2014/main" val="3493138705"/>
                    </a:ext>
                  </a:extLst>
                </a:gridCol>
                <a:gridCol w="1647941">
                  <a:extLst>
                    <a:ext uri="{9D8B030D-6E8A-4147-A177-3AD203B41FA5}">
                      <a16:colId xmlns:a16="http://schemas.microsoft.com/office/drawing/2014/main" val="2031971084"/>
                    </a:ext>
                  </a:extLst>
                </a:gridCol>
                <a:gridCol w="1647941">
                  <a:extLst>
                    <a:ext uri="{9D8B030D-6E8A-4147-A177-3AD203B41FA5}">
                      <a16:colId xmlns:a16="http://schemas.microsoft.com/office/drawing/2014/main" val="1341398529"/>
                    </a:ext>
                  </a:extLst>
                </a:gridCol>
                <a:gridCol w="1647941">
                  <a:extLst>
                    <a:ext uri="{9D8B030D-6E8A-4147-A177-3AD203B41FA5}">
                      <a16:colId xmlns:a16="http://schemas.microsoft.com/office/drawing/2014/main" val="4083588166"/>
                    </a:ext>
                  </a:extLst>
                </a:gridCol>
              </a:tblGrid>
              <a:tr h="372839">
                <a:tc>
                  <a:txBody>
                    <a:bodyPr/>
                    <a:lstStyle/>
                    <a:p>
                      <a:pPr algn="ctr"/>
                      <a:r>
                        <a:rPr lang="en-US" sz="1200" b="1" dirty="0">
                          <a:solidFill>
                            <a:schemeClr val="tx1"/>
                          </a:solidFill>
                          <a:latin typeface="Montserrat"/>
                        </a:rPr>
                        <a:t>Mon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Tues</a:t>
                      </a:r>
                      <a:endParaRPr lang="en-US" sz="1200" b="1" dirty="0">
                        <a:solidFill>
                          <a:schemeClr val="tx1"/>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Wed</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Thurs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Fri</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Sat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Sun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44191129"/>
                  </a:ext>
                </a:extLst>
              </a:tr>
              <a:tr h="1002598">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endParaRPr lang="en-US" sz="1200" b="0" dirty="0">
                        <a:solidFill>
                          <a:schemeClr val="tx1"/>
                        </a:solidFill>
                        <a:latin typeface="Montserrat"/>
                      </a:endParaRP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1</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89088383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4</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5</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6</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7</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57261415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9</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10</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11</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12</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13</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14</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24720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16</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17</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18</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19</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20</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21</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22</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92693941"/>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23</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24</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25</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26</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27</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28</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29</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419826049"/>
                  </a:ext>
                </a:extLst>
              </a:tr>
            </a:tbl>
          </a:graphicData>
        </a:graphic>
      </p:graphicFrame>
      <p:sp>
        <p:nvSpPr>
          <p:cNvPr id="3" name="Oval 2">
            <a:extLst>
              <a:ext uri="{FF2B5EF4-FFF2-40B4-BE49-F238E27FC236}">
                <a16:creationId xmlns:a16="http://schemas.microsoft.com/office/drawing/2014/main" id="{E88C893D-3D6D-8827-B784-757AC05D4471}"/>
              </a:ext>
            </a:extLst>
          </p:cNvPr>
          <p:cNvSpPr/>
          <p:nvPr/>
        </p:nvSpPr>
        <p:spPr>
          <a:xfrm>
            <a:off x="6989838" y="5303268"/>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4" name="TextBox 3">
            <a:extLst>
              <a:ext uri="{FF2B5EF4-FFF2-40B4-BE49-F238E27FC236}">
                <a16:creationId xmlns:a16="http://schemas.microsoft.com/office/drawing/2014/main" id="{A6416E9B-5578-8D76-8F25-689BAA405FA0}"/>
              </a:ext>
            </a:extLst>
          </p:cNvPr>
          <p:cNvSpPr txBox="1"/>
          <p:nvPr/>
        </p:nvSpPr>
        <p:spPr>
          <a:xfrm>
            <a:off x="6989837" y="5346961"/>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MR1, DM4</a:t>
            </a:r>
          </a:p>
        </p:txBody>
      </p:sp>
      <p:sp>
        <p:nvSpPr>
          <p:cNvPr id="11" name="Oval 10">
            <a:extLst>
              <a:ext uri="{FF2B5EF4-FFF2-40B4-BE49-F238E27FC236}">
                <a16:creationId xmlns:a16="http://schemas.microsoft.com/office/drawing/2014/main" id="{8ABCB505-62E7-D445-DBCF-C7536CE3A3F9}"/>
              </a:ext>
            </a:extLst>
          </p:cNvPr>
          <p:cNvSpPr/>
          <p:nvPr/>
        </p:nvSpPr>
        <p:spPr>
          <a:xfrm>
            <a:off x="6979204" y="3333994"/>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12" name="TextBox 11">
            <a:extLst>
              <a:ext uri="{FF2B5EF4-FFF2-40B4-BE49-F238E27FC236}">
                <a16:creationId xmlns:a16="http://schemas.microsoft.com/office/drawing/2014/main" id="{1649D727-0D69-68D4-E88E-E41F29AB4480}"/>
              </a:ext>
            </a:extLst>
          </p:cNvPr>
          <p:cNvSpPr txBox="1"/>
          <p:nvPr/>
        </p:nvSpPr>
        <p:spPr>
          <a:xfrm>
            <a:off x="6979203" y="337768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GM3</a:t>
            </a:r>
          </a:p>
        </p:txBody>
      </p:sp>
      <p:sp>
        <p:nvSpPr>
          <p:cNvPr id="13" name="TextBox 12">
            <a:extLst>
              <a:ext uri="{FF2B5EF4-FFF2-40B4-BE49-F238E27FC236}">
                <a16:creationId xmlns:a16="http://schemas.microsoft.com/office/drawing/2014/main" id="{7D6B1E02-322A-54F3-687E-387D849C203E}"/>
              </a:ext>
            </a:extLst>
          </p:cNvPr>
          <p:cNvSpPr txBox="1"/>
          <p:nvPr/>
        </p:nvSpPr>
        <p:spPr>
          <a:xfrm>
            <a:off x="7162099" y="3091291"/>
            <a:ext cx="1624638" cy="253916"/>
          </a:xfrm>
          <a:prstGeom prst="rect">
            <a:avLst/>
          </a:prstGeom>
          <a:noFill/>
        </p:spPr>
        <p:txBody>
          <a:bodyPr wrap="square" rtlCol="0">
            <a:spAutoFit/>
          </a:bodyPr>
          <a:lstStyle/>
          <a:p>
            <a:r>
              <a:rPr lang="en-US" sz="1050" b="1" dirty="0">
                <a:latin typeface="Montserrat" pitchFamily="2" charset="77"/>
              </a:rPr>
              <a:t>Event EDM Blast 1</a:t>
            </a:r>
          </a:p>
        </p:txBody>
      </p:sp>
      <p:sp>
        <p:nvSpPr>
          <p:cNvPr id="15" name="TextBox 14">
            <a:extLst>
              <a:ext uri="{FF2B5EF4-FFF2-40B4-BE49-F238E27FC236}">
                <a16:creationId xmlns:a16="http://schemas.microsoft.com/office/drawing/2014/main" id="{2EBF47F8-1C11-A1DE-7836-31237AF206CB}"/>
              </a:ext>
            </a:extLst>
          </p:cNvPr>
          <p:cNvSpPr txBox="1"/>
          <p:nvPr/>
        </p:nvSpPr>
        <p:spPr>
          <a:xfrm>
            <a:off x="7197539" y="5102515"/>
            <a:ext cx="1624638" cy="253916"/>
          </a:xfrm>
          <a:prstGeom prst="rect">
            <a:avLst/>
          </a:prstGeom>
          <a:noFill/>
        </p:spPr>
        <p:txBody>
          <a:bodyPr wrap="square" rtlCol="0">
            <a:spAutoFit/>
          </a:bodyPr>
          <a:lstStyle/>
          <a:p>
            <a:r>
              <a:rPr lang="en-US" sz="1050" b="1" dirty="0">
                <a:latin typeface="Montserrat" pitchFamily="2" charset="77"/>
              </a:rPr>
              <a:t>Event EDM Blast 2</a:t>
            </a:r>
          </a:p>
        </p:txBody>
      </p:sp>
      <p:sp>
        <p:nvSpPr>
          <p:cNvPr id="17" name="TextBox 16">
            <a:extLst>
              <a:ext uri="{FF2B5EF4-FFF2-40B4-BE49-F238E27FC236}">
                <a16:creationId xmlns:a16="http://schemas.microsoft.com/office/drawing/2014/main" id="{717332F4-208B-4785-0A6C-EDBEC6240F0B}"/>
              </a:ext>
            </a:extLst>
          </p:cNvPr>
          <p:cNvSpPr txBox="1"/>
          <p:nvPr/>
        </p:nvSpPr>
        <p:spPr>
          <a:xfrm>
            <a:off x="5303912" y="5229200"/>
            <a:ext cx="1779882" cy="253916"/>
          </a:xfrm>
          <a:prstGeom prst="rect">
            <a:avLst/>
          </a:prstGeom>
          <a:noFill/>
        </p:spPr>
        <p:txBody>
          <a:bodyPr wrap="square" rtlCol="0">
            <a:spAutoFit/>
          </a:bodyPr>
          <a:lstStyle/>
          <a:p>
            <a:r>
              <a:rPr lang="en-US" sz="1050" b="1" dirty="0">
                <a:latin typeface="Montserrat" pitchFamily="2" charset="77"/>
              </a:rPr>
              <a:t>Sponsorships Freeze</a:t>
            </a:r>
          </a:p>
        </p:txBody>
      </p:sp>
      <p:sp>
        <p:nvSpPr>
          <p:cNvPr id="18" name="TextBox 17">
            <a:extLst>
              <a:ext uri="{FF2B5EF4-FFF2-40B4-BE49-F238E27FC236}">
                <a16:creationId xmlns:a16="http://schemas.microsoft.com/office/drawing/2014/main" id="{7F6593A2-3A32-B00D-6E08-C0268C6E10CB}"/>
              </a:ext>
            </a:extLst>
          </p:cNvPr>
          <p:cNvSpPr txBox="1"/>
          <p:nvPr/>
        </p:nvSpPr>
        <p:spPr>
          <a:xfrm>
            <a:off x="5303912" y="5440632"/>
            <a:ext cx="1779882" cy="253916"/>
          </a:xfrm>
          <a:prstGeom prst="rect">
            <a:avLst/>
          </a:prstGeom>
          <a:noFill/>
        </p:spPr>
        <p:txBody>
          <a:bodyPr wrap="square" rtlCol="0">
            <a:spAutoFit/>
          </a:bodyPr>
          <a:lstStyle/>
          <a:p>
            <a:r>
              <a:rPr lang="en-US" sz="1050" b="1" dirty="0">
                <a:latin typeface="Montserrat" pitchFamily="2" charset="77"/>
              </a:rPr>
              <a:t>Curriculums Freeze</a:t>
            </a:r>
          </a:p>
        </p:txBody>
      </p:sp>
      <p:sp>
        <p:nvSpPr>
          <p:cNvPr id="14" name="TextBox 13">
            <a:extLst>
              <a:ext uri="{FF2B5EF4-FFF2-40B4-BE49-F238E27FC236}">
                <a16:creationId xmlns:a16="http://schemas.microsoft.com/office/drawing/2014/main" id="{5ADE3FCD-5072-EC12-4B80-E3A326DC7323}"/>
              </a:ext>
            </a:extLst>
          </p:cNvPr>
          <p:cNvSpPr txBox="1"/>
          <p:nvPr/>
        </p:nvSpPr>
        <p:spPr>
          <a:xfrm>
            <a:off x="5303912" y="5632186"/>
            <a:ext cx="1779882" cy="253916"/>
          </a:xfrm>
          <a:prstGeom prst="rect">
            <a:avLst/>
          </a:prstGeom>
          <a:noFill/>
        </p:spPr>
        <p:txBody>
          <a:bodyPr wrap="square" rtlCol="0">
            <a:spAutoFit/>
          </a:bodyPr>
          <a:lstStyle/>
          <a:p>
            <a:r>
              <a:rPr lang="en-US" sz="1050" b="1" dirty="0">
                <a:latin typeface="Montserrat" pitchFamily="2" charset="77"/>
              </a:rPr>
              <a:t>Programs Freeze</a:t>
            </a:r>
          </a:p>
        </p:txBody>
      </p:sp>
      <p:sp>
        <p:nvSpPr>
          <p:cNvPr id="16" name="TextBox 15">
            <a:extLst>
              <a:ext uri="{FF2B5EF4-FFF2-40B4-BE49-F238E27FC236}">
                <a16:creationId xmlns:a16="http://schemas.microsoft.com/office/drawing/2014/main" id="{4C3413C8-1FC3-F494-CAE2-89FD75A96D95}"/>
              </a:ext>
            </a:extLst>
          </p:cNvPr>
          <p:cNvSpPr txBox="1"/>
          <p:nvPr/>
        </p:nvSpPr>
        <p:spPr>
          <a:xfrm>
            <a:off x="5303912" y="5837322"/>
            <a:ext cx="1779882" cy="253916"/>
          </a:xfrm>
          <a:prstGeom prst="rect">
            <a:avLst/>
          </a:prstGeom>
          <a:noFill/>
        </p:spPr>
        <p:txBody>
          <a:bodyPr wrap="square" rtlCol="0">
            <a:spAutoFit/>
          </a:bodyPr>
          <a:lstStyle/>
          <a:p>
            <a:r>
              <a:rPr lang="en-US" sz="1050" b="1" dirty="0">
                <a:latin typeface="Montserrat" pitchFamily="2" charset="77"/>
              </a:rPr>
              <a:t>Mktg Collateral Freeze</a:t>
            </a:r>
          </a:p>
        </p:txBody>
      </p:sp>
      <p:sp>
        <p:nvSpPr>
          <p:cNvPr id="19" name="TextBox 18">
            <a:extLst>
              <a:ext uri="{FF2B5EF4-FFF2-40B4-BE49-F238E27FC236}">
                <a16:creationId xmlns:a16="http://schemas.microsoft.com/office/drawing/2014/main" id="{E61E2DDE-7869-9189-1A8F-5AD00ACD0881}"/>
              </a:ext>
            </a:extLst>
          </p:cNvPr>
          <p:cNvSpPr txBox="1"/>
          <p:nvPr/>
        </p:nvSpPr>
        <p:spPr>
          <a:xfrm>
            <a:off x="8698465" y="5337545"/>
            <a:ext cx="3125318" cy="261610"/>
          </a:xfrm>
          <a:prstGeom prst="rect">
            <a:avLst/>
          </a:prstGeom>
          <a:solidFill>
            <a:schemeClr val="tx2"/>
          </a:solidFill>
          <a:ln w="19050">
            <a:solidFill>
              <a:srgbClr val="C00000"/>
            </a:solidFill>
            <a:prstDash val="dash"/>
          </a:ln>
        </p:spPr>
        <p:txBody>
          <a:bodyPr wrap="square" rtlCol="0">
            <a:spAutoFit/>
          </a:bodyPr>
          <a:lstStyle/>
          <a:p>
            <a:pPr algn="ctr"/>
            <a:r>
              <a:rPr lang="en-US" sz="1100" b="1" dirty="0">
                <a:solidFill>
                  <a:schemeClr val="bg1"/>
                </a:solidFill>
                <a:latin typeface="Montserrat" pitchFamily="2" charset="77"/>
              </a:rPr>
              <a:t>Mid-Term Stand Down</a:t>
            </a:r>
          </a:p>
        </p:txBody>
      </p:sp>
    </p:spTree>
    <p:extLst>
      <p:ext uri="{BB962C8B-B14F-4D97-AF65-F5344CB8AC3E}">
        <p14:creationId xmlns:p14="http://schemas.microsoft.com/office/powerpoint/2010/main" val="74289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93C95E-7572-2AA2-8192-24FCC10E1A8C}"/>
              </a:ext>
            </a:extLst>
          </p:cNvPr>
          <p:cNvSpPr>
            <a:spLocks noGrp="1"/>
          </p:cNvSpPr>
          <p:nvPr>
            <p:ph type="body" sz="quarter" idx="18"/>
          </p:nvPr>
        </p:nvSpPr>
        <p:spPr/>
        <p:txBody>
          <a:bodyPr/>
          <a:lstStyle/>
          <a:p>
            <a:r>
              <a:rPr lang="en-US" b="1" dirty="0">
                <a:latin typeface="Montserrat" pitchFamily="2" charset="77"/>
              </a:rPr>
              <a:t>Agenda for Directors’ Meeting 1</a:t>
            </a:r>
          </a:p>
        </p:txBody>
      </p:sp>
      <p:graphicFrame>
        <p:nvGraphicFramePr>
          <p:cNvPr id="4" name="Table 3">
            <a:extLst>
              <a:ext uri="{FF2B5EF4-FFF2-40B4-BE49-F238E27FC236}">
                <a16:creationId xmlns:a16="http://schemas.microsoft.com/office/drawing/2014/main" id="{BEB8175C-8B89-1315-86F2-38144C89946D}"/>
              </a:ext>
            </a:extLst>
          </p:cNvPr>
          <p:cNvGraphicFramePr>
            <a:graphicFrameLocks noGrp="1"/>
          </p:cNvGraphicFramePr>
          <p:nvPr>
            <p:extLst>
              <p:ext uri="{D42A27DB-BD31-4B8C-83A1-F6EECF244321}">
                <p14:modId xmlns:p14="http://schemas.microsoft.com/office/powerpoint/2010/main" val="3128616282"/>
              </p:ext>
            </p:extLst>
          </p:nvPr>
        </p:nvGraphicFramePr>
        <p:xfrm>
          <a:off x="192088" y="944563"/>
          <a:ext cx="11807825" cy="1336548"/>
        </p:xfrm>
        <a:graphic>
          <a:graphicData uri="http://schemas.openxmlformats.org/drawingml/2006/table">
            <a:tbl>
              <a:tblPr firstRow="1" bandRow="1">
                <a:tableStyleId>{9D7B26C5-4107-4FEC-AEDC-1716B250A1EF}</a:tableStyleId>
              </a:tblPr>
              <a:tblGrid>
                <a:gridCol w="1897074">
                  <a:extLst>
                    <a:ext uri="{9D8B030D-6E8A-4147-A177-3AD203B41FA5}">
                      <a16:colId xmlns:a16="http://schemas.microsoft.com/office/drawing/2014/main" val="2863971891"/>
                    </a:ext>
                  </a:extLst>
                </a:gridCol>
                <a:gridCol w="9910751">
                  <a:extLst>
                    <a:ext uri="{9D8B030D-6E8A-4147-A177-3AD203B41FA5}">
                      <a16:colId xmlns:a16="http://schemas.microsoft.com/office/drawing/2014/main" val="1095065479"/>
                    </a:ext>
                  </a:extLst>
                </a:gridCol>
              </a:tblGrid>
              <a:tr h="265557">
                <a:tc>
                  <a:txBody>
                    <a:bodyPr/>
                    <a:lstStyle/>
                    <a:p>
                      <a:pPr algn="ctr"/>
                      <a:r>
                        <a:rPr lang="en-US" sz="1200" b="1">
                          <a:solidFill>
                            <a:schemeClr val="tx1"/>
                          </a:solidFill>
                          <a:latin typeface="Montserrat" pitchFamily="2" charset="77"/>
                        </a:rPr>
                        <a:t>S/N</a:t>
                      </a:r>
                    </a:p>
                  </a:txBody>
                  <a:tcPr anchor="ctr"/>
                </a:tc>
                <a:tc>
                  <a:txBody>
                    <a:bodyPr/>
                    <a:lstStyle/>
                    <a:p>
                      <a:pPr lvl="0" algn="l">
                        <a:buNone/>
                      </a:pPr>
                      <a:r>
                        <a:rPr lang="en-US" sz="1200" b="1">
                          <a:solidFill>
                            <a:schemeClr val="tx1"/>
                          </a:solidFill>
                          <a:latin typeface="Montserrat" pitchFamily="2" charset="77"/>
                        </a:rPr>
                        <a:t>Agenda </a:t>
                      </a:r>
                    </a:p>
                  </a:txBody>
                  <a:tcPr anchor="ctr"/>
                </a:tc>
                <a:extLst>
                  <a:ext uri="{0D108BD9-81ED-4DB2-BD59-A6C34878D82A}">
                    <a16:rowId xmlns:a16="http://schemas.microsoft.com/office/drawing/2014/main" val="2644191129"/>
                  </a:ext>
                </a:extLst>
              </a:tr>
              <a:tr h="265557">
                <a:tc>
                  <a:txBody>
                    <a:bodyPr/>
                    <a:lstStyle/>
                    <a:p>
                      <a:pPr algn="ctr"/>
                      <a:r>
                        <a:rPr lang="en-US" sz="1100" b="0">
                          <a:solidFill>
                            <a:schemeClr val="tx1"/>
                          </a:solidFill>
                          <a:latin typeface="Montserrat" pitchFamily="2" charset="77"/>
                        </a:rPr>
                        <a:t>01</a:t>
                      </a:r>
                    </a:p>
                  </a:txBody>
                  <a:tcPr anchor="ctr">
                    <a:noFill/>
                  </a:tcPr>
                </a:tc>
                <a:tc>
                  <a:txBody>
                    <a:bodyPr/>
                    <a:lstStyle/>
                    <a:p>
                      <a:pPr algn="l"/>
                      <a:r>
                        <a:rPr lang="en-US" sz="1100" b="0" dirty="0">
                          <a:solidFill>
                            <a:schemeClr val="tx1"/>
                          </a:solidFill>
                          <a:latin typeface="Montserrat" pitchFamily="2" charset="77"/>
                        </a:rPr>
                        <a:t>V3R</a:t>
                      </a:r>
                    </a:p>
                  </a:txBody>
                  <a:tcPr anchor="ctr">
                    <a:noFill/>
                  </a:tcPr>
                </a:tc>
                <a:extLst>
                  <a:ext uri="{0D108BD9-81ED-4DB2-BD59-A6C34878D82A}">
                    <a16:rowId xmlns:a16="http://schemas.microsoft.com/office/drawing/2014/main" val="890883838"/>
                  </a:ext>
                </a:extLst>
              </a:tr>
              <a:tr h="265557">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100" b="0">
                          <a:solidFill>
                            <a:schemeClr val="tx1"/>
                          </a:solidFill>
                          <a:latin typeface="Montserrat" pitchFamily="2" charset="77"/>
                        </a:rPr>
                        <a:t>02</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Montserrat" pitchFamily="2" charset="77"/>
                        </a:rPr>
                        <a:t>Timeline</a:t>
                      </a:r>
                    </a:p>
                  </a:txBody>
                  <a:tcPr anchor="ctr">
                    <a:noFill/>
                  </a:tcPr>
                </a:tc>
                <a:extLst>
                  <a:ext uri="{0D108BD9-81ED-4DB2-BD59-A6C34878D82A}">
                    <a16:rowId xmlns:a16="http://schemas.microsoft.com/office/drawing/2014/main" val="2190470549"/>
                  </a:ext>
                </a:extLst>
              </a:tr>
              <a:tr h="265557">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100" b="0">
                          <a:solidFill>
                            <a:schemeClr val="tx1"/>
                          </a:solidFill>
                          <a:latin typeface="Montserrat" pitchFamily="2" charset="77"/>
                        </a:rPr>
                        <a:t>03</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Montserrat" pitchFamily="2" charset="77"/>
                        </a:rPr>
                        <a:t>Administrative Matters</a:t>
                      </a:r>
                    </a:p>
                  </a:txBody>
                  <a:tcPr anchor="ctr">
                    <a:noFill/>
                  </a:tcPr>
                </a:tc>
                <a:extLst>
                  <a:ext uri="{0D108BD9-81ED-4DB2-BD59-A6C34878D82A}">
                    <a16:rowId xmlns:a16="http://schemas.microsoft.com/office/drawing/2014/main" val="1221312043"/>
                  </a:ext>
                </a:extLst>
              </a:tr>
              <a:tr h="265557">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1100" b="0" dirty="0">
                          <a:solidFill>
                            <a:schemeClr val="tx1"/>
                          </a:solidFill>
                          <a:latin typeface="Montserrat" pitchFamily="2" charset="77"/>
                        </a:rPr>
                        <a:t>04</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Montserrat" pitchFamily="2" charset="77"/>
                        </a:rPr>
                        <a:t>Workplan Matters</a:t>
                      </a:r>
                    </a:p>
                  </a:txBody>
                  <a:tcPr anchor="ctr">
                    <a:noFill/>
                  </a:tcPr>
                </a:tc>
                <a:extLst>
                  <a:ext uri="{0D108BD9-81ED-4DB2-BD59-A6C34878D82A}">
                    <a16:rowId xmlns:a16="http://schemas.microsoft.com/office/drawing/2014/main" val="2089061315"/>
                  </a:ext>
                </a:extLst>
              </a:tr>
            </a:tbl>
          </a:graphicData>
        </a:graphic>
      </p:graphicFrame>
      <p:sp>
        <p:nvSpPr>
          <p:cNvPr id="5" name="Rectangle 4">
            <a:extLst>
              <a:ext uri="{FF2B5EF4-FFF2-40B4-BE49-F238E27FC236}">
                <a16:creationId xmlns:a16="http://schemas.microsoft.com/office/drawing/2014/main" id="{B6A917B5-A964-08E9-FF34-FBF2CF2DB703}"/>
              </a:ext>
            </a:extLst>
          </p:cNvPr>
          <p:cNvSpPr/>
          <p:nvPr/>
        </p:nvSpPr>
        <p:spPr>
          <a:xfrm>
            <a:off x="3947310" y="4031643"/>
            <a:ext cx="4297851" cy="305378"/>
          </a:xfrm>
          <a:prstGeom prst="rect">
            <a:avLst/>
          </a:prstGeom>
          <a:noFill/>
          <a:ln>
            <a:noFill/>
          </a:ln>
          <a:effectLst>
            <a:outerShdw blurRad="50800" dist="50800" dir="5400000" sx="1000" sy="1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This part of the slide is intentionally left blank</a:t>
            </a:r>
            <a:endParaRPr lang="en-US" sz="1200">
              <a:solidFill>
                <a:schemeClr val="tx1"/>
              </a:solidFill>
              <a:latin typeface="Montserrat" pitchFamily="2" charset="77"/>
            </a:endParaRPr>
          </a:p>
        </p:txBody>
      </p:sp>
    </p:spTree>
    <p:extLst>
      <p:ext uri="{BB962C8B-B14F-4D97-AF65-F5344CB8AC3E}">
        <p14:creationId xmlns:p14="http://schemas.microsoft.com/office/powerpoint/2010/main" val="222059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October</a:t>
            </a:r>
          </a:p>
        </p:txBody>
      </p:sp>
      <p:graphicFrame>
        <p:nvGraphicFramePr>
          <p:cNvPr id="33" name="Table 32">
            <a:extLst>
              <a:ext uri="{FF2B5EF4-FFF2-40B4-BE49-F238E27FC236}">
                <a16:creationId xmlns:a16="http://schemas.microsoft.com/office/drawing/2014/main" id="{FC91834D-F497-9545-FA7E-99A11DE37FFA}"/>
              </a:ext>
            </a:extLst>
          </p:cNvPr>
          <p:cNvGraphicFramePr>
            <a:graphicFrameLocks noGrp="1"/>
          </p:cNvGraphicFramePr>
          <p:nvPr>
            <p:extLst>
              <p:ext uri="{D42A27DB-BD31-4B8C-83A1-F6EECF244321}">
                <p14:modId xmlns:p14="http://schemas.microsoft.com/office/powerpoint/2010/main" val="432472553"/>
              </p:ext>
            </p:extLst>
          </p:nvPr>
        </p:nvGraphicFramePr>
        <p:xfrm>
          <a:off x="328206" y="695993"/>
          <a:ext cx="11535587" cy="5385829"/>
        </p:xfrm>
        <a:graphic>
          <a:graphicData uri="http://schemas.openxmlformats.org/drawingml/2006/table">
            <a:tbl>
              <a:tblPr firstRow="1" bandRow="1">
                <a:tableStyleId>{5940675A-B579-460E-94D1-54222C63F5DA}</a:tableStyleId>
              </a:tblPr>
              <a:tblGrid>
                <a:gridCol w="1647941">
                  <a:extLst>
                    <a:ext uri="{9D8B030D-6E8A-4147-A177-3AD203B41FA5}">
                      <a16:colId xmlns:a16="http://schemas.microsoft.com/office/drawing/2014/main" val="2863971891"/>
                    </a:ext>
                  </a:extLst>
                </a:gridCol>
                <a:gridCol w="1647941">
                  <a:extLst>
                    <a:ext uri="{9D8B030D-6E8A-4147-A177-3AD203B41FA5}">
                      <a16:colId xmlns:a16="http://schemas.microsoft.com/office/drawing/2014/main" val="2072816280"/>
                    </a:ext>
                  </a:extLst>
                </a:gridCol>
                <a:gridCol w="1647941">
                  <a:extLst>
                    <a:ext uri="{9D8B030D-6E8A-4147-A177-3AD203B41FA5}">
                      <a16:colId xmlns:a16="http://schemas.microsoft.com/office/drawing/2014/main" val="1612885519"/>
                    </a:ext>
                  </a:extLst>
                </a:gridCol>
                <a:gridCol w="1647941">
                  <a:extLst>
                    <a:ext uri="{9D8B030D-6E8A-4147-A177-3AD203B41FA5}">
                      <a16:colId xmlns:a16="http://schemas.microsoft.com/office/drawing/2014/main" val="3493138705"/>
                    </a:ext>
                  </a:extLst>
                </a:gridCol>
                <a:gridCol w="1647941">
                  <a:extLst>
                    <a:ext uri="{9D8B030D-6E8A-4147-A177-3AD203B41FA5}">
                      <a16:colId xmlns:a16="http://schemas.microsoft.com/office/drawing/2014/main" val="2031971084"/>
                    </a:ext>
                  </a:extLst>
                </a:gridCol>
                <a:gridCol w="1647941">
                  <a:extLst>
                    <a:ext uri="{9D8B030D-6E8A-4147-A177-3AD203B41FA5}">
                      <a16:colId xmlns:a16="http://schemas.microsoft.com/office/drawing/2014/main" val="1341398529"/>
                    </a:ext>
                  </a:extLst>
                </a:gridCol>
                <a:gridCol w="1647941">
                  <a:extLst>
                    <a:ext uri="{9D8B030D-6E8A-4147-A177-3AD203B41FA5}">
                      <a16:colId xmlns:a16="http://schemas.microsoft.com/office/drawing/2014/main" val="4083588166"/>
                    </a:ext>
                  </a:extLst>
                </a:gridCol>
              </a:tblGrid>
              <a:tr h="372839">
                <a:tc>
                  <a:txBody>
                    <a:bodyPr/>
                    <a:lstStyle/>
                    <a:p>
                      <a:pPr algn="ctr"/>
                      <a:r>
                        <a:rPr lang="en-US" sz="1200" b="1" dirty="0">
                          <a:solidFill>
                            <a:schemeClr val="tx1"/>
                          </a:solidFill>
                          <a:latin typeface="Montserrat"/>
                        </a:rPr>
                        <a:t>Mon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Tues</a:t>
                      </a:r>
                      <a:endParaRPr lang="en-US" sz="1200" b="1" dirty="0">
                        <a:solidFill>
                          <a:schemeClr val="tx1"/>
                        </a:solidFill>
                        <a:latin typeface="Montserrat" pitchFamily="2" charset="77"/>
                      </a:endParaRP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Wed</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Thurs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Fri</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Sat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tx1"/>
                          </a:solidFill>
                          <a:latin typeface="Montserrat"/>
                        </a:rPr>
                        <a:t>Sun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44191129"/>
                  </a:ext>
                </a:extLst>
              </a:tr>
              <a:tr h="1002598">
                <a:tc>
                  <a:txBody>
                    <a:bodyPr/>
                    <a:lstStyle/>
                    <a:p>
                      <a:pPr algn="l"/>
                      <a:r>
                        <a:rPr lang="en-US" sz="1200" b="0" dirty="0">
                          <a:solidFill>
                            <a:schemeClr val="tx1"/>
                          </a:solidFill>
                          <a:latin typeface="Montserrat"/>
                        </a:rPr>
                        <a:t>30</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1</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2</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3</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4</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5</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algn="l"/>
                      <a:r>
                        <a:rPr lang="en-US" sz="1200" b="0" dirty="0">
                          <a:solidFill>
                            <a:schemeClr val="tx1"/>
                          </a:solidFill>
                          <a:latin typeface="Montserrat"/>
                        </a:rPr>
                        <a:t>6</a:t>
                      </a:r>
                    </a:p>
                  </a:txBody>
                  <a:tcP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89088383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7</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9</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10</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11</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12</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13</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57261415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14</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16</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17</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18</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19</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20</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247208"/>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21</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22</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23</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24</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25</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26</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27</a:t>
                      </a:r>
                    </a:p>
                  </a:txBody>
                  <a:tcP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92693941"/>
                  </a:ext>
                </a:extLst>
              </a:tr>
              <a:tr h="100259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28</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29</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30</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31</a:t>
                      </a: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dirty="0">
                        <a:solidFill>
                          <a:schemeClr val="tx1"/>
                        </a:solidFill>
                        <a:latin typeface="Montserrat"/>
                      </a:endParaRPr>
                    </a:p>
                  </a:txBody>
                  <a:tcP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419826049"/>
                  </a:ext>
                </a:extLst>
              </a:tr>
            </a:tbl>
          </a:graphicData>
        </a:graphic>
      </p:graphicFrame>
      <p:sp>
        <p:nvSpPr>
          <p:cNvPr id="5" name="Oval 4">
            <a:extLst>
              <a:ext uri="{FF2B5EF4-FFF2-40B4-BE49-F238E27FC236}">
                <a16:creationId xmlns:a16="http://schemas.microsoft.com/office/drawing/2014/main" id="{F6FE6B59-65BF-920A-11D0-BEA0DF7B75B9}"/>
              </a:ext>
            </a:extLst>
          </p:cNvPr>
          <p:cNvSpPr/>
          <p:nvPr/>
        </p:nvSpPr>
        <p:spPr>
          <a:xfrm>
            <a:off x="8627251" y="2286904"/>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grpSp>
        <p:nvGrpSpPr>
          <p:cNvPr id="4" name="Group 3">
            <a:extLst>
              <a:ext uri="{FF2B5EF4-FFF2-40B4-BE49-F238E27FC236}">
                <a16:creationId xmlns:a16="http://schemas.microsoft.com/office/drawing/2014/main" id="{F2EAEFDE-C183-0C4F-6391-78653FB6E3F3}"/>
              </a:ext>
            </a:extLst>
          </p:cNvPr>
          <p:cNvGrpSpPr/>
          <p:nvPr/>
        </p:nvGrpSpPr>
        <p:grpSpPr>
          <a:xfrm>
            <a:off x="6985591" y="2287876"/>
            <a:ext cx="1594883" cy="348998"/>
            <a:chOff x="6985591" y="2287876"/>
            <a:chExt cx="1594883" cy="348998"/>
          </a:xfrm>
        </p:grpSpPr>
        <p:sp>
          <p:nvSpPr>
            <p:cNvPr id="3" name="Oval 2">
              <a:extLst>
                <a:ext uri="{FF2B5EF4-FFF2-40B4-BE49-F238E27FC236}">
                  <a16:creationId xmlns:a16="http://schemas.microsoft.com/office/drawing/2014/main" id="{45B302E3-C94F-3DA6-61C0-11FCBECCF3A3}"/>
                </a:ext>
              </a:extLst>
            </p:cNvPr>
            <p:cNvSpPr/>
            <p:nvPr/>
          </p:nvSpPr>
          <p:spPr>
            <a:xfrm>
              <a:off x="6985591" y="2287876"/>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7" name="TextBox 6">
              <a:extLst>
                <a:ext uri="{FF2B5EF4-FFF2-40B4-BE49-F238E27FC236}">
                  <a16:creationId xmlns:a16="http://schemas.microsoft.com/office/drawing/2014/main" id="{2436405E-2DA3-BF99-38F2-691D8DEE01D0}"/>
                </a:ext>
              </a:extLst>
            </p:cNvPr>
            <p:cNvSpPr txBox="1"/>
            <p:nvPr/>
          </p:nvSpPr>
          <p:spPr>
            <a:xfrm>
              <a:off x="6985591" y="233059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SIS D1</a:t>
              </a:r>
            </a:p>
          </p:txBody>
        </p:sp>
      </p:grpSp>
      <p:sp>
        <p:nvSpPr>
          <p:cNvPr id="8" name="TextBox 7">
            <a:extLst>
              <a:ext uri="{FF2B5EF4-FFF2-40B4-BE49-F238E27FC236}">
                <a16:creationId xmlns:a16="http://schemas.microsoft.com/office/drawing/2014/main" id="{B8F8D636-CFA7-8D36-F5D4-D29ED2746CD4}"/>
              </a:ext>
            </a:extLst>
          </p:cNvPr>
          <p:cNvSpPr txBox="1"/>
          <p:nvPr/>
        </p:nvSpPr>
        <p:spPr>
          <a:xfrm>
            <a:off x="8627250" y="233059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SIS D2 (TBC)</a:t>
            </a:r>
          </a:p>
        </p:txBody>
      </p:sp>
      <p:sp>
        <p:nvSpPr>
          <p:cNvPr id="9" name="Oval 8">
            <a:extLst>
              <a:ext uri="{FF2B5EF4-FFF2-40B4-BE49-F238E27FC236}">
                <a16:creationId xmlns:a16="http://schemas.microsoft.com/office/drawing/2014/main" id="{20F712CC-CC83-6D31-CF12-342262F8A306}"/>
              </a:ext>
            </a:extLst>
          </p:cNvPr>
          <p:cNvSpPr/>
          <p:nvPr/>
        </p:nvSpPr>
        <p:spPr>
          <a:xfrm>
            <a:off x="8663062" y="1273529"/>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10" name="TextBox 9">
            <a:extLst>
              <a:ext uri="{FF2B5EF4-FFF2-40B4-BE49-F238E27FC236}">
                <a16:creationId xmlns:a16="http://schemas.microsoft.com/office/drawing/2014/main" id="{C28D8838-E6A6-B65A-C787-B62AA88EA092}"/>
              </a:ext>
            </a:extLst>
          </p:cNvPr>
          <p:cNvSpPr txBox="1"/>
          <p:nvPr/>
        </p:nvSpPr>
        <p:spPr>
          <a:xfrm>
            <a:off x="8663061" y="1317222"/>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DM5</a:t>
            </a:r>
          </a:p>
        </p:txBody>
      </p:sp>
      <p:sp>
        <p:nvSpPr>
          <p:cNvPr id="13" name="TextBox 12">
            <a:extLst>
              <a:ext uri="{FF2B5EF4-FFF2-40B4-BE49-F238E27FC236}">
                <a16:creationId xmlns:a16="http://schemas.microsoft.com/office/drawing/2014/main" id="{915BC9BD-68AF-FC50-3A55-AB93DAD1B0BF}"/>
              </a:ext>
            </a:extLst>
          </p:cNvPr>
          <p:cNvSpPr txBox="1"/>
          <p:nvPr/>
        </p:nvSpPr>
        <p:spPr>
          <a:xfrm>
            <a:off x="6938814" y="1529788"/>
            <a:ext cx="1624638" cy="253916"/>
          </a:xfrm>
          <a:prstGeom prst="rect">
            <a:avLst/>
          </a:prstGeom>
          <a:noFill/>
        </p:spPr>
        <p:txBody>
          <a:bodyPr wrap="square" rtlCol="0">
            <a:spAutoFit/>
          </a:bodyPr>
          <a:lstStyle/>
          <a:p>
            <a:r>
              <a:rPr lang="en-US" sz="1050" b="1" dirty="0">
                <a:latin typeface="Montserrat" pitchFamily="2" charset="77"/>
              </a:rPr>
              <a:t>Event Signup DL 1</a:t>
            </a:r>
          </a:p>
        </p:txBody>
      </p:sp>
      <p:sp>
        <p:nvSpPr>
          <p:cNvPr id="14" name="TextBox 13">
            <a:extLst>
              <a:ext uri="{FF2B5EF4-FFF2-40B4-BE49-F238E27FC236}">
                <a16:creationId xmlns:a16="http://schemas.microsoft.com/office/drawing/2014/main" id="{737E9EEA-8C50-5093-1DC3-5012F604B757}"/>
              </a:ext>
            </a:extLst>
          </p:cNvPr>
          <p:cNvSpPr txBox="1"/>
          <p:nvPr/>
        </p:nvSpPr>
        <p:spPr>
          <a:xfrm>
            <a:off x="328206" y="2648968"/>
            <a:ext cx="1624638" cy="253916"/>
          </a:xfrm>
          <a:prstGeom prst="rect">
            <a:avLst/>
          </a:prstGeom>
          <a:noFill/>
        </p:spPr>
        <p:txBody>
          <a:bodyPr wrap="square" rtlCol="0">
            <a:spAutoFit/>
          </a:bodyPr>
          <a:lstStyle/>
          <a:p>
            <a:r>
              <a:rPr lang="en-US" sz="1050" b="1" dirty="0">
                <a:latin typeface="Montserrat" pitchFamily="2" charset="77"/>
              </a:rPr>
              <a:t>Event Signup DL 2</a:t>
            </a:r>
          </a:p>
        </p:txBody>
      </p:sp>
      <p:grpSp>
        <p:nvGrpSpPr>
          <p:cNvPr id="6" name="Group 5">
            <a:extLst>
              <a:ext uri="{FF2B5EF4-FFF2-40B4-BE49-F238E27FC236}">
                <a16:creationId xmlns:a16="http://schemas.microsoft.com/office/drawing/2014/main" id="{E1436224-DAA6-7216-4424-72FADF2B731C}"/>
              </a:ext>
            </a:extLst>
          </p:cNvPr>
          <p:cNvGrpSpPr/>
          <p:nvPr/>
        </p:nvGrpSpPr>
        <p:grpSpPr>
          <a:xfrm>
            <a:off x="443744" y="2286903"/>
            <a:ext cx="1594883" cy="348998"/>
            <a:chOff x="6985591" y="2287876"/>
            <a:chExt cx="1594883" cy="348998"/>
          </a:xfrm>
        </p:grpSpPr>
        <p:sp>
          <p:nvSpPr>
            <p:cNvPr id="15" name="Oval 14">
              <a:extLst>
                <a:ext uri="{FF2B5EF4-FFF2-40B4-BE49-F238E27FC236}">
                  <a16:creationId xmlns:a16="http://schemas.microsoft.com/office/drawing/2014/main" id="{66B40093-B374-2CB8-46B6-A7AC1FB19CE3}"/>
                </a:ext>
              </a:extLst>
            </p:cNvPr>
            <p:cNvSpPr/>
            <p:nvPr/>
          </p:nvSpPr>
          <p:spPr>
            <a:xfrm>
              <a:off x="6985591" y="2287876"/>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18" name="TextBox 17">
              <a:extLst>
                <a:ext uri="{FF2B5EF4-FFF2-40B4-BE49-F238E27FC236}">
                  <a16:creationId xmlns:a16="http://schemas.microsoft.com/office/drawing/2014/main" id="{4C1685A7-3366-2FBC-DA9D-41E4C1367F58}"/>
                </a:ext>
              </a:extLst>
            </p:cNvPr>
            <p:cNvSpPr txBox="1"/>
            <p:nvPr/>
          </p:nvSpPr>
          <p:spPr>
            <a:xfrm>
              <a:off x="6985591" y="233059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MR2, GM4</a:t>
              </a:r>
            </a:p>
          </p:txBody>
        </p:sp>
      </p:grpSp>
      <p:grpSp>
        <p:nvGrpSpPr>
          <p:cNvPr id="20" name="Group 19">
            <a:extLst>
              <a:ext uri="{FF2B5EF4-FFF2-40B4-BE49-F238E27FC236}">
                <a16:creationId xmlns:a16="http://schemas.microsoft.com/office/drawing/2014/main" id="{DAFE5AAB-3C40-01B6-F0E6-5A08047A442B}"/>
              </a:ext>
            </a:extLst>
          </p:cNvPr>
          <p:cNvGrpSpPr/>
          <p:nvPr/>
        </p:nvGrpSpPr>
        <p:grpSpPr>
          <a:xfrm>
            <a:off x="5343931" y="2286903"/>
            <a:ext cx="1594883" cy="348998"/>
            <a:chOff x="6985591" y="2287876"/>
            <a:chExt cx="1594883" cy="348998"/>
          </a:xfrm>
        </p:grpSpPr>
        <p:sp>
          <p:nvSpPr>
            <p:cNvPr id="21" name="Oval 20">
              <a:extLst>
                <a:ext uri="{FF2B5EF4-FFF2-40B4-BE49-F238E27FC236}">
                  <a16:creationId xmlns:a16="http://schemas.microsoft.com/office/drawing/2014/main" id="{42A5A47F-2FD6-B3B8-2C04-51F83FE70DC6}"/>
                </a:ext>
              </a:extLst>
            </p:cNvPr>
            <p:cNvSpPr/>
            <p:nvPr/>
          </p:nvSpPr>
          <p:spPr>
            <a:xfrm>
              <a:off x="6985591" y="2287876"/>
              <a:ext cx="1594883" cy="34899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b="1" dirty="0">
                <a:latin typeface="Montserrat" pitchFamily="2" charset="77"/>
              </a:endParaRPr>
            </a:p>
          </p:txBody>
        </p:sp>
        <p:sp>
          <p:nvSpPr>
            <p:cNvPr id="22" name="TextBox 21">
              <a:extLst>
                <a:ext uri="{FF2B5EF4-FFF2-40B4-BE49-F238E27FC236}">
                  <a16:creationId xmlns:a16="http://schemas.microsoft.com/office/drawing/2014/main" id="{B9DC6FC7-45F6-4D61-28F3-3A8979AE1D09}"/>
                </a:ext>
              </a:extLst>
            </p:cNvPr>
            <p:cNvSpPr txBox="1"/>
            <p:nvPr/>
          </p:nvSpPr>
          <p:spPr>
            <a:xfrm>
              <a:off x="6985591" y="2330597"/>
              <a:ext cx="1594883" cy="261610"/>
            </a:xfrm>
            <a:prstGeom prst="rect">
              <a:avLst/>
            </a:prstGeom>
            <a:noFill/>
          </p:spPr>
          <p:txBody>
            <a:bodyPr wrap="square" rtlCol="0">
              <a:spAutoFit/>
            </a:bodyPr>
            <a:lstStyle/>
            <a:p>
              <a:pPr algn="ctr"/>
              <a:r>
                <a:rPr lang="en-US" sz="1100" b="1" dirty="0">
                  <a:solidFill>
                    <a:schemeClr val="bg1"/>
                  </a:solidFill>
                  <a:latin typeface="Montserrat" pitchFamily="2" charset="77"/>
                </a:rPr>
                <a:t>Bump In Day</a:t>
              </a:r>
            </a:p>
          </p:txBody>
        </p:sp>
      </p:grpSp>
      <p:sp>
        <p:nvSpPr>
          <p:cNvPr id="23" name="TextBox 22">
            <a:extLst>
              <a:ext uri="{FF2B5EF4-FFF2-40B4-BE49-F238E27FC236}">
                <a16:creationId xmlns:a16="http://schemas.microsoft.com/office/drawing/2014/main" id="{E1684991-D82F-D61D-2CA4-2E451DC5E086}"/>
              </a:ext>
            </a:extLst>
          </p:cNvPr>
          <p:cNvSpPr txBox="1"/>
          <p:nvPr/>
        </p:nvSpPr>
        <p:spPr>
          <a:xfrm>
            <a:off x="328205" y="1295182"/>
            <a:ext cx="8235247" cy="261610"/>
          </a:xfrm>
          <a:prstGeom prst="rect">
            <a:avLst/>
          </a:prstGeom>
          <a:solidFill>
            <a:schemeClr val="tx2"/>
          </a:solidFill>
          <a:ln w="19050">
            <a:solidFill>
              <a:srgbClr val="C00000"/>
            </a:solidFill>
            <a:prstDash val="dash"/>
          </a:ln>
        </p:spPr>
        <p:txBody>
          <a:bodyPr wrap="square" rtlCol="0">
            <a:spAutoFit/>
          </a:bodyPr>
          <a:lstStyle/>
          <a:p>
            <a:pPr algn="ctr"/>
            <a:r>
              <a:rPr lang="en-US" sz="1100" b="1" dirty="0">
                <a:solidFill>
                  <a:schemeClr val="bg1"/>
                </a:solidFill>
                <a:latin typeface="Montserrat" pitchFamily="2" charset="77"/>
              </a:rPr>
              <a:t>Mid-Term Stand Down</a:t>
            </a:r>
          </a:p>
        </p:txBody>
      </p:sp>
    </p:spTree>
    <p:extLst>
      <p:ext uri="{BB962C8B-B14F-4D97-AF65-F5344CB8AC3E}">
        <p14:creationId xmlns:p14="http://schemas.microsoft.com/office/powerpoint/2010/main" val="312680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A49B16-5863-5062-3595-E4306D19103A}"/>
              </a:ext>
            </a:extLst>
          </p:cNvPr>
          <p:cNvPicPr>
            <a:picLocks noChangeAspect="1"/>
          </p:cNvPicPr>
          <p:nvPr/>
        </p:nvPicPr>
        <p:blipFill>
          <a:blip r:embed="rId2">
            <a:alphaModFix/>
          </a:blip>
          <a:stretch>
            <a:fillRect/>
          </a:stretch>
        </p:blipFill>
        <p:spPr>
          <a:xfrm>
            <a:off x="4757" y="-11"/>
            <a:ext cx="12182484" cy="6842495"/>
          </a:xfrm>
          <a:prstGeom prst="rect">
            <a:avLst/>
          </a:prstGeom>
        </p:spPr>
      </p:pic>
      <p:sp>
        <p:nvSpPr>
          <p:cNvPr id="7" name="Isosceles Triangle 5">
            <a:extLst>
              <a:ext uri="{FF2B5EF4-FFF2-40B4-BE49-F238E27FC236}">
                <a16:creationId xmlns:a16="http://schemas.microsoft.com/office/drawing/2014/main" id="{7ADD68BE-82CD-EF86-535D-CDF858E84CFC}"/>
              </a:ext>
            </a:extLst>
          </p:cNvPr>
          <p:cNvSpPr/>
          <p:nvPr/>
        </p:nvSpPr>
        <p:spPr>
          <a:xfrm rot="5400000">
            <a:off x="2664619" y="-2664622"/>
            <a:ext cx="6858002" cy="12187241"/>
          </a:xfrm>
          <a:custGeom>
            <a:avLst/>
            <a:gdLst>
              <a:gd name="connsiteX0" fmla="*/ 0 w 6858002"/>
              <a:gd name="connsiteY0" fmla="*/ 12192002 h 12192002"/>
              <a:gd name="connsiteX1" fmla="*/ 3429001 w 6858002"/>
              <a:gd name="connsiteY1" fmla="*/ 0 h 12192002"/>
              <a:gd name="connsiteX2" fmla="*/ 6858002 w 6858002"/>
              <a:gd name="connsiteY2" fmla="*/ 12192002 h 12192002"/>
              <a:gd name="connsiteX3" fmla="*/ 0 w 6858002"/>
              <a:gd name="connsiteY3" fmla="*/ 12192002 h 12192002"/>
              <a:gd name="connsiteX0" fmla="*/ 0 w 6858002"/>
              <a:gd name="connsiteY0" fmla="*/ 12201527 h 12201527"/>
              <a:gd name="connsiteX1" fmla="*/ 6858001 w 6858002"/>
              <a:gd name="connsiteY1" fmla="*/ 0 h 12201527"/>
              <a:gd name="connsiteX2" fmla="*/ 6858002 w 6858002"/>
              <a:gd name="connsiteY2" fmla="*/ 12201527 h 12201527"/>
              <a:gd name="connsiteX3" fmla="*/ 0 w 6858002"/>
              <a:gd name="connsiteY3" fmla="*/ 12201527 h 12201527"/>
              <a:gd name="connsiteX0" fmla="*/ 0 w 6858002"/>
              <a:gd name="connsiteY0" fmla="*/ 12150690 h 12150690"/>
              <a:gd name="connsiteX1" fmla="*/ 6781804 w 6858002"/>
              <a:gd name="connsiteY1" fmla="*/ 0 h 12150690"/>
              <a:gd name="connsiteX2" fmla="*/ 6858002 w 6858002"/>
              <a:gd name="connsiteY2" fmla="*/ 12150690 h 12150690"/>
              <a:gd name="connsiteX3" fmla="*/ 0 w 6858002"/>
              <a:gd name="connsiteY3" fmla="*/ 12150690 h 12150690"/>
              <a:gd name="connsiteX0" fmla="*/ 0 w 6858004"/>
              <a:gd name="connsiteY0" fmla="*/ 12220595 h 12220595"/>
              <a:gd name="connsiteX1" fmla="*/ 6858004 w 6858004"/>
              <a:gd name="connsiteY1" fmla="*/ 0 h 12220595"/>
              <a:gd name="connsiteX2" fmla="*/ 6858002 w 6858004"/>
              <a:gd name="connsiteY2" fmla="*/ 12220595 h 12220595"/>
              <a:gd name="connsiteX3" fmla="*/ 0 w 6858004"/>
              <a:gd name="connsiteY3" fmla="*/ 12220595 h 12220595"/>
              <a:gd name="connsiteX0" fmla="*/ 0 w 6858002"/>
              <a:gd name="connsiteY0" fmla="*/ 12196763 h 12196763"/>
              <a:gd name="connsiteX1" fmla="*/ 6853241 w 6858002"/>
              <a:gd name="connsiteY1" fmla="*/ 0 h 12196763"/>
              <a:gd name="connsiteX2" fmla="*/ 6858002 w 6858002"/>
              <a:gd name="connsiteY2" fmla="*/ 12196763 h 12196763"/>
              <a:gd name="connsiteX3" fmla="*/ 0 w 6858002"/>
              <a:gd name="connsiteY3" fmla="*/ 12196763 h 12196763"/>
            </a:gdLst>
            <a:ahLst/>
            <a:cxnLst>
              <a:cxn ang="0">
                <a:pos x="connsiteX0" y="connsiteY0"/>
              </a:cxn>
              <a:cxn ang="0">
                <a:pos x="connsiteX1" y="connsiteY1"/>
              </a:cxn>
              <a:cxn ang="0">
                <a:pos x="connsiteX2" y="connsiteY2"/>
              </a:cxn>
              <a:cxn ang="0">
                <a:pos x="connsiteX3" y="connsiteY3"/>
              </a:cxn>
            </a:cxnLst>
            <a:rect l="l" t="t" r="r" b="b"/>
            <a:pathLst>
              <a:path w="6858002" h="12196763">
                <a:moveTo>
                  <a:pt x="0" y="12196763"/>
                </a:moveTo>
                <a:lnTo>
                  <a:pt x="6853241" y="0"/>
                </a:lnTo>
                <a:cubicBezTo>
                  <a:pt x="6853241" y="4067176"/>
                  <a:pt x="6858002" y="8129587"/>
                  <a:pt x="6858002" y="12196763"/>
                </a:cubicBezTo>
                <a:lnTo>
                  <a:pt x="0" y="12196763"/>
                </a:lnTo>
                <a:close/>
              </a:path>
            </a:pathLst>
          </a:custGeom>
          <a:solidFill>
            <a:srgbClr val="033453">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9">
            <a:extLst>
              <a:ext uri="{FF2B5EF4-FFF2-40B4-BE49-F238E27FC236}">
                <a16:creationId xmlns:a16="http://schemas.microsoft.com/office/drawing/2014/main" id="{832E82DB-D59E-8687-56CB-E667F76ECB81}"/>
              </a:ext>
            </a:extLst>
          </p:cNvPr>
          <p:cNvSpPr/>
          <p:nvPr/>
        </p:nvSpPr>
        <p:spPr>
          <a:xfrm rot="16200000">
            <a:off x="2667002" y="-2662247"/>
            <a:ext cx="6857998" cy="12182484"/>
          </a:xfrm>
          <a:custGeom>
            <a:avLst/>
            <a:gdLst>
              <a:gd name="connsiteX0" fmla="*/ 0 w 6857998"/>
              <a:gd name="connsiteY0" fmla="*/ 12187244 h 12187244"/>
              <a:gd name="connsiteX1" fmla="*/ 3428999 w 6857998"/>
              <a:gd name="connsiteY1" fmla="*/ 0 h 12187244"/>
              <a:gd name="connsiteX2" fmla="*/ 6857998 w 6857998"/>
              <a:gd name="connsiteY2" fmla="*/ 12187244 h 12187244"/>
              <a:gd name="connsiteX3" fmla="*/ 0 w 6857998"/>
              <a:gd name="connsiteY3" fmla="*/ 12187244 h 12187244"/>
              <a:gd name="connsiteX0" fmla="*/ 0 w 6857998"/>
              <a:gd name="connsiteY0" fmla="*/ 12206294 h 12206294"/>
              <a:gd name="connsiteX1" fmla="*/ 19049 w 6857998"/>
              <a:gd name="connsiteY1" fmla="*/ 0 h 12206294"/>
              <a:gd name="connsiteX2" fmla="*/ 6857998 w 6857998"/>
              <a:gd name="connsiteY2" fmla="*/ 12206294 h 12206294"/>
              <a:gd name="connsiteX3" fmla="*/ 0 w 6857998"/>
              <a:gd name="connsiteY3" fmla="*/ 12206294 h 12206294"/>
              <a:gd name="connsiteX0" fmla="*/ 0 w 6857998"/>
              <a:gd name="connsiteY0" fmla="*/ 12215819 h 12215819"/>
              <a:gd name="connsiteX1" fmla="*/ 9524 w 6857998"/>
              <a:gd name="connsiteY1" fmla="*/ 0 h 12215819"/>
              <a:gd name="connsiteX2" fmla="*/ 6857998 w 6857998"/>
              <a:gd name="connsiteY2" fmla="*/ 12215819 h 12215819"/>
              <a:gd name="connsiteX3" fmla="*/ 0 w 6857998"/>
              <a:gd name="connsiteY3" fmla="*/ 12215819 h 12215819"/>
            </a:gdLst>
            <a:ahLst/>
            <a:cxnLst>
              <a:cxn ang="0">
                <a:pos x="connsiteX0" y="connsiteY0"/>
              </a:cxn>
              <a:cxn ang="0">
                <a:pos x="connsiteX1" y="connsiteY1"/>
              </a:cxn>
              <a:cxn ang="0">
                <a:pos x="connsiteX2" y="connsiteY2"/>
              </a:cxn>
              <a:cxn ang="0">
                <a:pos x="connsiteX3" y="connsiteY3"/>
              </a:cxn>
            </a:cxnLst>
            <a:rect l="l" t="t" r="r" b="b"/>
            <a:pathLst>
              <a:path w="6857998" h="12215819">
                <a:moveTo>
                  <a:pt x="0" y="12215819"/>
                </a:moveTo>
                <a:cubicBezTo>
                  <a:pt x="6350" y="8147054"/>
                  <a:pt x="3174" y="4068765"/>
                  <a:pt x="9524" y="0"/>
                </a:cubicBezTo>
                <a:lnTo>
                  <a:pt x="6857998" y="12215819"/>
                </a:lnTo>
                <a:lnTo>
                  <a:pt x="0" y="12215819"/>
                </a:lnTo>
                <a:close/>
              </a:path>
            </a:pathLst>
          </a:custGeom>
          <a:solidFill>
            <a:srgbClr val="216E38">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Placeholder 3">
            <a:extLst>
              <a:ext uri="{FF2B5EF4-FFF2-40B4-BE49-F238E27FC236}">
                <a16:creationId xmlns:a16="http://schemas.microsoft.com/office/drawing/2014/main" id="{B0DCE34D-DFDD-C3D3-7F81-00578F55DE53}"/>
              </a:ext>
            </a:extLst>
          </p:cNvPr>
          <p:cNvSpPr txBox="1">
            <a:spLocks/>
          </p:cNvSpPr>
          <p:nvPr/>
        </p:nvSpPr>
        <p:spPr>
          <a:xfrm>
            <a:off x="185529" y="6492455"/>
            <a:ext cx="7159940" cy="203238"/>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Montserrat" pitchFamily="2" charset="77"/>
                <a:ea typeface="Open Sans" panose="020B0606030504020204" pitchFamily="34" charset="0"/>
                <a:cs typeface="Open Sans" panose="020B0606030504020204" pitchFamily="34" charset="0"/>
              </a:rPr>
              <a:t>This presentation is strictly private and confidential. It is not to be distributed to any third party without the club’s consent</a:t>
            </a:r>
            <a:endParaRPr lang="en-US">
              <a:solidFill>
                <a:schemeClr val="bg1"/>
              </a:solidFill>
              <a:latin typeface="Montserrat" pitchFamily="2" charset="77"/>
            </a:endParaRPr>
          </a:p>
        </p:txBody>
      </p:sp>
      <p:sp>
        <p:nvSpPr>
          <p:cNvPr id="10" name="Rectangle 9">
            <a:extLst>
              <a:ext uri="{FF2B5EF4-FFF2-40B4-BE49-F238E27FC236}">
                <a16:creationId xmlns:a16="http://schemas.microsoft.com/office/drawing/2014/main" id="{8C943F02-EDF7-0B2A-0A4D-5B362E68CC1B}"/>
              </a:ext>
            </a:extLst>
          </p:cNvPr>
          <p:cNvSpPr/>
          <p:nvPr/>
        </p:nvSpPr>
        <p:spPr>
          <a:xfrm>
            <a:off x="185529" y="4174361"/>
            <a:ext cx="11817627" cy="1477664"/>
          </a:xfrm>
          <a:prstGeom prst="rect">
            <a:avLst/>
          </a:prstGeom>
          <a:solidFill>
            <a:srgbClr val="29322D">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b="1" dirty="0">
                <a:latin typeface="Georgia" panose="02040502050405020303" pitchFamily="18" charset="0"/>
                <a:ea typeface="Open Sans" panose="020B0606030504020204" pitchFamily="34" charset="0"/>
                <a:cs typeface="Open Sans" panose="020B0606030504020204" pitchFamily="34" charset="0"/>
              </a:rPr>
              <a:t>                         </a:t>
            </a:r>
            <a:r>
              <a:rPr lang="en-SG" sz="3600" b="1" dirty="0">
                <a:latin typeface="Century Gothic" panose="020B0502020202020204" pitchFamily="34" charset="0"/>
                <a:ea typeface="Open Sans" panose="020B0606030504020204" pitchFamily="34" charset="0"/>
                <a:cs typeface="Open Sans" panose="020B0606030504020204" pitchFamily="34" charset="0"/>
              </a:rPr>
              <a:t>Administrative Matters</a:t>
            </a:r>
          </a:p>
          <a:p>
            <a:r>
              <a:rPr lang="en-SG" sz="3600" b="1" dirty="0">
                <a:solidFill>
                  <a:srgbClr val="C8C8C8"/>
                </a:solidFill>
                <a:latin typeface="Montserrat" pitchFamily="2" charset="77"/>
                <a:ea typeface="Open Sans" panose="020B0606030504020204" pitchFamily="34" charset="0"/>
                <a:cs typeface="Open Sans" panose="020B0606030504020204" pitchFamily="34" charset="0"/>
              </a:rPr>
              <a:t>	    </a:t>
            </a:r>
            <a:r>
              <a:rPr lang="en-GB" sz="2400" dirty="0">
                <a:solidFill>
                  <a:srgbClr val="C8C8C8"/>
                </a:solidFill>
                <a:latin typeface="Georgia" panose="02040502050405020303" pitchFamily="18" charset="0"/>
              </a:rPr>
              <a:t>Nurturing future leaders of sustainable investing</a:t>
            </a:r>
            <a:endParaRPr lang="en-SG" sz="2400" dirty="0">
              <a:solidFill>
                <a:srgbClr val="C8C8C8"/>
              </a:solidFill>
              <a:latin typeface="Georgia" panose="02040502050405020303" pitchFamily="18" charset="0"/>
            </a:endParaRPr>
          </a:p>
        </p:txBody>
      </p:sp>
      <p:pic>
        <p:nvPicPr>
          <p:cNvPr id="11" name="Picture 10" descr="A logo of a city&#10;&#10;Description automatically generated">
            <a:extLst>
              <a:ext uri="{FF2B5EF4-FFF2-40B4-BE49-F238E27FC236}">
                <a16:creationId xmlns:a16="http://schemas.microsoft.com/office/drawing/2014/main" id="{F0BB4AA3-58D9-8690-6309-8A7052A98554}"/>
              </a:ext>
            </a:extLst>
          </p:cNvPr>
          <p:cNvPicPr>
            <a:picLocks noChangeAspect="1"/>
          </p:cNvPicPr>
          <p:nvPr/>
        </p:nvPicPr>
        <p:blipFill>
          <a:blip r:embed="rId3"/>
          <a:stretch>
            <a:fillRect/>
          </a:stretch>
        </p:blipFill>
        <p:spPr>
          <a:xfrm>
            <a:off x="295422" y="4174361"/>
            <a:ext cx="1477664" cy="1477664"/>
          </a:xfrm>
          <a:prstGeom prst="rect">
            <a:avLst/>
          </a:prstGeom>
        </p:spPr>
      </p:pic>
      <p:sp>
        <p:nvSpPr>
          <p:cNvPr id="12" name="Rectangle 11">
            <a:extLst>
              <a:ext uri="{FF2B5EF4-FFF2-40B4-BE49-F238E27FC236}">
                <a16:creationId xmlns:a16="http://schemas.microsoft.com/office/drawing/2014/main" id="{CFB5CEF0-3593-D7A1-ED63-7CE3478F720A}"/>
              </a:ext>
            </a:extLst>
          </p:cNvPr>
          <p:cNvSpPr/>
          <p:nvPr/>
        </p:nvSpPr>
        <p:spPr>
          <a:xfrm>
            <a:off x="188843" y="149087"/>
            <a:ext cx="11817627" cy="65598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Placeholder 3">
            <a:extLst>
              <a:ext uri="{FF2B5EF4-FFF2-40B4-BE49-F238E27FC236}">
                <a16:creationId xmlns:a16="http://schemas.microsoft.com/office/drawing/2014/main" id="{364BA31C-F93D-13C3-57F6-8370FB7BFDE3}"/>
              </a:ext>
            </a:extLst>
          </p:cNvPr>
          <p:cNvSpPr txBox="1">
            <a:spLocks/>
          </p:cNvSpPr>
          <p:nvPr/>
        </p:nvSpPr>
        <p:spPr>
          <a:xfrm>
            <a:off x="10163542" y="6495090"/>
            <a:ext cx="2121222" cy="146606"/>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Open Sans" panose="020B0606030504020204" pitchFamily="34" charset="0"/>
                <a:ea typeface="Open Sans" panose="020B0606030504020204" pitchFamily="34" charset="0"/>
                <a:cs typeface="Open Sans" panose="020B0606030504020204" pitchFamily="34" charset="0"/>
              </a:rPr>
              <a:t>Photo Credits to </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The </a:t>
            </a:r>
            <a:r>
              <a:rPr lang="en-GB" sz="800" i="1" u="sng" err="1">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Earthshot</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 Prize</a:t>
            </a:r>
            <a:endParaRPr lang="en-US" i="1" u="sng">
              <a:solidFill>
                <a:schemeClr val="bg1"/>
              </a:solidFill>
            </a:endParaRPr>
          </a:p>
        </p:txBody>
      </p:sp>
    </p:spTree>
    <p:extLst>
      <p:ext uri="{BB962C8B-B14F-4D97-AF65-F5344CB8AC3E}">
        <p14:creationId xmlns:p14="http://schemas.microsoft.com/office/powerpoint/2010/main" val="11063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Administrative Matters (Outlook &amp; Teams)</a:t>
            </a:r>
          </a:p>
        </p:txBody>
      </p:sp>
      <p:sp>
        <p:nvSpPr>
          <p:cNvPr id="4" name="Rectangle 3">
            <a:extLst>
              <a:ext uri="{FF2B5EF4-FFF2-40B4-BE49-F238E27FC236}">
                <a16:creationId xmlns:a16="http://schemas.microsoft.com/office/drawing/2014/main" id="{BFC98354-DDAC-22EC-357D-CAF3425E4D18}"/>
              </a:ext>
            </a:extLst>
          </p:cNvPr>
          <p:cNvSpPr/>
          <p:nvPr/>
        </p:nvSpPr>
        <p:spPr>
          <a:xfrm>
            <a:off x="3947310" y="3284984"/>
            <a:ext cx="4297851" cy="305378"/>
          </a:xfrm>
          <a:prstGeom prst="rect">
            <a:avLst/>
          </a:prstGeom>
          <a:noFill/>
          <a:ln>
            <a:noFill/>
          </a:ln>
          <a:effectLst>
            <a:outerShdw blurRad="50800" dist="50800" dir="5400000" sx="1000" sy="1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This part of the slide is intentionally left blank</a:t>
            </a:r>
            <a:endParaRPr lang="en-US" sz="1200">
              <a:solidFill>
                <a:schemeClr val="tx1"/>
              </a:solidFill>
              <a:latin typeface="Montserrat" pitchFamily="2" charset="77"/>
            </a:endParaRPr>
          </a:p>
        </p:txBody>
      </p:sp>
    </p:spTree>
    <p:extLst>
      <p:ext uri="{BB962C8B-B14F-4D97-AF65-F5344CB8AC3E}">
        <p14:creationId xmlns:p14="http://schemas.microsoft.com/office/powerpoint/2010/main" val="213821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A49B16-5863-5062-3595-E4306D19103A}"/>
              </a:ext>
            </a:extLst>
          </p:cNvPr>
          <p:cNvPicPr>
            <a:picLocks noChangeAspect="1"/>
          </p:cNvPicPr>
          <p:nvPr/>
        </p:nvPicPr>
        <p:blipFill>
          <a:blip r:embed="rId2">
            <a:alphaModFix/>
          </a:blip>
          <a:stretch>
            <a:fillRect/>
          </a:stretch>
        </p:blipFill>
        <p:spPr>
          <a:xfrm>
            <a:off x="4757" y="-11"/>
            <a:ext cx="12182484" cy="6842495"/>
          </a:xfrm>
          <a:prstGeom prst="rect">
            <a:avLst/>
          </a:prstGeom>
        </p:spPr>
      </p:pic>
      <p:sp>
        <p:nvSpPr>
          <p:cNvPr id="7" name="Isosceles Triangle 5">
            <a:extLst>
              <a:ext uri="{FF2B5EF4-FFF2-40B4-BE49-F238E27FC236}">
                <a16:creationId xmlns:a16="http://schemas.microsoft.com/office/drawing/2014/main" id="{7ADD68BE-82CD-EF86-535D-CDF858E84CFC}"/>
              </a:ext>
            </a:extLst>
          </p:cNvPr>
          <p:cNvSpPr/>
          <p:nvPr/>
        </p:nvSpPr>
        <p:spPr>
          <a:xfrm rot="5400000">
            <a:off x="2664619" y="-2664622"/>
            <a:ext cx="6858002" cy="12187241"/>
          </a:xfrm>
          <a:custGeom>
            <a:avLst/>
            <a:gdLst>
              <a:gd name="connsiteX0" fmla="*/ 0 w 6858002"/>
              <a:gd name="connsiteY0" fmla="*/ 12192002 h 12192002"/>
              <a:gd name="connsiteX1" fmla="*/ 3429001 w 6858002"/>
              <a:gd name="connsiteY1" fmla="*/ 0 h 12192002"/>
              <a:gd name="connsiteX2" fmla="*/ 6858002 w 6858002"/>
              <a:gd name="connsiteY2" fmla="*/ 12192002 h 12192002"/>
              <a:gd name="connsiteX3" fmla="*/ 0 w 6858002"/>
              <a:gd name="connsiteY3" fmla="*/ 12192002 h 12192002"/>
              <a:gd name="connsiteX0" fmla="*/ 0 w 6858002"/>
              <a:gd name="connsiteY0" fmla="*/ 12201527 h 12201527"/>
              <a:gd name="connsiteX1" fmla="*/ 6858001 w 6858002"/>
              <a:gd name="connsiteY1" fmla="*/ 0 h 12201527"/>
              <a:gd name="connsiteX2" fmla="*/ 6858002 w 6858002"/>
              <a:gd name="connsiteY2" fmla="*/ 12201527 h 12201527"/>
              <a:gd name="connsiteX3" fmla="*/ 0 w 6858002"/>
              <a:gd name="connsiteY3" fmla="*/ 12201527 h 12201527"/>
              <a:gd name="connsiteX0" fmla="*/ 0 w 6858002"/>
              <a:gd name="connsiteY0" fmla="*/ 12150690 h 12150690"/>
              <a:gd name="connsiteX1" fmla="*/ 6781804 w 6858002"/>
              <a:gd name="connsiteY1" fmla="*/ 0 h 12150690"/>
              <a:gd name="connsiteX2" fmla="*/ 6858002 w 6858002"/>
              <a:gd name="connsiteY2" fmla="*/ 12150690 h 12150690"/>
              <a:gd name="connsiteX3" fmla="*/ 0 w 6858002"/>
              <a:gd name="connsiteY3" fmla="*/ 12150690 h 12150690"/>
              <a:gd name="connsiteX0" fmla="*/ 0 w 6858004"/>
              <a:gd name="connsiteY0" fmla="*/ 12220595 h 12220595"/>
              <a:gd name="connsiteX1" fmla="*/ 6858004 w 6858004"/>
              <a:gd name="connsiteY1" fmla="*/ 0 h 12220595"/>
              <a:gd name="connsiteX2" fmla="*/ 6858002 w 6858004"/>
              <a:gd name="connsiteY2" fmla="*/ 12220595 h 12220595"/>
              <a:gd name="connsiteX3" fmla="*/ 0 w 6858004"/>
              <a:gd name="connsiteY3" fmla="*/ 12220595 h 12220595"/>
              <a:gd name="connsiteX0" fmla="*/ 0 w 6858002"/>
              <a:gd name="connsiteY0" fmla="*/ 12196763 h 12196763"/>
              <a:gd name="connsiteX1" fmla="*/ 6853241 w 6858002"/>
              <a:gd name="connsiteY1" fmla="*/ 0 h 12196763"/>
              <a:gd name="connsiteX2" fmla="*/ 6858002 w 6858002"/>
              <a:gd name="connsiteY2" fmla="*/ 12196763 h 12196763"/>
              <a:gd name="connsiteX3" fmla="*/ 0 w 6858002"/>
              <a:gd name="connsiteY3" fmla="*/ 12196763 h 12196763"/>
            </a:gdLst>
            <a:ahLst/>
            <a:cxnLst>
              <a:cxn ang="0">
                <a:pos x="connsiteX0" y="connsiteY0"/>
              </a:cxn>
              <a:cxn ang="0">
                <a:pos x="connsiteX1" y="connsiteY1"/>
              </a:cxn>
              <a:cxn ang="0">
                <a:pos x="connsiteX2" y="connsiteY2"/>
              </a:cxn>
              <a:cxn ang="0">
                <a:pos x="connsiteX3" y="connsiteY3"/>
              </a:cxn>
            </a:cxnLst>
            <a:rect l="l" t="t" r="r" b="b"/>
            <a:pathLst>
              <a:path w="6858002" h="12196763">
                <a:moveTo>
                  <a:pt x="0" y="12196763"/>
                </a:moveTo>
                <a:lnTo>
                  <a:pt x="6853241" y="0"/>
                </a:lnTo>
                <a:cubicBezTo>
                  <a:pt x="6853241" y="4067176"/>
                  <a:pt x="6858002" y="8129587"/>
                  <a:pt x="6858002" y="12196763"/>
                </a:cubicBezTo>
                <a:lnTo>
                  <a:pt x="0" y="12196763"/>
                </a:lnTo>
                <a:close/>
              </a:path>
            </a:pathLst>
          </a:custGeom>
          <a:solidFill>
            <a:srgbClr val="033453">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9">
            <a:extLst>
              <a:ext uri="{FF2B5EF4-FFF2-40B4-BE49-F238E27FC236}">
                <a16:creationId xmlns:a16="http://schemas.microsoft.com/office/drawing/2014/main" id="{832E82DB-D59E-8687-56CB-E667F76ECB81}"/>
              </a:ext>
            </a:extLst>
          </p:cNvPr>
          <p:cNvSpPr/>
          <p:nvPr/>
        </p:nvSpPr>
        <p:spPr>
          <a:xfrm rot="16200000">
            <a:off x="2667002" y="-2662247"/>
            <a:ext cx="6857998" cy="12182484"/>
          </a:xfrm>
          <a:custGeom>
            <a:avLst/>
            <a:gdLst>
              <a:gd name="connsiteX0" fmla="*/ 0 w 6857998"/>
              <a:gd name="connsiteY0" fmla="*/ 12187244 h 12187244"/>
              <a:gd name="connsiteX1" fmla="*/ 3428999 w 6857998"/>
              <a:gd name="connsiteY1" fmla="*/ 0 h 12187244"/>
              <a:gd name="connsiteX2" fmla="*/ 6857998 w 6857998"/>
              <a:gd name="connsiteY2" fmla="*/ 12187244 h 12187244"/>
              <a:gd name="connsiteX3" fmla="*/ 0 w 6857998"/>
              <a:gd name="connsiteY3" fmla="*/ 12187244 h 12187244"/>
              <a:gd name="connsiteX0" fmla="*/ 0 w 6857998"/>
              <a:gd name="connsiteY0" fmla="*/ 12206294 h 12206294"/>
              <a:gd name="connsiteX1" fmla="*/ 19049 w 6857998"/>
              <a:gd name="connsiteY1" fmla="*/ 0 h 12206294"/>
              <a:gd name="connsiteX2" fmla="*/ 6857998 w 6857998"/>
              <a:gd name="connsiteY2" fmla="*/ 12206294 h 12206294"/>
              <a:gd name="connsiteX3" fmla="*/ 0 w 6857998"/>
              <a:gd name="connsiteY3" fmla="*/ 12206294 h 12206294"/>
              <a:gd name="connsiteX0" fmla="*/ 0 w 6857998"/>
              <a:gd name="connsiteY0" fmla="*/ 12215819 h 12215819"/>
              <a:gd name="connsiteX1" fmla="*/ 9524 w 6857998"/>
              <a:gd name="connsiteY1" fmla="*/ 0 h 12215819"/>
              <a:gd name="connsiteX2" fmla="*/ 6857998 w 6857998"/>
              <a:gd name="connsiteY2" fmla="*/ 12215819 h 12215819"/>
              <a:gd name="connsiteX3" fmla="*/ 0 w 6857998"/>
              <a:gd name="connsiteY3" fmla="*/ 12215819 h 12215819"/>
            </a:gdLst>
            <a:ahLst/>
            <a:cxnLst>
              <a:cxn ang="0">
                <a:pos x="connsiteX0" y="connsiteY0"/>
              </a:cxn>
              <a:cxn ang="0">
                <a:pos x="connsiteX1" y="connsiteY1"/>
              </a:cxn>
              <a:cxn ang="0">
                <a:pos x="connsiteX2" y="connsiteY2"/>
              </a:cxn>
              <a:cxn ang="0">
                <a:pos x="connsiteX3" y="connsiteY3"/>
              </a:cxn>
            </a:cxnLst>
            <a:rect l="l" t="t" r="r" b="b"/>
            <a:pathLst>
              <a:path w="6857998" h="12215819">
                <a:moveTo>
                  <a:pt x="0" y="12215819"/>
                </a:moveTo>
                <a:cubicBezTo>
                  <a:pt x="6350" y="8147054"/>
                  <a:pt x="3174" y="4068765"/>
                  <a:pt x="9524" y="0"/>
                </a:cubicBezTo>
                <a:lnTo>
                  <a:pt x="6857998" y="12215819"/>
                </a:lnTo>
                <a:lnTo>
                  <a:pt x="0" y="12215819"/>
                </a:lnTo>
                <a:close/>
              </a:path>
            </a:pathLst>
          </a:custGeom>
          <a:solidFill>
            <a:srgbClr val="216E38">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Placeholder 3">
            <a:extLst>
              <a:ext uri="{FF2B5EF4-FFF2-40B4-BE49-F238E27FC236}">
                <a16:creationId xmlns:a16="http://schemas.microsoft.com/office/drawing/2014/main" id="{B0DCE34D-DFDD-C3D3-7F81-00578F55DE53}"/>
              </a:ext>
            </a:extLst>
          </p:cNvPr>
          <p:cNvSpPr txBox="1">
            <a:spLocks/>
          </p:cNvSpPr>
          <p:nvPr/>
        </p:nvSpPr>
        <p:spPr>
          <a:xfrm>
            <a:off x="185529" y="6492455"/>
            <a:ext cx="7159940" cy="203238"/>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Montserrat" pitchFamily="2" charset="77"/>
                <a:ea typeface="Open Sans" panose="020B0606030504020204" pitchFamily="34" charset="0"/>
                <a:cs typeface="Open Sans" panose="020B0606030504020204" pitchFamily="34" charset="0"/>
              </a:rPr>
              <a:t>This presentation is strictly private and confidential. It is not to be distributed to any third party without the club’s consent</a:t>
            </a:r>
            <a:endParaRPr lang="en-US">
              <a:solidFill>
                <a:schemeClr val="bg1"/>
              </a:solidFill>
              <a:latin typeface="Montserrat" pitchFamily="2" charset="77"/>
            </a:endParaRPr>
          </a:p>
        </p:txBody>
      </p:sp>
      <p:sp>
        <p:nvSpPr>
          <p:cNvPr id="10" name="Rectangle 9">
            <a:extLst>
              <a:ext uri="{FF2B5EF4-FFF2-40B4-BE49-F238E27FC236}">
                <a16:creationId xmlns:a16="http://schemas.microsoft.com/office/drawing/2014/main" id="{8C943F02-EDF7-0B2A-0A4D-5B362E68CC1B}"/>
              </a:ext>
            </a:extLst>
          </p:cNvPr>
          <p:cNvSpPr/>
          <p:nvPr/>
        </p:nvSpPr>
        <p:spPr>
          <a:xfrm>
            <a:off x="185529" y="4174361"/>
            <a:ext cx="11817627" cy="1477664"/>
          </a:xfrm>
          <a:prstGeom prst="rect">
            <a:avLst/>
          </a:prstGeom>
          <a:solidFill>
            <a:srgbClr val="29322D">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b="1" dirty="0">
                <a:latin typeface="Georgia" panose="02040502050405020303" pitchFamily="18" charset="0"/>
                <a:ea typeface="Open Sans" panose="020B0606030504020204" pitchFamily="34" charset="0"/>
                <a:cs typeface="Open Sans" panose="020B0606030504020204" pitchFamily="34" charset="0"/>
              </a:rPr>
              <a:t>                         </a:t>
            </a:r>
            <a:r>
              <a:rPr lang="en-SG" sz="3600" b="1" dirty="0">
                <a:latin typeface="Century Gothic" panose="020B0502020202020204" pitchFamily="34" charset="0"/>
                <a:ea typeface="Open Sans" panose="020B0606030504020204" pitchFamily="34" charset="0"/>
                <a:cs typeface="Open Sans" panose="020B0606030504020204" pitchFamily="34" charset="0"/>
              </a:rPr>
              <a:t>Workplan Deliverables</a:t>
            </a:r>
          </a:p>
          <a:p>
            <a:r>
              <a:rPr lang="en-SG" sz="3600" b="1" dirty="0">
                <a:solidFill>
                  <a:srgbClr val="C8C8C8"/>
                </a:solidFill>
                <a:latin typeface="Montserrat" pitchFamily="2" charset="77"/>
                <a:ea typeface="Open Sans" panose="020B0606030504020204" pitchFamily="34" charset="0"/>
                <a:cs typeface="Open Sans" panose="020B0606030504020204" pitchFamily="34" charset="0"/>
              </a:rPr>
              <a:t>	    </a:t>
            </a:r>
            <a:r>
              <a:rPr lang="en-GB" sz="2400" dirty="0">
                <a:solidFill>
                  <a:srgbClr val="C8C8C8"/>
                </a:solidFill>
                <a:latin typeface="Georgia" panose="02040502050405020303" pitchFamily="18" charset="0"/>
              </a:rPr>
              <a:t>Nurturing future leaders of sustainable investing</a:t>
            </a:r>
            <a:endParaRPr lang="en-SG" sz="2400" dirty="0">
              <a:solidFill>
                <a:srgbClr val="C8C8C8"/>
              </a:solidFill>
              <a:latin typeface="Georgia" panose="02040502050405020303" pitchFamily="18" charset="0"/>
            </a:endParaRPr>
          </a:p>
        </p:txBody>
      </p:sp>
      <p:pic>
        <p:nvPicPr>
          <p:cNvPr id="11" name="Picture 10" descr="A logo of a city&#10;&#10;Description automatically generated">
            <a:extLst>
              <a:ext uri="{FF2B5EF4-FFF2-40B4-BE49-F238E27FC236}">
                <a16:creationId xmlns:a16="http://schemas.microsoft.com/office/drawing/2014/main" id="{F0BB4AA3-58D9-8690-6309-8A7052A98554}"/>
              </a:ext>
            </a:extLst>
          </p:cNvPr>
          <p:cNvPicPr>
            <a:picLocks noChangeAspect="1"/>
          </p:cNvPicPr>
          <p:nvPr/>
        </p:nvPicPr>
        <p:blipFill>
          <a:blip r:embed="rId3"/>
          <a:stretch>
            <a:fillRect/>
          </a:stretch>
        </p:blipFill>
        <p:spPr>
          <a:xfrm>
            <a:off x="295422" y="4174361"/>
            <a:ext cx="1477664" cy="1477664"/>
          </a:xfrm>
          <a:prstGeom prst="rect">
            <a:avLst/>
          </a:prstGeom>
        </p:spPr>
      </p:pic>
      <p:sp>
        <p:nvSpPr>
          <p:cNvPr id="12" name="Rectangle 11">
            <a:extLst>
              <a:ext uri="{FF2B5EF4-FFF2-40B4-BE49-F238E27FC236}">
                <a16:creationId xmlns:a16="http://schemas.microsoft.com/office/drawing/2014/main" id="{CFB5CEF0-3593-D7A1-ED63-7CE3478F720A}"/>
              </a:ext>
            </a:extLst>
          </p:cNvPr>
          <p:cNvSpPr/>
          <p:nvPr/>
        </p:nvSpPr>
        <p:spPr>
          <a:xfrm>
            <a:off x="188843" y="149087"/>
            <a:ext cx="11817627" cy="65598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Placeholder 3">
            <a:extLst>
              <a:ext uri="{FF2B5EF4-FFF2-40B4-BE49-F238E27FC236}">
                <a16:creationId xmlns:a16="http://schemas.microsoft.com/office/drawing/2014/main" id="{364BA31C-F93D-13C3-57F6-8370FB7BFDE3}"/>
              </a:ext>
            </a:extLst>
          </p:cNvPr>
          <p:cNvSpPr txBox="1">
            <a:spLocks/>
          </p:cNvSpPr>
          <p:nvPr/>
        </p:nvSpPr>
        <p:spPr>
          <a:xfrm>
            <a:off x="10163542" y="6495090"/>
            <a:ext cx="2121222" cy="146606"/>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Open Sans" panose="020B0606030504020204" pitchFamily="34" charset="0"/>
                <a:ea typeface="Open Sans" panose="020B0606030504020204" pitchFamily="34" charset="0"/>
                <a:cs typeface="Open Sans" panose="020B0606030504020204" pitchFamily="34" charset="0"/>
              </a:rPr>
              <a:t>Photo Credits to </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The </a:t>
            </a:r>
            <a:r>
              <a:rPr lang="en-GB" sz="800" i="1" u="sng" err="1">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Earthshot</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 Prize</a:t>
            </a:r>
            <a:endParaRPr lang="en-US" i="1" u="sng">
              <a:solidFill>
                <a:schemeClr val="bg1"/>
              </a:solidFill>
            </a:endParaRPr>
          </a:p>
        </p:txBody>
      </p:sp>
    </p:spTree>
    <p:extLst>
      <p:ext uri="{BB962C8B-B14F-4D97-AF65-F5344CB8AC3E}">
        <p14:creationId xmlns:p14="http://schemas.microsoft.com/office/powerpoint/2010/main" val="383297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8C23CA-EFEE-E66F-6D31-BEE69275D2FA}"/>
              </a:ext>
            </a:extLst>
          </p:cNvPr>
          <p:cNvSpPr>
            <a:spLocks noGrp="1"/>
          </p:cNvSpPr>
          <p:nvPr>
            <p:ph type="body" sz="quarter" idx="18"/>
          </p:nvPr>
        </p:nvSpPr>
        <p:spPr/>
        <p:txBody>
          <a:bodyPr/>
          <a:lstStyle/>
          <a:p>
            <a:r>
              <a:rPr lang="en-US" b="1" dirty="0">
                <a:latin typeface="Montserrat" pitchFamily="2" charset="77"/>
              </a:rPr>
              <a:t>Workplan Deliverables</a:t>
            </a:r>
          </a:p>
        </p:txBody>
      </p:sp>
      <p:graphicFrame>
        <p:nvGraphicFramePr>
          <p:cNvPr id="3" name="Table 2">
            <a:extLst>
              <a:ext uri="{FF2B5EF4-FFF2-40B4-BE49-F238E27FC236}">
                <a16:creationId xmlns:a16="http://schemas.microsoft.com/office/drawing/2014/main" id="{EB7F4A08-91BA-3456-4D94-C62FEB2D93AA}"/>
              </a:ext>
            </a:extLst>
          </p:cNvPr>
          <p:cNvGraphicFramePr>
            <a:graphicFrameLocks noGrp="1"/>
          </p:cNvGraphicFramePr>
          <p:nvPr>
            <p:extLst>
              <p:ext uri="{D42A27DB-BD31-4B8C-83A1-F6EECF244321}">
                <p14:modId xmlns:p14="http://schemas.microsoft.com/office/powerpoint/2010/main" val="517635900"/>
              </p:ext>
            </p:extLst>
          </p:nvPr>
        </p:nvGraphicFramePr>
        <p:xfrm>
          <a:off x="264659" y="800100"/>
          <a:ext cx="11735254" cy="2440739"/>
        </p:xfrm>
        <a:graphic>
          <a:graphicData uri="http://schemas.openxmlformats.org/drawingml/2006/table">
            <a:tbl>
              <a:tblPr firstRow="1" bandRow="1">
                <a:tableStyleId>{5940675A-B579-460E-94D1-54222C63F5DA}</a:tableStyleId>
              </a:tblPr>
              <a:tblGrid>
                <a:gridCol w="658786">
                  <a:extLst>
                    <a:ext uri="{9D8B030D-6E8A-4147-A177-3AD203B41FA5}">
                      <a16:colId xmlns:a16="http://schemas.microsoft.com/office/drawing/2014/main" val="1451240843"/>
                    </a:ext>
                  </a:extLst>
                </a:gridCol>
                <a:gridCol w="1243683">
                  <a:extLst>
                    <a:ext uri="{9D8B030D-6E8A-4147-A177-3AD203B41FA5}">
                      <a16:colId xmlns:a16="http://schemas.microsoft.com/office/drawing/2014/main" val="2141503963"/>
                    </a:ext>
                  </a:extLst>
                </a:gridCol>
                <a:gridCol w="1874520">
                  <a:extLst>
                    <a:ext uri="{9D8B030D-6E8A-4147-A177-3AD203B41FA5}">
                      <a16:colId xmlns:a16="http://schemas.microsoft.com/office/drawing/2014/main" val="3506710084"/>
                    </a:ext>
                  </a:extLst>
                </a:gridCol>
                <a:gridCol w="7958265">
                  <a:extLst>
                    <a:ext uri="{9D8B030D-6E8A-4147-A177-3AD203B41FA5}">
                      <a16:colId xmlns:a16="http://schemas.microsoft.com/office/drawing/2014/main" val="2787554374"/>
                    </a:ext>
                  </a:extLst>
                </a:gridCol>
              </a:tblGrid>
              <a:tr h="3429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DEPT</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Accountable</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Taskings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1239008"/>
                  </a:ext>
                </a:extLst>
              </a:tr>
              <a:tr h="397862">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01</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Fin &amp; Admin</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Jia Xue</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Management plan for finances, Strategic roadmap for the department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078351"/>
                  </a:ext>
                </a:extLst>
              </a:tr>
              <a:tr h="4470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02</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Marcomms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Julianna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Marketing calendar for the event, Strategic roadmap for the department</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946911"/>
                  </a:ext>
                </a:extLst>
              </a:tr>
              <a:tr h="3978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a:solidFill>
                            <a:schemeClr val="tx1"/>
                          </a:solidFill>
                          <a:latin typeface="Montserrat"/>
                        </a:rPr>
                        <a:t>03</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Ext Relations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Rachael</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Management plan for outreach processes, Strategic roadmap for the department</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2131244"/>
                  </a:ext>
                </a:extLst>
              </a:tr>
              <a:tr h="3978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a:solidFill>
                            <a:schemeClr val="tx1"/>
                          </a:solidFill>
                          <a:latin typeface="Montserrat"/>
                        </a:rPr>
                        <a:t>04</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Progs &amp; Curriculum</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Nekeisha</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Key event timeline (cc. Co-Chairs), Strategic roadmap for the department</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693823"/>
                  </a:ext>
                </a:extLst>
              </a:tr>
              <a:tr h="397862">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05</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Co-Chairs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Andrew &amp; </a:t>
                      </a:r>
                      <a:r>
                        <a:rPr lang="en-US" sz="1200" b="1" dirty="0" err="1">
                          <a:solidFill>
                            <a:schemeClr val="tx1"/>
                          </a:solidFill>
                          <a:latin typeface="Montserrat"/>
                        </a:rPr>
                        <a:t>Hanwei</a:t>
                      </a:r>
                      <a:endParaRPr lang="en-US" sz="1200" b="1" dirty="0">
                        <a:solidFill>
                          <a:schemeClr val="tx1"/>
                        </a:solidFill>
                        <a:latin typeface="Montserrat"/>
                      </a:endParaRP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Overall event vision, Management of the OC (V3R), Development initiatives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3400541"/>
                  </a:ext>
                </a:extLst>
              </a:tr>
            </a:tbl>
          </a:graphicData>
        </a:graphic>
      </p:graphicFrame>
    </p:spTree>
    <p:extLst>
      <p:ext uri="{BB962C8B-B14F-4D97-AF65-F5344CB8AC3E}">
        <p14:creationId xmlns:p14="http://schemas.microsoft.com/office/powerpoint/2010/main" val="368335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1FBD5-56A2-D5C2-183E-8355F6064784}"/>
              </a:ext>
            </a:extLst>
          </p:cNvPr>
          <p:cNvPicPr>
            <a:picLocks noChangeAspect="1"/>
          </p:cNvPicPr>
          <p:nvPr/>
        </p:nvPicPr>
        <p:blipFill>
          <a:blip r:embed="rId2"/>
          <a:stretch>
            <a:fillRect/>
          </a:stretch>
        </p:blipFill>
        <p:spPr>
          <a:xfrm>
            <a:off x="0" y="-2886"/>
            <a:ext cx="12191999" cy="6860886"/>
          </a:xfrm>
          <a:prstGeom prst="rect">
            <a:avLst/>
          </a:prstGeom>
        </p:spPr>
      </p:pic>
      <p:sp>
        <p:nvSpPr>
          <p:cNvPr id="7" name="Isosceles Triangle 5">
            <a:extLst>
              <a:ext uri="{FF2B5EF4-FFF2-40B4-BE49-F238E27FC236}">
                <a16:creationId xmlns:a16="http://schemas.microsoft.com/office/drawing/2014/main" id="{7ADD68BE-82CD-EF86-535D-CDF858E84CFC}"/>
              </a:ext>
            </a:extLst>
          </p:cNvPr>
          <p:cNvSpPr/>
          <p:nvPr/>
        </p:nvSpPr>
        <p:spPr>
          <a:xfrm rot="5400000">
            <a:off x="2664619" y="-2664622"/>
            <a:ext cx="6858002" cy="12187241"/>
          </a:xfrm>
          <a:custGeom>
            <a:avLst/>
            <a:gdLst>
              <a:gd name="connsiteX0" fmla="*/ 0 w 6858002"/>
              <a:gd name="connsiteY0" fmla="*/ 12192002 h 12192002"/>
              <a:gd name="connsiteX1" fmla="*/ 3429001 w 6858002"/>
              <a:gd name="connsiteY1" fmla="*/ 0 h 12192002"/>
              <a:gd name="connsiteX2" fmla="*/ 6858002 w 6858002"/>
              <a:gd name="connsiteY2" fmla="*/ 12192002 h 12192002"/>
              <a:gd name="connsiteX3" fmla="*/ 0 w 6858002"/>
              <a:gd name="connsiteY3" fmla="*/ 12192002 h 12192002"/>
              <a:gd name="connsiteX0" fmla="*/ 0 w 6858002"/>
              <a:gd name="connsiteY0" fmla="*/ 12201527 h 12201527"/>
              <a:gd name="connsiteX1" fmla="*/ 6858001 w 6858002"/>
              <a:gd name="connsiteY1" fmla="*/ 0 h 12201527"/>
              <a:gd name="connsiteX2" fmla="*/ 6858002 w 6858002"/>
              <a:gd name="connsiteY2" fmla="*/ 12201527 h 12201527"/>
              <a:gd name="connsiteX3" fmla="*/ 0 w 6858002"/>
              <a:gd name="connsiteY3" fmla="*/ 12201527 h 12201527"/>
              <a:gd name="connsiteX0" fmla="*/ 0 w 6858002"/>
              <a:gd name="connsiteY0" fmla="*/ 12150690 h 12150690"/>
              <a:gd name="connsiteX1" fmla="*/ 6781804 w 6858002"/>
              <a:gd name="connsiteY1" fmla="*/ 0 h 12150690"/>
              <a:gd name="connsiteX2" fmla="*/ 6858002 w 6858002"/>
              <a:gd name="connsiteY2" fmla="*/ 12150690 h 12150690"/>
              <a:gd name="connsiteX3" fmla="*/ 0 w 6858002"/>
              <a:gd name="connsiteY3" fmla="*/ 12150690 h 12150690"/>
              <a:gd name="connsiteX0" fmla="*/ 0 w 6858004"/>
              <a:gd name="connsiteY0" fmla="*/ 12220595 h 12220595"/>
              <a:gd name="connsiteX1" fmla="*/ 6858004 w 6858004"/>
              <a:gd name="connsiteY1" fmla="*/ 0 h 12220595"/>
              <a:gd name="connsiteX2" fmla="*/ 6858002 w 6858004"/>
              <a:gd name="connsiteY2" fmla="*/ 12220595 h 12220595"/>
              <a:gd name="connsiteX3" fmla="*/ 0 w 6858004"/>
              <a:gd name="connsiteY3" fmla="*/ 12220595 h 12220595"/>
              <a:gd name="connsiteX0" fmla="*/ 0 w 6858002"/>
              <a:gd name="connsiteY0" fmla="*/ 12196763 h 12196763"/>
              <a:gd name="connsiteX1" fmla="*/ 6853241 w 6858002"/>
              <a:gd name="connsiteY1" fmla="*/ 0 h 12196763"/>
              <a:gd name="connsiteX2" fmla="*/ 6858002 w 6858002"/>
              <a:gd name="connsiteY2" fmla="*/ 12196763 h 12196763"/>
              <a:gd name="connsiteX3" fmla="*/ 0 w 6858002"/>
              <a:gd name="connsiteY3" fmla="*/ 12196763 h 12196763"/>
            </a:gdLst>
            <a:ahLst/>
            <a:cxnLst>
              <a:cxn ang="0">
                <a:pos x="connsiteX0" y="connsiteY0"/>
              </a:cxn>
              <a:cxn ang="0">
                <a:pos x="connsiteX1" y="connsiteY1"/>
              </a:cxn>
              <a:cxn ang="0">
                <a:pos x="connsiteX2" y="connsiteY2"/>
              </a:cxn>
              <a:cxn ang="0">
                <a:pos x="connsiteX3" y="connsiteY3"/>
              </a:cxn>
            </a:cxnLst>
            <a:rect l="l" t="t" r="r" b="b"/>
            <a:pathLst>
              <a:path w="6858002" h="12196763">
                <a:moveTo>
                  <a:pt x="0" y="12196763"/>
                </a:moveTo>
                <a:lnTo>
                  <a:pt x="6853241" y="0"/>
                </a:lnTo>
                <a:cubicBezTo>
                  <a:pt x="6853241" y="4067176"/>
                  <a:pt x="6858002" y="8129587"/>
                  <a:pt x="6858002" y="12196763"/>
                </a:cubicBezTo>
                <a:lnTo>
                  <a:pt x="0" y="12196763"/>
                </a:lnTo>
                <a:close/>
              </a:path>
            </a:pathLst>
          </a:custGeom>
          <a:solidFill>
            <a:srgbClr val="033453">
              <a:alpha val="3009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9">
            <a:extLst>
              <a:ext uri="{FF2B5EF4-FFF2-40B4-BE49-F238E27FC236}">
                <a16:creationId xmlns:a16="http://schemas.microsoft.com/office/drawing/2014/main" id="{832E82DB-D59E-8687-56CB-E667F76ECB81}"/>
              </a:ext>
            </a:extLst>
          </p:cNvPr>
          <p:cNvSpPr/>
          <p:nvPr/>
        </p:nvSpPr>
        <p:spPr>
          <a:xfrm rot="16200000">
            <a:off x="2667002" y="-2662247"/>
            <a:ext cx="6857998" cy="12182484"/>
          </a:xfrm>
          <a:custGeom>
            <a:avLst/>
            <a:gdLst>
              <a:gd name="connsiteX0" fmla="*/ 0 w 6857998"/>
              <a:gd name="connsiteY0" fmla="*/ 12187244 h 12187244"/>
              <a:gd name="connsiteX1" fmla="*/ 3428999 w 6857998"/>
              <a:gd name="connsiteY1" fmla="*/ 0 h 12187244"/>
              <a:gd name="connsiteX2" fmla="*/ 6857998 w 6857998"/>
              <a:gd name="connsiteY2" fmla="*/ 12187244 h 12187244"/>
              <a:gd name="connsiteX3" fmla="*/ 0 w 6857998"/>
              <a:gd name="connsiteY3" fmla="*/ 12187244 h 12187244"/>
              <a:gd name="connsiteX0" fmla="*/ 0 w 6857998"/>
              <a:gd name="connsiteY0" fmla="*/ 12206294 h 12206294"/>
              <a:gd name="connsiteX1" fmla="*/ 19049 w 6857998"/>
              <a:gd name="connsiteY1" fmla="*/ 0 h 12206294"/>
              <a:gd name="connsiteX2" fmla="*/ 6857998 w 6857998"/>
              <a:gd name="connsiteY2" fmla="*/ 12206294 h 12206294"/>
              <a:gd name="connsiteX3" fmla="*/ 0 w 6857998"/>
              <a:gd name="connsiteY3" fmla="*/ 12206294 h 12206294"/>
              <a:gd name="connsiteX0" fmla="*/ 0 w 6857998"/>
              <a:gd name="connsiteY0" fmla="*/ 12215819 h 12215819"/>
              <a:gd name="connsiteX1" fmla="*/ 9524 w 6857998"/>
              <a:gd name="connsiteY1" fmla="*/ 0 h 12215819"/>
              <a:gd name="connsiteX2" fmla="*/ 6857998 w 6857998"/>
              <a:gd name="connsiteY2" fmla="*/ 12215819 h 12215819"/>
              <a:gd name="connsiteX3" fmla="*/ 0 w 6857998"/>
              <a:gd name="connsiteY3" fmla="*/ 12215819 h 12215819"/>
            </a:gdLst>
            <a:ahLst/>
            <a:cxnLst>
              <a:cxn ang="0">
                <a:pos x="connsiteX0" y="connsiteY0"/>
              </a:cxn>
              <a:cxn ang="0">
                <a:pos x="connsiteX1" y="connsiteY1"/>
              </a:cxn>
              <a:cxn ang="0">
                <a:pos x="connsiteX2" y="connsiteY2"/>
              </a:cxn>
              <a:cxn ang="0">
                <a:pos x="connsiteX3" y="connsiteY3"/>
              </a:cxn>
            </a:cxnLst>
            <a:rect l="l" t="t" r="r" b="b"/>
            <a:pathLst>
              <a:path w="6857998" h="12215819">
                <a:moveTo>
                  <a:pt x="0" y="12215819"/>
                </a:moveTo>
                <a:cubicBezTo>
                  <a:pt x="6350" y="8147054"/>
                  <a:pt x="3174" y="4068765"/>
                  <a:pt x="9524" y="0"/>
                </a:cubicBezTo>
                <a:lnTo>
                  <a:pt x="6857998" y="12215819"/>
                </a:lnTo>
                <a:lnTo>
                  <a:pt x="0" y="12215819"/>
                </a:lnTo>
                <a:close/>
              </a:path>
            </a:pathLst>
          </a:custGeom>
          <a:solidFill>
            <a:srgbClr val="216E38">
              <a:alpha val="3009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Placeholder 3">
            <a:extLst>
              <a:ext uri="{FF2B5EF4-FFF2-40B4-BE49-F238E27FC236}">
                <a16:creationId xmlns:a16="http://schemas.microsoft.com/office/drawing/2014/main" id="{B0DCE34D-DFDD-C3D3-7F81-00578F55DE53}"/>
              </a:ext>
            </a:extLst>
          </p:cNvPr>
          <p:cNvSpPr txBox="1">
            <a:spLocks/>
          </p:cNvSpPr>
          <p:nvPr/>
        </p:nvSpPr>
        <p:spPr>
          <a:xfrm>
            <a:off x="185529" y="6492455"/>
            <a:ext cx="7159940" cy="203238"/>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Montserrat" pitchFamily="2" charset="77"/>
                <a:ea typeface="Open Sans" panose="020B0606030504020204" pitchFamily="34" charset="0"/>
                <a:cs typeface="Open Sans" panose="020B0606030504020204" pitchFamily="34" charset="0"/>
              </a:rPr>
              <a:t>This presentation is strictly private and confidential. It is not to be distributed to any third party without the club’s consent</a:t>
            </a:r>
            <a:endParaRPr lang="en-US">
              <a:solidFill>
                <a:schemeClr val="bg1"/>
              </a:solidFill>
              <a:latin typeface="Montserrat" pitchFamily="2" charset="77"/>
            </a:endParaRPr>
          </a:p>
        </p:txBody>
      </p:sp>
      <p:sp>
        <p:nvSpPr>
          <p:cNvPr id="10" name="Rectangle 9">
            <a:extLst>
              <a:ext uri="{FF2B5EF4-FFF2-40B4-BE49-F238E27FC236}">
                <a16:creationId xmlns:a16="http://schemas.microsoft.com/office/drawing/2014/main" id="{8C943F02-EDF7-0B2A-0A4D-5B362E68CC1B}"/>
              </a:ext>
            </a:extLst>
          </p:cNvPr>
          <p:cNvSpPr/>
          <p:nvPr/>
        </p:nvSpPr>
        <p:spPr>
          <a:xfrm>
            <a:off x="185529" y="4174361"/>
            <a:ext cx="11817627" cy="1477664"/>
          </a:xfrm>
          <a:prstGeom prst="rect">
            <a:avLst/>
          </a:prstGeom>
          <a:solidFill>
            <a:srgbClr val="012D2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b="1" dirty="0">
                <a:latin typeface="Georgia" panose="02040502050405020303" pitchFamily="18" charset="0"/>
                <a:ea typeface="Open Sans" panose="020B0606030504020204" pitchFamily="34" charset="0"/>
                <a:cs typeface="Open Sans" panose="020B0606030504020204" pitchFamily="34" charset="0"/>
              </a:rPr>
              <a:t>                         </a:t>
            </a:r>
            <a:r>
              <a:rPr lang="en-SG" sz="3600" b="1" dirty="0">
                <a:latin typeface="Century Gothic" panose="020B0502020202020204" pitchFamily="34" charset="0"/>
                <a:ea typeface="Open Sans" panose="020B0606030504020204" pitchFamily="34" charset="0"/>
                <a:cs typeface="Open Sans" panose="020B0606030504020204" pitchFamily="34" charset="0"/>
              </a:rPr>
              <a:t>SMU Sustainable Investment Club</a:t>
            </a:r>
          </a:p>
          <a:p>
            <a:r>
              <a:rPr lang="en-SG" sz="3600" b="1" dirty="0">
                <a:latin typeface="Georgia" panose="02040502050405020303" pitchFamily="18" charset="0"/>
                <a:ea typeface="Open Sans" panose="020B0606030504020204" pitchFamily="34" charset="0"/>
                <a:cs typeface="Open Sans" panose="020B0606030504020204" pitchFamily="34" charset="0"/>
              </a:rPr>
              <a:t>             </a:t>
            </a:r>
            <a:endParaRPr lang="en-SG" sz="2400" dirty="0">
              <a:solidFill>
                <a:srgbClr val="C8C8C8"/>
              </a:solidFill>
              <a:latin typeface="Georgia" panose="02040502050405020303" pitchFamily="18" charset="0"/>
            </a:endParaRPr>
          </a:p>
        </p:txBody>
      </p:sp>
      <p:pic>
        <p:nvPicPr>
          <p:cNvPr id="11" name="Picture 10" descr="A logo of a city&#10;&#10;Description automatically generated">
            <a:extLst>
              <a:ext uri="{FF2B5EF4-FFF2-40B4-BE49-F238E27FC236}">
                <a16:creationId xmlns:a16="http://schemas.microsoft.com/office/drawing/2014/main" id="{F0BB4AA3-58D9-8690-6309-8A7052A98554}"/>
              </a:ext>
            </a:extLst>
          </p:cNvPr>
          <p:cNvPicPr>
            <a:picLocks noChangeAspect="1"/>
          </p:cNvPicPr>
          <p:nvPr/>
        </p:nvPicPr>
        <p:blipFill>
          <a:blip r:embed="rId3"/>
          <a:stretch>
            <a:fillRect/>
          </a:stretch>
        </p:blipFill>
        <p:spPr>
          <a:xfrm>
            <a:off x="295422" y="4174361"/>
            <a:ext cx="1477664" cy="1477664"/>
          </a:xfrm>
          <a:prstGeom prst="rect">
            <a:avLst/>
          </a:prstGeom>
        </p:spPr>
      </p:pic>
      <p:sp>
        <p:nvSpPr>
          <p:cNvPr id="12" name="Rectangle 11">
            <a:extLst>
              <a:ext uri="{FF2B5EF4-FFF2-40B4-BE49-F238E27FC236}">
                <a16:creationId xmlns:a16="http://schemas.microsoft.com/office/drawing/2014/main" id="{CFB5CEF0-3593-D7A1-ED63-7CE3478F720A}"/>
              </a:ext>
            </a:extLst>
          </p:cNvPr>
          <p:cNvSpPr/>
          <p:nvPr/>
        </p:nvSpPr>
        <p:spPr>
          <a:xfrm>
            <a:off x="188843" y="149087"/>
            <a:ext cx="11817627" cy="65598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Placeholder 3">
            <a:extLst>
              <a:ext uri="{FF2B5EF4-FFF2-40B4-BE49-F238E27FC236}">
                <a16:creationId xmlns:a16="http://schemas.microsoft.com/office/drawing/2014/main" id="{364BA31C-F93D-13C3-57F6-8370FB7BFDE3}"/>
              </a:ext>
            </a:extLst>
          </p:cNvPr>
          <p:cNvSpPr txBox="1">
            <a:spLocks/>
          </p:cNvSpPr>
          <p:nvPr/>
        </p:nvSpPr>
        <p:spPr>
          <a:xfrm>
            <a:off x="10163542" y="6495090"/>
            <a:ext cx="2121222" cy="146606"/>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Open Sans" panose="020B0606030504020204" pitchFamily="34" charset="0"/>
                <a:ea typeface="Open Sans" panose="020B0606030504020204" pitchFamily="34" charset="0"/>
                <a:cs typeface="Open Sans" panose="020B0606030504020204" pitchFamily="34" charset="0"/>
              </a:rPr>
              <a:t>Photo Credits to </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The Earthshot Prize</a:t>
            </a:r>
            <a:endParaRPr lang="en-US" i="1" u="sng">
              <a:solidFill>
                <a:schemeClr val="bg1"/>
              </a:solidFill>
            </a:endParaRPr>
          </a:p>
        </p:txBody>
      </p:sp>
    </p:spTree>
    <p:extLst>
      <p:ext uri="{BB962C8B-B14F-4D97-AF65-F5344CB8AC3E}">
        <p14:creationId xmlns:p14="http://schemas.microsoft.com/office/powerpoint/2010/main" val="205262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a:latin typeface="Montserrat" pitchFamily="2" charset="77"/>
              </a:rPr>
              <a:t>Event Rundown</a:t>
            </a:r>
          </a:p>
        </p:txBody>
      </p:sp>
      <p:sp>
        <p:nvSpPr>
          <p:cNvPr id="46" name="Rectangle 45">
            <a:extLst>
              <a:ext uri="{FF2B5EF4-FFF2-40B4-BE49-F238E27FC236}">
                <a16:creationId xmlns:a16="http://schemas.microsoft.com/office/drawing/2014/main" id="{244BC422-9B7E-5BD0-6932-6032FE74A8DD}"/>
              </a:ext>
            </a:extLst>
          </p:cNvPr>
          <p:cNvSpPr/>
          <p:nvPr/>
        </p:nvSpPr>
        <p:spPr>
          <a:xfrm>
            <a:off x="192088" y="617207"/>
            <a:ext cx="3780000" cy="264477"/>
          </a:xfrm>
          <a:prstGeom prst="rect">
            <a:avLst/>
          </a:prstGeom>
          <a:solidFill>
            <a:srgbClr val="002C28"/>
          </a:solidFill>
          <a:ln>
            <a:noFill/>
          </a:ln>
          <a:effectLst>
            <a:outerShdw blurRad="50800" dist="50800" dir="5400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Event Synopsis</a:t>
            </a:r>
            <a:endParaRPr lang="en-US" sz="1200">
              <a:solidFill>
                <a:schemeClr val="accent2"/>
              </a:solidFill>
              <a:latin typeface="Montserrat" pitchFamily="2" charset="77"/>
            </a:endParaRPr>
          </a:p>
        </p:txBody>
      </p:sp>
      <p:sp>
        <p:nvSpPr>
          <p:cNvPr id="47" name="Rectangle 46">
            <a:extLst>
              <a:ext uri="{FF2B5EF4-FFF2-40B4-BE49-F238E27FC236}">
                <a16:creationId xmlns:a16="http://schemas.microsoft.com/office/drawing/2014/main" id="{B03CD3D5-BA36-2B9D-DAB3-41CB8ED08193}"/>
              </a:ext>
            </a:extLst>
          </p:cNvPr>
          <p:cNvSpPr/>
          <p:nvPr/>
        </p:nvSpPr>
        <p:spPr>
          <a:xfrm>
            <a:off x="192088" y="971475"/>
            <a:ext cx="11807825" cy="294403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400" dirty="0">
                <a:solidFill>
                  <a:schemeClr val="tx1"/>
                </a:solidFill>
                <a:latin typeface="Montserrat" pitchFamily="2" charset="77"/>
              </a:rPr>
              <a:t>Sustainable Investment Summit 2024 (SIS24) is driven by a singular vision: </a:t>
            </a:r>
            <a:r>
              <a:rPr lang="en-US" sz="1400" b="1" dirty="0">
                <a:solidFill>
                  <a:schemeClr val="tx1"/>
                </a:solidFill>
                <a:latin typeface="Montserrat" pitchFamily="2" charset="77"/>
              </a:rPr>
              <a:t>to ignite hope and self-discovery within the sustainability community</a:t>
            </a:r>
            <a:r>
              <a:rPr lang="en-US" sz="1400" dirty="0">
                <a:solidFill>
                  <a:schemeClr val="tx1"/>
                </a:solidFill>
                <a:latin typeface="Montserrat" pitchFamily="2" charset="77"/>
              </a:rPr>
              <a:t>. We aim to inspire hope in youth aspiring to careers in sustainability and promote self-discovery, emphasizing that everyone has a unique role in this puzzle. </a:t>
            </a:r>
          </a:p>
          <a:p>
            <a:pPr algn="just"/>
            <a:endParaRPr lang="en-US" sz="1400" dirty="0">
              <a:solidFill>
                <a:schemeClr val="tx1"/>
              </a:solidFill>
              <a:latin typeface="Montserrat" pitchFamily="2" charset="77"/>
            </a:endParaRPr>
          </a:p>
          <a:p>
            <a:pPr algn="just"/>
            <a:r>
              <a:rPr lang="en-US" sz="1400" dirty="0">
                <a:solidFill>
                  <a:schemeClr val="tx1"/>
                </a:solidFill>
                <a:latin typeface="Montserrat" pitchFamily="2" charset="77"/>
              </a:rPr>
              <a:t>At </a:t>
            </a:r>
            <a:r>
              <a:rPr lang="en-US" sz="1400" b="1" dirty="0">
                <a:solidFill>
                  <a:schemeClr val="tx1"/>
                </a:solidFill>
                <a:latin typeface="Montserrat" pitchFamily="2" charset="77"/>
              </a:rPr>
              <a:t>the heart of SIS24 is the empowerment and growth of the student community</a:t>
            </a:r>
            <a:r>
              <a:rPr lang="en-US" sz="1400" dirty="0">
                <a:solidFill>
                  <a:schemeClr val="tx1"/>
                </a:solidFill>
                <a:latin typeface="Montserrat" pitchFamily="2" charset="77"/>
              </a:rPr>
              <a:t>. By prioritizing personal and professional development, the summit equips students with skills, knowledge, and network needed to make a successful graduate transition.</a:t>
            </a:r>
          </a:p>
          <a:p>
            <a:pPr algn="just"/>
            <a:endParaRPr lang="en-US" sz="1400" dirty="0">
              <a:solidFill>
                <a:schemeClr val="tx1"/>
              </a:solidFill>
              <a:latin typeface="Montserrat" pitchFamily="2" charset="77"/>
            </a:endParaRPr>
          </a:p>
          <a:p>
            <a:pPr algn="just"/>
            <a:r>
              <a:rPr lang="en-US" sz="1400" dirty="0">
                <a:solidFill>
                  <a:schemeClr val="tx1"/>
                </a:solidFill>
                <a:latin typeface="Montserrat" pitchFamily="2" charset="77"/>
              </a:rPr>
              <a:t>In collaboration with Singapore Green Finance Center (SGFC), SIS24 not only bridges the gap between the youth and the professional world but also connects industry leaders with the passion, curiosity, and innovation of today’s youth. By </a:t>
            </a:r>
            <a:r>
              <a:rPr lang="en-US" sz="1400" b="1" dirty="0">
                <a:solidFill>
                  <a:schemeClr val="tx1"/>
                </a:solidFill>
                <a:latin typeface="Montserrat" pitchFamily="2" charset="77"/>
              </a:rPr>
              <a:t>reaffirming links with SGFC’s founding partners</a:t>
            </a:r>
            <a:r>
              <a:rPr lang="en-US" sz="1400" dirty="0">
                <a:solidFill>
                  <a:schemeClr val="tx1"/>
                </a:solidFill>
                <a:latin typeface="Montserrat" pitchFamily="2" charset="77"/>
              </a:rPr>
              <a:t>, SIS24 renews the social commitment of the industry, inspiring the next generation.</a:t>
            </a:r>
          </a:p>
          <a:p>
            <a:pPr algn="just"/>
            <a:endParaRPr lang="en-US" sz="1400" dirty="0">
              <a:solidFill>
                <a:schemeClr val="tx1"/>
              </a:solidFill>
              <a:latin typeface="Montserrat" pitchFamily="2" charset="77"/>
            </a:endParaRPr>
          </a:p>
          <a:p>
            <a:pPr algn="just"/>
            <a:r>
              <a:rPr lang="en-US" sz="1400" dirty="0">
                <a:solidFill>
                  <a:schemeClr val="tx1"/>
                </a:solidFill>
                <a:latin typeface="Montserrat" pitchFamily="2" charset="77"/>
              </a:rPr>
              <a:t>Through these efforts, SIS24 seeks to reinforce faith in the future of sustainability. This is why SIS24 exists – to inspire and empower the leaders of tomorrow.</a:t>
            </a:r>
            <a:endParaRPr lang="en-US" sz="1400" dirty="0">
              <a:solidFill>
                <a:schemeClr val="tx1"/>
              </a:solidFill>
              <a:latin typeface=""/>
            </a:endParaRPr>
          </a:p>
        </p:txBody>
      </p:sp>
      <p:sp>
        <p:nvSpPr>
          <p:cNvPr id="3" name="Rectangle 2">
            <a:extLst>
              <a:ext uri="{FF2B5EF4-FFF2-40B4-BE49-F238E27FC236}">
                <a16:creationId xmlns:a16="http://schemas.microsoft.com/office/drawing/2014/main" id="{A5755808-EA3D-286E-9285-26A36B1C4965}"/>
              </a:ext>
            </a:extLst>
          </p:cNvPr>
          <p:cNvSpPr/>
          <p:nvPr/>
        </p:nvSpPr>
        <p:spPr>
          <a:xfrm>
            <a:off x="3947310" y="4838557"/>
            <a:ext cx="4297851" cy="305378"/>
          </a:xfrm>
          <a:prstGeom prst="rect">
            <a:avLst/>
          </a:prstGeom>
          <a:noFill/>
          <a:ln>
            <a:noFill/>
          </a:ln>
          <a:effectLst>
            <a:outerShdw blurRad="50800" dist="50800" dir="5400000" sx="1000" sy="1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This part of the slide is intentionally left blank</a:t>
            </a:r>
            <a:endParaRPr lang="en-US" sz="1200">
              <a:solidFill>
                <a:schemeClr val="tx1"/>
              </a:solidFill>
              <a:latin typeface="Montserrat" pitchFamily="2" charset="77"/>
            </a:endParaRPr>
          </a:p>
        </p:txBody>
      </p:sp>
    </p:spTree>
    <p:extLst>
      <p:ext uri="{BB962C8B-B14F-4D97-AF65-F5344CB8AC3E}">
        <p14:creationId xmlns:p14="http://schemas.microsoft.com/office/powerpoint/2010/main" val="200203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1F1FB-80F9-698B-0418-DEC79DE93D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3F5299-1EBC-2536-5C8F-CBB01EBA0C73}"/>
              </a:ext>
            </a:extLst>
          </p:cNvPr>
          <p:cNvSpPr>
            <a:spLocks noGrp="1"/>
          </p:cNvSpPr>
          <p:nvPr>
            <p:ph type="body" sz="quarter" idx="18"/>
          </p:nvPr>
        </p:nvSpPr>
        <p:spPr/>
        <p:txBody>
          <a:bodyPr/>
          <a:lstStyle/>
          <a:p>
            <a:r>
              <a:rPr lang="en-US" b="1">
                <a:latin typeface="Montserrat" pitchFamily="2" charset="77"/>
              </a:rPr>
              <a:t>Event Rundown</a:t>
            </a:r>
          </a:p>
        </p:txBody>
      </p:sp>
      <p:sp>
        <p:nvSpPr>
          <p:cNvPr id="4" name="Rectangle 3">
            <a:extLst>
              <a:ext uri="{FF2B5EF4-FFF2-40B4-BE49-F238E27FC236}">
                <a16:creationId xmlns:a16="http://schemas.microsoft.com/office/drawing/2014/main" id="{DE110E4C-97F1-82D9-1585-F919EA58CFF2}"/>
              </a:ext>
            </a:extLst>
          </p:cNvPr>
          <p:cNvSpPr/>
          <p:nvPr/>
        </p:nvSpPr>
        <p:spPr>
          <a:xfrm>
            <a:off x="192087" y="642800"/>
            <a:ext cx="5720339" cy="264477"/>
          </a:xfrm>
          <a:prstGeom prst="rect">
            <a:avLst/>
          </a:prstGeom>
          <a:solidFill>
            <a:srgbClr val="002C28"/>
          </a:solidFill>
          <a:ln>
            <a:noFill/>
          </a:ln>
          <a:effectLst>
            <a:outerShdw blurRad="50800" dist="50800" dir="5400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Our Team</a:t>
            </a:r>
            <a:endParaRPr lang="en-US" sz="1200">
              <a:solidFill>
                <a:schemeClr val="accent2"/>
              </a:solidFill>
              <a:latin typeface="Montserrat" pitchFamily="2" charset="77"/>
            </a:endParaRPr>
          </a:p>
        </p:txBody>
      </p:sp>
      <p:cxnSp>
        <p:nvCxnSpPr>
          <p:cNvPr id="5" name="Straight Connector 4">
            <a:extLst>
              <a:ext uri="{FF2B5EF4-FFF2-40B4-BE49-F238E27FC236}">
                <a16:creationId xmlns:a16="http://schemas.microsoft.com/office/drawing/2014/main" id="{374B1187-FE36-A79B-83A0-6EB43A90E3F1}"/>
              </a:ext>
            </a:extLst>
          </p:cNvPr>
          <p:cNvCxnSpPr>
            <a:cxnSpLocks/>
          </p:cNvCxnSpPr>
          <p:nvPr/>
        </p:nvCxnSpPr>
        <p:spPr>
          <a:xfrm flipH="1">
            <a:off x="1494081" y="3259129"/>
            <a:ext cx="30944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A1C4A24-57A1-BA6A-DF2C-E3F5666AAECB}"/>
              </a:ext>
            </a:extLst>
          </p:cNvPr>
          <p:cNvCxnSpPr>
            <a:cxnSpLocks/>
          </p:cNvCxnSpPr>
          <p:nvPr/>
        </p:nvCxnSpPr>
        <p:spPr>
          <a:xfrm>
            <a:off x="3051458" y="2274974"/>
            <a:ext cx="0" cy="984155"/>
          </a:xfrm>
          <a:prstGeom prst="line">
            <a:avLst/>
          </a:prstGeom>
          <a:ln w="19050"/>
        </p:spPr>
        <p:style>
          <a:lnRef idx="1">
            <a:schemeClr val="dk1"/>
          </a:lnRef>
          <a:fillRef idx="0">
            <a:schemeClr val="dk1"/>
          </a:fillRef>
          <a:effectRef idx="0">
            <a:schemeClr val="dk1"/>
          </a:effectRef>
          <a:fontRef idx="minor">
            <a:schemeClr val="tx1"/>
          </a:fontRef>
        </p:style>
      </p:cxnSp>
      <p:sp>
        <p:nvSpPr>
          <p:cNvPr id="7" name="Rounded Rectangle 6">
            <a:extLst>
              <a:ext uri="{FF2B5EF4-FFF2-40B4-BE49-F238E27FC236}">
                <a16:creationId xmlns:a16="http://schemas.microsoft.com/office/drawing/2014/main" id="{776BE092-38BF-35B6-CBAB-DA2A3888D7B5}"/>
              </a:ext>
            </a:extLst>
          </p:cNvPr>
          <p:cNvSpPr/>
          <p:nvPr/>
        </p:nvSpPr>
        <p:spPr>
          <a:xfrm>
            <a:off x="2301229" y="1783450"/>
            <a:ext cx="1367460" cy="636998"/>
          </a:xfrm>
          <a:prstGeom prst="roundRect">
            <a:avLst/>
          </a:prstGeom>
          <a:solidFill>
            <a:srgbClr val="002C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Chairpersons</a:t>
            </a:r>
          </a:p>
        </p:txBody>
      </p:sp>
      <p:grpSp>
        <p:nvGrpSpPr>
          <p:cNvPr id="8" name="Group 7">
            <a:extLst>
              <a:ext uri="{FF2B5EF4-FFF2-40B4-BE49-F238E27FC236}">
                <a16:creationId xmlns:a16="http://schemas.microsoft.com/office/drawing/2014/main" id="{D9906081-4BF5-2099-3D1D-543C1F854B5D}"/>
              </a:ext>
            </a:extLst>
          </p:cNvPr>
          <p:cNvGrpSpPr/>
          <p:nvPr/>
        </p:nvGrpSpPr>
        <p:grpSpPr>
          <a:xfrm>
            <a:off x="1745307" y="3259129"/>
            <a:ext cx="1504594" cy="1611842"/>
            <a:chOff x="4356890" y="1741661"/>
            <a:chExt cx="1504594" cy="1611842"/>
          </a:xfrm>
        </p:grpSpPr>
        <p:cxnSp>
          <p:nvCxnSpPr>
            <p:cNvPr id="9" name="Straight Connector 8">
              <a:extLst>
                <a:ext uri="{FF2B5EF4-FFF2-40B4-BE49-F238E27FC236}">
                  <a16:creationId xmlns:a16="http://schemas.microsoft.com/office/drawing/2014/main" id="{638A29E2-41F3-7C68-4CCF-EFF6AEB2C07D}"/>
                </a:ext>
              </a:extLst>
            </p:cNvPr>
            <p:cNvCxnSpPr>
              <a:cxnSpLocks/>
            </p:cNvCxnSpPr>
            <p:nvPr/>
          </p:nvCxnSpPr>
          <p:spPr>
            <a:xfrm flipV="1">
              <a:off x="5104661" y="1741661"/>
              <a:ext cx="4526" cy="1258615"/>
            </a:xfrm>
            <a:prstGeom prst="line">
              <a:avLst/>
            </a:prstGeom>
            <a:ln w="19050"/>
          </p:spPr>
          <p:style>
            <a:lnRef idx="1">
              <a:schemeClr val="dk1"/>
            </a:lnRef>
            <a:fillRef idx="0">
              <a:schemeClr val="dk1"/>
            </a:fillRef>
            <a:effectRef idx="0">
              <a:schemeClr val="dk1"/>
            </a:effectRef>
            <a:fontRef idx="minor">
              <a:schemeClr val="tx1"/>
            </a:fontRef>
          </p:style>
        </p:cxnSp>
        <p:sp>
          <p:nvSpPr>
            <p:cNvPr id="10" name="Rounded Rectangle 9">
              <a:extLst>
                <a:ext uri="{FF2B5EF4-FFF2-40B4-BE49-F238E27FC236}">
                  <a16:creationId xmlns:a16="http://schemas.microsoft.com/office/drawing/2014/main" id="{42C769C0-B6BF-3429-0110-6F37023F6710}"/>
                </a:ext>
              </a:extLst>
            </p:cNvPr>
            <p:cNvSpPr/>
            <p:nvPr/>
          </p:nvSpPr>
          <p:spPr>
            <a:xfrm>
              <a:off x="4356890" y="2716505"/>
              <a:ext cx="1504594" cy="636998"/>
            </a:xfrm>
            <a:prstGeom prst="roundRect">
              <a:avLst/>
            </a:prstGeom>
            <a:solidFill>
              <a:srgbClr val="002C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Marketing &amp; Comms</a:t>
              </a:r>
            </a:p>
          </p:txBody>
        </p:sp>
      </p:grpSp>
      <p:grpSp>
        <p:nvGrpSpPr>
          <p:cNvPr id="11" name="Group 10">
            <a:extLst>
              <a:ext uri="{FF2B5EF4-FFF2-40B4-BE49-F238E27FC236}">
                <a16:creationId xmlns:a16="http://schemas.microsoft.com/office/drawing/2014/main" id="{51A18EEB-DB93-6459-2439-359202CA0D80}"/>
              </a:ext>
            </a:extLst>
          </p:cNvPr>
          <p:cNvGrpSpPr/>
          <p:nvPr/>
        </p:nvGrpSpPr>
        <p:grpSpPr>
          <a:xfrm>
            <a:off x="746562" y="3259129"/>
            <a:ext cx="1504594" cy="802699"/>
            <a:chOff x="2201281" y="2552154"/>
            <a:chExt cx="1504594" cy="802699"/>
          </a:xfrm>
        </p:grpSpPr>
        <p:cxnSp>
          <p:nvCxnSpPr>
            <p:cNvPr id="12" name="Straight Connector 11">
              <a:extLst>
                <a:ext uri="{FF2B5EF4-FFF2-40B4-BE49-F238E27FC236}">
                  <a16:creationId xmlns:a16="http://schemas.microsoft.com/office/drawing/2014/main" id="{EB223426-D1B1-85B4-D1ED-A39A781E04B7}"/>
                </a:ext>
              </a:extLst>
            </p:cNvPr>
            <p:cNvCxnSpPr>
              <a:cxnSpLocks/>
            </p:cNvCxnSpPr>
            <p:nvPr/>
          </p:nvCxnSpPr>
          <p:spPr>
            <a:xfrm flipV="1">
              <a:off x="2948800" y="2552154"/>
              <a:ext cx="0" cy="448122"/>
            </a:xfrm>
            <a:prstGeom prst="line">
              <a:avLst/>
            </a:prstGeom>
            <a:ln w="19050"/>
          </p:spPr>
          <p:style>
            <a:lnRef idx="1">
              <a:schemeClr val="dk1"/>
            </a:lnRef>
            <a:fillRef idx="0">
              <a:schemeClr val="dk1"/>
            </a:fillRef>
            <a:effectRef idx="0">
              <a:schemeClr val="dk1"/>
            </a:effectRef>
            <a:fontRef idx="minor">
              <a:schemeClr val="tx1"/>
            </a:fontRef>
          </p:style>
        </p:cxnSp>
        <p:sp>
          <p:nvSpPr>
            <p:cNvPr id="13" name="Rounded Rectangle 12">
              <a:extLst>
                <a:ext uri="{FF2B5EF4-FFF2-40B4-BE49-F238E27FC236}">
                  <a16:creationId xmlns:a16="http://schemas.microsoft.com/office/drawing/2014/main" id="{1C279644-9863-0669-6A3A-278B5CB03B41}"/>
                </a:ext>
              </a:extLst>
            </p:cNvPr>
            <p:cNvSpPr/>
            <p:nvPr/>
          </p:nvSpPr>
          <p:spPr>
            <a:xfrm>
              <a:off x="2201281" y="2717855"/>
              <a:ext cx="1504594" cy="636998"/>
            </a:xfrm>
            <a:prstGeom prst="roundRect">
              <a:avLst/>
            </a:prstGeom>
            <a:solidFill>
              <a:srgbClr val="002C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Finance &amp; Administration</a:t>
              </a:r>
            </a:p>
          </p:txBody>
        </p:sp>
      </p:grpSp>
      <p:grpSp>
        <p:nvGrpSpPr>
          <p:cNvPr id="14" name="Group 13">
            <a:extLst>
              <a:ext uri="{FF2B5EF4-FFF2-40B4-BE49-F238E27FC236}">
                <a16:creationId xmlns:a16="http://schemas.microsoft.com/office/drawing/2014/main" id="{179A2A54-5FFC-0AA2-ACCC-B6C05D531BB5}"/>
              </a:ext>
            </a:extLst>
          </p:cNvPr>
          <p:cNvGrpSpPr/>
          <p:nvPr/>
        </p:nvGrpSpPr>
        <p:grpSpPr>
          <a:xfrm>
            <a:off x="2785622" y="3259129"/>
            <a:ext cx="1504594" cy="801349"/>
            <a:chOff x="6408589" y="2552154"/>
            <a:chExt cx="1504594" cy="801349"/>
          </a:xfrm>
        </p:grpSpPr>
        <p:cxnSp>
          <p:nvCxnSpPr>
            <p:cNvPr id="15" name="Straight Connector 14">
              <a:extLst>
                <a:ext uri="{FF2B5EF4-FFF2-40B4-BE49-F238E27FC236}">
                  <a16:creationId xmlns:a16="http://schemas.microsoft.com/office/drawing/2014/main" id="{48E22845-C72E-FAC9-4276-0BA1F61F1A5F}"/>
                </a:ext>
              </a:extLst>
            </p:cNvPr>
            <p:cNvCxnSpPr>
              <a:cxnSpLocks/>
            </p:cNvCxnSpPr>
            <p:nvPr/>
          </p:nvCxnSpPr>
          <p:spPr>
            <a:xfrm flipV="1">
              <a:off x="7157781" y="2552154"/>
              <a:ext cx="0" cy="448122"/>
            </a:xfrm>
            <a:prstGeom prst="line">
              <a:avLst/>
            </a:prstGeom>
            <a:ln w="19050"/>
          </p:spPr>
          <p:style>
            <a:lnRef idx="1">
              <a:schemeClr val="dk1"/>
            </a:lnRef>
            <a:fillRef idx="0">
              <a:schemeClr val="dk1"/>
            </a:fillRef>
            <a:effectRef idx="0">
              <a:schemeClr val="dk1"/>
            </a:effectRef>
            <a:fontRef idx="minor">
              <a:schemeClr val="tx1"/>
            </a:fontRef>
          </p:style>
        </p:cxnSp>
        <p:sp>
          <p:nvSpPr>
            <p:cNvPr id="16" name="Rounded Rectangle 15">
              <a:extLst>
                <a:ext uri="{FF2B5EF4-FFF2-40B4-BE49-F238E27FC236}">
                  <a16:creationId xmlns:a16="http://schemas.microsoft.com/office/drawing/2014/main" id="{D478DB5A-9D5A-4FD3-F84B-C167843F2B92}"/>
                </a:ext>
              </a:extLst>
            </p:cNvPr>
            <p:cNvSpPr/>
            <p:nvPr/>
          </p:nvSpPr>
          <p:spPr>
            <a:xfrm>
              <a:off x="6408589" y="2716505"/>
              <a:ext cx="1504594" cy="636998"/>
            </a:xfrm>
            <a:prstGeom prst="roundRect">
              <a:avLst/>
            </a:prstGeom>
            <a:solidFill>
              <a:srgbClr val="002C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External Relations</a:t>
              </a:r>
            </a:p>
          </p:txBody>
        </p:sp>
      </p:grpSp>
      <p:grpSp>
        <p:nvGrpSpPr>
          <p:cNvPr id="17" name="Group 16">
            <a:extLst>
              <a:ext uri="{FF2B5EF4-FFF2-40B4-BE49-F238E27FC236}">
                <a16:creationId xmlns:a16="http://schemas.microsoft.com/office/drawing/2014/main" id="{663E5B21-45CE-9DD5-8357-A5715365C719}"/>
              </a:ext>
            </a:extLst>
          </p:cNvPr>
          <p:cNvGrpSpPr/>
          <p:nvPr/>
        </p:nvGrpSpPr>
        <p:grpSpPr>
          <a:xfrm>
            <a:off x="3841174" y="3259129"/>
            <a:ext cx="1504594" cy="1609054"/>
            <a:chOff x="7992693" y="1750805"/>
            <a:chExt cx="1504594" cy="1609054"/>
          </a:xfrm>
        </p:grpSpPr>
        <p:cxnSp>
          <p:nvCxnSpPr>
            <p:cNvPr id="18" name="Straight Connector 17">
              <a:extLst>
                <a:ext uri="{FF2B5EF4-FFF2-40B4-BE49-F238E27FC236}">
                  <a16:creationId xmlns:a16="http://schemas.microsoft.com/office/drawing/2014/main" id="{28706C48-D199-8286-CCF1-C7FC101C2458}"/>
                </a:ext>
              </a:extLst>
            </p:cNvPr>
            <p:cNvCxnSpPr>
              <a:cxnSpLocks/>
            </p:cNvCxnSpPr>
            <p:nvPr/>
          </p:nvCxnSpPr>
          <p:spPr>
            <a:xfrm flipV="1">
              <a:off x="8740050" y="1750805"/>
              <a:ext cx="0" cy="1249471"/>
            </a:xfrm>
            <a:prstGeom prst="line">
              <a:avLst/>
            </a:prstGeom>
            <a:ln w="19050"/>
          </p:spPr>
          <p:style>
            <a:lnRef idx="1">
              <a:schemeClr val="dk1"/>
            </a:lnRef>
            <a:fillRef idx="0">
              <a:schemeClr val="dk1"/>
            </a:fillRef>
            <a:effectRef idx="0">
              <a:schemeClr val="dk1"/>
            </a:effectRef>
            <a:fontRef idx="minor">
              <a:schemeClr val="tx1"/>
            </a:fontRef>
          </p:style>
        </p:cxnSp>
        <p:sp>
          <p:nvSpPr>
            <p:cNvPr id="19" name="Rounded Rectangle 18">
              <a:extLst>
                <a:ext uri="{FF2B5EF4-FFF2-40B4-BE49-F238E27FC236}">
                  <a16:creationId xmlns:a16="http://schemas.microsoft.com/office/drawing/2014/main" id="{DC69D0DC-D788-DB73-033C-F6637757FB8D}"/>
                </a:ext>
              </a:extLst>
            </p:cNvPr>
            <p:cNvSpPr/>
            <p:nvPr/>
          </p:nvSpPr>
          <p:spPr>
            <a:xfrm>
              <a:off x="7992693" y="2722861"/>
              <a:ext cx="1504594" cy="636998"/>
            </a:xfrm>
            <a:prstGeom prst="roundRect">
              <a:avLst/>
            </a:prstGeom>
            <a:solidFill>
              <a:srgbClr val="002C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Programs &amp; Curriculum</a:t>
              </a:r>
            </a:p>
          </p:txBody>
        </p:sp>
      </p:grpSp>
      <p:cxnSp>
        <p:nvCxnSpPr>
          <p:cNvPr id="20" name="Straight Connector 19">
            <a:extLst>
              <a:ext uri="{FF2B5EF4-FFF2-40B4-BE49-F238E27FC236}">
                <a16:creationId xmlns:a16="http://schemas.microsoft.com/office/drawing/2014/main" id="{6BF33CE7-A259-1826-3B34-69061A398D58}"/>
              </a:ext>
            </a:extLst>
          </p:cNvPr>
          <p:cNvCxnSpPr>
            <a:cxnSpLocks/>
          </p:cNvCxnSpPr>
          <p:nvPr/>
        </p:nvCxnSpPr>
        <p:spPr>
          <a:xfrm>
            <a:off x="3051458" y="2827006"/>
            <a:ext cx="455689"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1AC1D799-8B85-C218-0114-AC7604B87994}"/>
              </a:ext>
            </a:extLst>
          </p:cNvPr>
          <p:cNvSpPr/>
          <p:nvPr/>
        </p:nvSpPr>
        <p:spPr>
          <a:xfrm>
            <a:off x="3548047" y="2506572"/>
            <a:ext cx="1367460" cy="636998"/>
          </a:xfrm>
          <a:prstGeom prst="roundRect">
            <a:avLst/>
          </a:prstGeom>
          <a:solidFill>
            <a:srgbClr val="002C2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Montserrat" pitchFamily="2" charset="77"/>
              </a:rPr>
              <a:t>SI ExCo</a:t>
            </a:r>
          </a:p>
        </p:txBody>
      </p:sp>
      <p:sp>
        <p:nvSpPr>
          <p:cNvPr id="22" name="TextBox 21">
            <a:extLst>
              <a:ext uri="{FF2B5EF4-FFF2-40B4-BE49-F238E27FC236}">
                <a16:creationId xmlns:a16="http://schemas.microsoft.com/office/drawing/2014/main" id="{260644B8-42AA-95EE-1A12-CA140CECC0EC}"/>
              </a:ext>
            </a:extLst>
          </p:cNvPr>
          <p:cNvSpPr txBox="1"/>
          <p:nvPr/>
        </p:nvSpPr>
        <p:spPr>
          <a:xfrm>
            <a:off x="197336" y="980658"/>
            <a:ext cx="5712397" cy="461665"/>
          </a:xfrm>
          <a:prstGeom prst="rect">
            <a:avLst/>
          </a:prstGeom>
          <a:solidFill>
            <a:schemeClr val="bg1">
              <a:lumMod val="85000"/>
            </a:schemeClr>
          </a:solidFill>
        </p:spPr>
        <p:txBody>
          <a:bodyPr wrap="square" rtlCol="0">
            <a:spAutoFit/>
          </a:bodyPr>
          <a:lstStyle/>
          <a:p>
            <a:pPr algn="just"/>
            <a:r>
              <a:rPr lang="en-US" sz="1200" dirty="0">
                <a:latin typeface="Montserrat" pitchFamily="2" charset="77"/>
              </a:rPr>
              <a:t>We have recruited a 18-Member Organizing Committee, supplemented by our 13-Member ExCo.</a:t>
            </a:r>
          </a:p>
        </p:txBody>
      </p:sp>
      <p:sp>
        <p:nvSpPr>
          <p:cNvPr id="23" name="Rectangle 22">
            <a:extLst>
              <a:ext uri="{FF2B5EF4-FFF2-40B4-BE49-F238E27FC236}">
                <a16:creationId xmlns:a16="http://schemas.microsoft.com/office/drawing/2014/main" id="{990716A6-17C7-D2A8-118E-AFAE49689D5C}"/>
              </a:ext>
            </a:extLst>
          </p:cNvPr>
          <p:cNvSpPr/>
          <p:nvPr/>
        </p:nvSpPr>
        <p:spPr>
          <a:xfrm>
            <a:off x="6279575" y="642800"/>
            <a:ext cx="5720337" cy="264477"/>
          </a:xfrm>
          <a:prstGeom prst="rect">
            <a:avLst/>
          </a:prstGeom>
          <a:solidFill>
            <a:srgbClr val="002C28"/>
          </a:solidFill>
          <a:ln>
            <a:noFill/>
          </a:ln>
          <a:effectLst>
            <a:outerShdw blurRad="50800" dist="50800" dir="5400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Nurturing Our People</a:t>
            </a:r>
            <a:endParaRPr lang="en-US" sz="1200">
              <a:solidFill>
                <a:schemeClr val="accent2"/>
              </a:solidFill>
              <a:latin typeface="Montserrat" pitchFamily="2" charset="77"/>
            </a:endParaRPr>
          </a:p>
        </p:txBody>
      </p:sp>
      <p:pic>
        <p:nvPicPr>
          <p:cNvPr id="24" name="Picture 23">
            <a:extLst>
              <a:ext uri="{FF2B5EF4-FFF2-40B4-BE49-F238E27FC236}">
                <a16:creationId xmlns:a16="http://schemas.microsoft.com/office/drawing/2014/main" id="{D5BB8AF1-6FB5-84A7-174B-DBFB648EF201}"/>
              </a:ext>
            </a:extLst>
          </p:cNvPr>
          <p:cNvPicPr>
            <a:picLocks noChangeAspect="1"/>
          </p:cNvPicPr>
          <p:nvPr/>
        </p:nvPicPr>
        <p:blipFill>
          <a:blip r:embed="rId2"/>
          <a:stretch>
            <a:fillRect/>
          </a:stretch>
        </p:blipFill>
        <p:spPr>
          <a:xfrm>
            <a:off x="8125733" y="980658"/>
            <a:ext cx="3994107" cy="4464566"/>
          </a:xfrm>
          <a:prstGeom prst="rect">
            <a:avLst/>
          </a:prstGeom>
        </p:spPr>
      </p:pic>
      <p:sp>
        <p:nvSpPr>
          <p:cNvPr id="25" name="TextBox 24">
            <a:extLst>
              <a:ext uri="{FF2B5EF4-FFF2-40B4-BE49-F238E27FC236}">
                <a16:creationId xmlns:a16="http://schemas.microsoft.com/office/drawing/2014/main" id="{31F6EA74-C122-7F69-4E35-359B24F3FFA4}"/>
              </a:ext>
            </a:extLst>
          </p:cNvPr>
          <p:cNvSpPr txBox="1"/>
          <p:nvPr/>
        </p:nvSpPr>
        <p:spPr>
          <a:xfrm>
            <a:off x="6279575" y="980658"/>
            <a:ext cx="2247731" cy="307777"/>
          </a:xfrm>
          <a:prstGeom prst="rect">
            <a:avLst/>
          </a:prstGeom>
          <a:solidFill>
            <a:schemeClr val="bg1">
              <a:lumMod val="85000"/>
            </a:schemeClr>
          </a:solidFill>
        </p:spPr>
        <p:txBody>
          <a:bodyPr wrap="none" rtlCol="0">
            <a:spAutoFit/>
          </a:bodyPr>
          <a:lstStyle/>
          <a:p>
            <a:r>
              <a:rPr lang="en-US" sz="1400" b="1">
                <a:latin typeface="Montserrat" pitchFamily="2" charset="77"/>
              </a:rPr>
              <a:t>Initiatives In-Progress</a:t>
            </a:r>
          </a:p>
        </p:txBody>
      </p:sp>
      <p:sp>
        <p:nvSpPr>
          <p:cNvPr id="26" name="TextBox 25">
            <a:extLst>
              <a:ext uri="{FF2B5EF4-FFF2-40B4-BE49-F238E27FC236}">
                <a16:creationId xmlns:a16="http://schemas.microsoft.com/office/drawing/2014/main" id="{9C4734AB-D27A-0F8C-E414-15FC8A90D1E9}"/>
              </a:ext>
            </a:extLst>
          </p:cNvPr>
          <p:cNvSpPr txBox="1"/>
          <p:nvPr/>
        </p:nvSpPr>
        <p:spPr>
          <a:xfrm>
            <a:off x="6275945" y="1314340"/>
            <a:ext cx="3023919" cy="461665"/>
          </a:xfrm>
          <a:prstGeom prst="rect">
            <a:avLst/>
          </a:prstGeom>
          <a:noFill/>
        </p:spPr>
        <p:txBody>
          <a:bodyPr wrap="square" rtlCol="0">
            <a:spAutoFit/>
          </a:bodyPr>
          <a:lstStyle/>
          <a:p>
            <a:r>
              <a:rPr lang="en-US" sz="1200" b="1" dirty="0">
                <a:latin typeface="Montserrat" pitchFamily="2" charset="77"/>
              </a:rPr>
              <a:t>Masterclasses: </a:t>
            </a:r>
            <a:r>
              <a:rPr lang="en-US" sz="1200" dirty="0">
                <a:latin typeface="Montserrat" pitchFamily="2" charset="77"/>
              </a:rPr>
              <a:t>Held in conjunction with SMU Pathfinders Program</a:t>
            </a:r>
          </a:p>
        </p:txBody>
      </p:sp>
      <p:sp>
        <p:nvSpPr>
          <p:cNvPr id="27" name="TextBox 26">
            <a:extLst>
              <a:ext uri="{FF2B5EF4-FFF2-40B4-BE49-F238E27FC236}">
                <a16:creationId xmlns:a16="http://schemas.microsoft.com/office/drawing/2014/main" id="{4E016BBE-7EA6-AA19-04FC-2D504C6EBA28}"/>
              </a:ext>
            </a:extLst>
          </p:cNvPr>
          <p:cNvSpPr txBox="1"/>
          <p:nvPr/>
        </p:nvSpPr>
        <p:spPr>
          <a:xfrm>
            <a:off x="6275945" y="1785335"/>
            <a:ext cx="2369291" cy="461665"/>
          </a:xfrm>
          <a:prstGeom prst="rect">
            <a:avLst/>
          </a:prstGeom>
          <a:noFill/>
        </p:spPr>
        <p:txBody>
          <a:bodyPr wrap="square" rtlCol="0">
            <a:spAutoFit/>
          </a:bodyPr>
          <a:lstStyle/>
          <a:p>
            <a:r>
              <a:rPr lang="en-US" sz="1200" b="1">
                <a:latin typeface="Montserrat" pitchFamily="2" charset="77"/>
              </a:rPr>
              <a:t>Speaker Sessions: </a:t>
            </a:r>
            <a:r>
              <a:rPr lang="en-US" sz="1200">
                <a:latin typeface="Montserrat" pitchFamily="2" charset="77"/>
              </a:rPr>
              <a:t>BTS session on August 30</a:t>
            </a:r>
            <a:r>
              <a:rPr lang="en-US" sz="1200" baseline="30000">
                <a:latin typeface="Montserrat" pitchFamily="2" charset="77"/>
              </a:rPr>
              <a:t>th</a:t>
            </a:r>
            <a:r>
              <a:rPr lang="en-US" sz="1200">
                <a:latin typeface="Montserrat" pitchFamily="2" charset="77"/>
              </a:rPr>
              <a:t> </a:t>
            </a:r>
          </a:p>
        </p:txBody>
      </p:sp>
      <p:sp>
        <p:nvSpPr>
          <p:cNvPr id="28" name="TextBox 27">
            <a:extLst>
              <a:ext uri="{FF2B5EF4-FFF2-40B4-BE49-F238E27FC236}">
                <a16:creationId xmlns:a16="http://schemas.microsoft.com/office/drawing/2014/main" id="{8DAE52C3-9217-48EC-48D5-5E6345F225D8}"/>
              </a:ext>
            </a:extLst>
          </p:cNvPr>
          <p:cNvSpPr txBox="1"/>
          <p:nvPr/>
        </p:nvSpPr>
        <p:spPr>
          <a:xfrm>
            <a:off x="6275944" y="2247000"/>
            <a:ext cx="2369291" cy="461665"/>
          </a:xfrm>
          <a:prstGeom prst="rect">
            <a:avLst/>
          </a:prstGeom>
          <a:noFill/>
        </p:spPr>
        <p:txBody>
          <a:bodyPr wrap="square" rtlCol="0">
            <a:spAutoFit/>
          </a:bodyPr>
          <a:lstStyle/>
          <a:p>
            <a:r>
              <a:rPr lang="en-US" sz="1200" b="1">
                <a:latin typeface="Montserrat" pitchFamily="2" charset="77"/>
              </a:rPr>
              <a:t>Networking: </a:t>
            </a:r>
            <a:r>
              <a:rPr lang="en-US" sz="1200">
                <a:latin typeface="Montserrat" pitchFamily="2" charset="77"/>
              </a:rPr>
              <a:t>Achieved through event planning</a:t>
            </a:r>
          </a:p>
        </p:txBody>
      </p:sp>
      <p:sp>
        <p:nvSpPr>
          <p:cNvPr id="29" name="TextBox 28">
            <a:extLst>
              <a:ext uri="{FF2B5EF4-FFF2-40B4-BE49-F238E27FC236}">
                <a16:creationId xmlns:a16="http://schemas.microsoft.com/office/drawing/2014/main" id="{C638CA6B-8637-DE16-3908-A9EA5ACC3D06}"/>
              </a:ext>
            </a:extLst>
          </p:cNvPr>
          <p:cNvSpPr txBox="1"/>
          <p:nvPr/>
        </p:nvSpPr>
        <p:spPr>
          <a:xfrm>
            <a:off x="6275945" y="2708665"/>
            <a:ext cx="1864048" cy="646331"/>
          </a:xfrm>
          <a:prstGeom prst="rect">
            <a:avLst/>
          </a:prstGeom>
          <a:noFill/>
        </p:spPr>
        <p:txBody>
          <a:bodyPr wrap="square" rtlCol="0">
            <a:spAutoFit/>
          </a:bodyPr>
          <a:lstStyle/>
          <a:p>
            <a:r>
              <a:rPr lang="en-US" sz="1200" b="1">
                <a:latin typeface="Montserrat" pitchFamily="2" charset="77"/>
              </a:rPr>
              <a:t>Student Outreach: </a:t>
            </a:r>
            <a:r>
              <a:rPr lang="en-US" sz="1200">
                <a:latin typeface="Montserrat" pitchFamily="2" charset="77"/>
              </a:rPr>
              <a:t>Achieved through SMU Vivace platform</a:t>
            </a:r>
          </a:p>
        </p:txBody>
      </p:sp>
      <p:sp>
        <p:nvSpPr>
          <p:cNvPr id="30" name="TextBox 29">
            <a:extLst>
              <a:ext uri="{FF2B5EF4-FFF2-40B4-BE49-F238E27FC236}">
                <a16:creationId xmlns:a16="http://schemas.microsoft.com/office/drawing/2014/main" id="{C80048AD-3EAE-EE82-501D-951B471C769D}"/>
              </a:ext>
            </a:extLst>
          </p:cNvPr>
          <p:cNvSpPr txBox="1"/>
          <p:nvPr/>
        </p:nvSpPr>
        <p:spPr>
          <a:xfrm>
            <a:off x="6279575" y="3550000"/>
            <a:ext cx="1388522" cy="307777"/>
          </a:xfrm>
          <a:prstGeom prst="rect">
            <a:avLst/>
          </a:prstGeom>
          <a:solidFill>
            <a:schemeClr val="bg1">
              <a:lumMod val="85000"/>
            </a:schemeClr>
          </a:solidFill>
        </p:spPr>
        <p:txBody>
          <a:bodyPr wrap="none" rtlCol="0">
            <a:spAutoFit/>
          </a:bodyPr>
          <a:lstStyle/>
          <a:p>
            <a:r>
              <a:rPr lang="en-US" sz="1400" b="1">
                <a:latin typeface="Montserrat" pitchFamily="2" charset="77"/>
              </a:rPr>
              <a:t>Future Work</a:t>
            </a:r>
          </a:p>
        </p:txBody>
      </p:sp>
      <p:sp>
        <p:nvSpPr>
          <p:cNvPr id="31" name="TextBox 30">
            <a:extLst>
              <a:ext uri="{FF2B5EF4-FFF2-40B4-BE49-F238E27FC236}">
                <a16:creationId xmlns:a16="http://schemas.microsoft.com/office/drawing/2014/main" id="{3E471084-77FE-2728-6408-61A8E2B7085F}"/>
              </a:ext>
            </a:extLst>
          </p:cNvPr>
          <p:cNvSpPr txBox="1"/>
          <p:nvPr/>
        </p:nvSpPr>
        <p:spPr>
          <a:xfrm>
            <a:off x="6275944" y="3893408"/>
            <a:ext cx="2369291" cy="646331"/>
          </a:xfrm>
          <a:prstGeom prst="rect">
            <a:avLst/>
          </a:prstGeom>
          <a:noFill/>
        </p:spPr>
        <p:txBody>
          <a:bodyPr wrap="square" rtlCol="0">
            <a:spAutoFit/>
          </a:bodyPr>
          <a:lstStyle/>
          <a:p>
            <a:r>
              <a:rPr lang="en-US" sz="1200" b="1">
                <a:latin typeface="Montserrat" pitchFamily="2" charset="77"/>
              </a:rPr>
              <a:t>Company Visits: </a:t>
            </a:r>
            <a:r>
              <a:rPr lang="en-US" sz="1200">
                <a:latin typeface="Montserrat" pitchFamily="2" charset="77"/>
              </a:rPr>
              <a:t>Tie ups with local sustainability-focused firms for exposure</a:t>
            </a:r>
          </a:p>
        </p:txBody>
      </p:sp>
    </p:spTree>
    <p:extLst>
      <p:ext uri="{BB962C8B-B14F-4D97-AF65-F5344CB8AC3E}">
        <p14:creationId xmlns:p14="http://schemas.microsoft.com/office/powerpoint/2010/main" val="131399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A49B16-5863-5062-3595-E4306D19103A}"/>
              </a:ext>
            </a:extLst>
          </p:cNvPr>
          <p:cNvPicPr>
            <a:picLocks noChangeAspect="1"/>
          </p:cNvPicPr>
          <p:nvPr/>
        </p:nvPicPr>
        <p:blipFill>
          <a:blip r:embed="rId2">
            <a:alphaModFix/>
          </a:blip>
          <a:stretch>
            <a:fillRect/>
          </a:stretch>
        </p:blipFill>
        <p:spPr>
          <a:xfrm>
            <a:off x="4757" y="-11"/>
            <a:ext cx="12182484" cy="6842495"/>
          </a:xfrm>
          <a:prstGeom prst="rect">
            <a:avLst/>
          </a:prstGeom>
        </p:spPr>
      </p:pic>
      <p:sp>
        <p:nvSpPr>
          <p:cNvPr id="7" name="Isosceles Triangle 5">
            <a:extLst>
              <a:ext uri="{FF2B5EF4-FFF2-40B4-BE49-F238E27FC236}">
                <a16:creationId xmlns:a16="http://schemas.microsoft.com/office/drawing/2014/main" id="{7ADD68BE-82CD-EF86-535D-CDF858E84CFC}"/>
              </a:ext>
            </a:extLst>
          </p:cNvPr>
          <p:cNvSpPr/>
          <p:nvPr/>
        </p:nvSpPr>
        <p:spPr>
          <a:xfrm rot="5400000">
            <a:off x="2664620" y="-2649103"/>
            <a:ext cx="6858002" cy="12187241"/>
          </a:xfrm>
          <a:custGeom>
            <a:avLst/>
            <a:gdLst>
              <a:gd name="connsiteX0" fmla="*/ 0 w 6858002"/>
              <a:gd name="connsiteY0" fmla="*/ 12192002 h 12192002"/>
              <a:gd name="connsiteX1" fmla="*/ 3429001 w 6858002"/>
              <a:gd name="connsiteY1" fmla="*/ 0 h 12192002"/>
              <a:gd name="connsiteX2" fmla="*/ 6858002 w 6858002"/>
              <a:gd name="connsiteY2" fmla="*/ 12192002 h 12192002"/>
              <a:gd name="connsiteX3" fmla="*/ 0 w 6858002"/>
              <a:gd name="connsiteY3" fmla="*/ 12192002 h 12192002"/>
              <a:gd name="connsiteX0" fmla="*/ 0 w 6858002"/>
              <a:gd name="connsiteY0" fmla="*/ 12201527 h 12201527"/>
              <a:gd name="connsiteX1" fmla="*/ 6858001 w 6858002"/>
              <a:gd name="connsiteY1" fmla="*/ 0 h 12201527"/>
              <a:gd name="connsiteX2" fmla="*/ 6858002 w 6858002"/>
              <a:gd name="connsiteY2" fmla="*/ 12201527 h 12201527"/>
              <a:gd name="connsiteX3" fmla="*/ 0 w 6858002"/>
              <a:gd name="connsiteY3" fmla="*/ 12201527 h 12201527"/>
              <a:gd name="connsiteX0" fmla="*/ 0 w 6858002"/>
              <a:gd name="connsiteY0" fmla="*/ 12150690 h 12150690"/>
              <a:gd name="connsiteX1" fmla="*/ 6781804 w 6858002"/>
              <a:gd name="connsiteY1" fmla="*/ 0 h 12150690"/>
              <a:gd name="connsiteX2" fmla="*/ 6858002 w 6858002"/>
              <a:gd name="connsiteY2" fmla="*/ 12150690 h 12150690"/>
              <a:gd name="connsiteX3" fmla="*/ 0 w 6858002"/>
              <a:gd name="connsiteY3" fmla="*/ 12150690 h 12150690"/>
              <a:gd name="connsiteX0" fmla="*/ 0 w 6858004"/>
              <a:gd name="connsiteY0" fmla="*/ 12220595 h 12220595"/>
              <a:gd name="connsiteX1" fmla="*/ 6858004 w 6858004"/>
              <a:gd name="connsiteY1" fmla="*/ 0 h 12220595"/>
              <a:gd name="connsiteX2" fmla="*/ 6858002 w 6858004"/>
              <a:gd name="connsiteY2" fmla="*/ 12220595 h 12220595"/>
              <a:gd name="connsiteX3" fmla="*/ 0 w 6858004"/>
              <a:gd name="connsiteY3" fmla="*/ 12220595 h 12220595"/>
              <a:gd name="connsiteX0" fmla="*/ 0 w 6858002"/>
              <a:gd name="connsiteY0" fmla="*/ 12196763 h 12196763"/>
              <a:gd name="connsiteX1" fmla="*/ 6853241 w 6858002"/>
              <a:gd name="connsiteY1" fmla="*/ 0 h 12196763"/>
              <a:gd name="connsiteX2" fmla="*/ 6858002 w 6858002"/>
              <a:gd name="connsiteY2" fmla="*/ 12196763 h 12196763"/>
              <a:gd name="connsiteX3" fmla="*/ 0 w 6858002"/>
              <a:gd name="connsiteY3" fmla="*/ 12196763 h 12196763"/>
            </a:gdLst>
            <a:ahLst/>
            <a:cxnLst>
              <a:cxn ang="0">
                <a:pos x="connsiteX0" y="connsiteY0"/>
              </a:cxn>
              <a:cxn ang="0">
                <a:pos x="connsiteX1" y="connsiteY1"/>
              </a:cxn>
              <a:cxn ang="0">
                <a:pos x="connsiteX2" y="connsiteY2"/>
              </a:cxn>
              <a:cxn ang="0">
                <a:pos x="connsiteX3" y="connsiteY3"/>
              </a:cxn>
            </a:cxnLst>
            <a:rect l="l" t="t" r="r" b="b"/>
            <a:pathLst>
              <a:path w="6858002" h="12196763">
                <a:moveTo>
                  <a:pt x="0" y="12196763"/>
                </a:moveTo>
                <a:lnTo>
                  <a:pt x="6853241" y="0"/>
                </a:lnTo>
                <a:cubicBezTo>
                  <a:pt x="6853241" y="4067176"/>
                  <a:pt x="6858002" y="8129587"/>
                  <a:pt x="6858002" y="12196763"/>
                </a:cubicBezTo>
                <a:lnTo>
                  <a:pt x="0" y="12196763"/>
                </a:lnTo>
                <a:close/>
              </a:path>
            </a:pathLst>
          </a:custGeom>
          <a:solidFill>
            <a:srgbClr val="033453">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9">
            <a:extLst>
              <a:ext uri="{FF2B5EF4-FFF2-40B4-BE49-F238E27FC236}">
                <a16:creationId xmlns:a16="http://schemas.microsoft.com/office/drawing/2014/main" id="{832E82DB-D59E-8687-56CB-E667F76ECB81}"/>
              </a:ext>
            </a:extLst>
          </p:cNvPr>
          <p:cNvSpPr/>
          <p:nvPr/>
        </p:nvSpPr>
        <p:spPr>
          <a:xfrm rot="16200000">
            <a:off x="2667002" y="-2662247"/>
            <a:ext cx="6857998" cy="12182484"/>
          </a:xfrm>
          <a:custGeom>
            <a:avLst/>
            <a:gdLst>
              <a:gd name="connsiteX0" fmla="*/ 0 w 6857998"/>
              <a:gd name="connsiteY0" fmla="*/ 12187244 h 12187244"/>
              <a:gd name="connsiteX1" fmla="*/ 3428999 w 6857998"/>
              <a:gd name="connsiteY1" fmla="*/ 0 h 12187244"/>
              <a:gd name="connsiteX2" fmla="*/ 6857998 w 6857998"/>
              <a:gd name="connsiteY2" fmla="*/ 12187244 h 12187244"/>
              <a:gd name="connsiteX3" fmla="*/ 0 w 6857998"/>
              <a:gd name="connsiteY3" fmla="*/ 12187244 h 12187244"/>
              <a:gd name="connsiteX0" fmla="*/ 0 w 6857998"/>
              <a:gd name="connsiteY0" fmla="*/ 12206294 h 12206294"/>
              <a:gd name="connsiteX1" fmla="*/ 19049 w 6857998"/>
              <a:gd name="connsiteY1" fmla="*/ 0 h 12206294"/>
              <a:gd name="connsiteX2" fmla="*/ 6857998 w 6857998"/>
              <a:gd name="connsiteY2" fmla="*/ 12206294 h 12206294"/>
              <a:gd name="connsiteX3" fmla="*/ 0 w 6857998"/>
              <a:gd name="connsiteY3" fmla="*/ 12206294 h 12206294"/>
              <a:gd name="connsiteX0" fmla="*/ 0 w 6857998"/>
              <a:gd name="connsiteY0" fmla="*/ 12215819 h 12215819"/>
              <a:gd name="connsiteX1" fmla="*/ 9524 w 6857998"/>
              <a:gd name="connsiteY1" fmla="*/ 0 h 12215819"/>
              <a:gd name="connsiteX2" fmla="*/ 6857998 w 6857998"/>
              <a:gd name="connsiteY2" fmla="*/ 12215819 h 12215819"/>
              <a:gd name="connsiteX3" fmla="*/ 0 w 6857998"/>
              <a:gd name="connsiteY3" fmla="*/ 12215819 h 12215819"/>
            </a:gdLst>
            <a:ahLst/>
            <a:cxnLst>
              <a:cxn ang="0">
                <a:pos x="connsiteX0" y="connsiteY0"/>
              </a:cxn>
              <a:cxn ang="0">
                <a:pos x="connsiteX1" y="connsiteY1"/>
              </a:cxn>
              <a:cxn ang="0">
                <a:pos x="connsiteX2" y="connsiteY2"/>
              </a:cxn>
              <a:cxn ang="0">
                <a:pos x="connsiteX3" y="connsiteY3"/>
              </a:cxn>
            </a:cxnLst>
            <a:rect l="l" t="t" r="r" b="b"/>
            <a:pathLst>
              <a:path w="6857998" h="12215819">
                <a:moveTo>
                  <a:pt x="0" y="12215819"/>
                </a:moveTo>
                <a:cubicBezTo>
                  <a:pt x="6350" y="8147054"/>
                  <a:pt x="3174" y="4068765"/>
                  <a:pt x="9524" y="0"/>
                </a:cubicBezTo>
                <a:lnTo>
                  <a:pt x="6857998" y="12215819"/>
                </a:lnTo>
                <a:lnTo>
                  <a:pt x="0" y="12215819"/>
                </a:lnTo>
                <a:close/>
              </a:path>
            </a:pathLst>
          </a:custGeom>
          <a:solidFill>
            <a:srgbClr val="216E38">
              <a:alpha val="4966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Placeholder 3">
            <a:extLst>
              <a:ext uri="{FF2B5EF4-FFF2-40B4-BE49-F238E27FC236}">
                <a16:creationId xmlns:a16="http://schemas.microsoft.com/office/drawing/2014/main" id="{B0DCE34D-DFDD-C3D3-7F81-00578F55DE53}"/>
              </a:ext>
            </a:extLst>
          </p:cNvPr>
          <p:cNvSpPr txBox="1">
            <a:spLocks/>
          </p:cNvSpPr>
          <p:nvPr/>
        </p:nvSpPr>
        <p:spPr>
          <a:xfrm>
            <a:off x="185529" y="6492455"/>
            <a:ext cx="7159940" cy="203238"/>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Montserrat" pitchFamily="2" charset="77"/>
                <a:ea typeface="Open Sans" panose="020B0606030504020204" pitchFamily="34" charset="0"/>
                <a:cs typeface="Open Sans" panose="020B0606030504020204" pitchFamily="34" charset="0"/>
              </a:rPr>
              <a:t>This presentation is strictly private and confidential. It is not to be distributed to any third party without the club’s consent</a:t>
            </a:r>
            <a:endParaRPr lang="en-US">
              <a:solidFill>
                <a:schemeClr val="bg1"/>
              </a:solidFill>
              <a:latin typeface="Montserrat" pitchFamily="2" charset="77"/>
            </a:endParaRPr>
          </a:p>
        </p:txBody>
      </p:sp>
      <p:sp>
        <p:nvSpPr>
          <p:cNvPr id="10" name="Rectangle 9">
            <a:extLst>
              <a:ext uri="{FF2B5EF4-FFF2-40B4-BE49-F238E27FC236}">
                <a16:creationId xmlns:a16="http://schemas.microsoft.com/office/drawing/2014/main" id="{8C943F02-EDF7-0B2A-0A4D-5B362E68CC1B}"/>
              </a:ext>
            </a:extLst>
          </p:cNvPr>
          <p:cNvSpPr/>
          <p:nvPr/>
        </p:nvSpPr>
        <p:spPr>
          <a:xfrm>
            <a:off x="185529" y="4174361"/>
            <a:ext cx="11817627" cy="1477664"/>
          </a:xfrm>
          <a:prstGeom prst="rect">
            <a:avLst/>
          </a:prstGeom>
          <a:solidFill>
            <a:srgbClr val="29322D">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b="1" dirty="0">
                <a:latin typeface="Georgia" panose="02040502050405020303" pitchFamily="18" charset="0"/>
                <a:ea typeface="Open Sans" panose="020B0606030504020204" pitchFamily="34" charset="0"/>
                <a:cs typeface="Open Sans" panose="020B0606030504020204" pitchFamily="34" charset="0"/>
              </a:rPr>
              <a:t>                         </a:t>
            </a:r>
            <a:r>
              <a:rPr lang="en-SG" sz="3600" b="1" dirty="0">
                <a:latin typeface="Century Gothic" panose="020B0502020202020204" pitchFamily="34" charset="0"/>
                <a:ea typeface="Open Sans" panose="020B0606030504020204" pitchFamily="34" charset="0"/>
                <a:cs typeface="Open Sans" panose="020B0606030504020204" pitchFamily="34" charset="0"/>
              </a:rPr>
              <a:t>V3R</a:t>
            </a:r>
          </a:p>
          <a:p>
            <a:r>
              <a:rPr lang="en-SG" sz="3600" b="1" dirty="0">
                <a:solidFill>
                  <a:srgbClr val="C8C8C8"/>
                </a:solidFill>
                <a:latin typeface="Montserrat" pitchFamily="2" charset="77"/>
                <a:ea typeface="Open Sans" panose="020B0606030504020204" pitchFamily="34" charset="0"/>
                <a:cs typeface="Open Sans" panose="020B0606030504020204" pitchFamily="34" charset="0"/>
              </a:rPr>
              <a:t>	    </a:t>
            </a:r>
            <a:r>
              <a:rPr lang="en-GB" sz="2400" dirty="0">
                <a:solidFill>
                  <a:srgbClr val="C8C8C8"/>
                </a:solidFill>
                <a:latin typeface="Georgia" panose="02040502050405020303" pitchFamily="18" charset="0"/>
              </a:rPr>
              <a:t>Nurturing future leaders of sustainable investing</a:t>
            </a:r>
            <a:endParaRPr lang="en-SG" sz="2400" dirty="0">
              <a:solidFill>
                <a:srgbClr val="C8C8C8"/>
              </a:solidFill>
              <a:latin typeface="Georgia" panose="02040502050405020303" pitchFamily="18" charset="0"/>
            </a:endParaRPr>
          </a:p>
        </p:txBody>
      </p:sp>
      <p:pic>
        <p:nvPicPr>
          <p:cNvPr id="11" name="Picture 10" descr="A logo of a city&#10;&#10;Description automatically generated">
            <a:extLst>
              <a:ext uri="{FF2B5EF4-FFF2-40B4-BE49-F238E27FC236}">
                <a16:creationId xmlns:a16="http://schemas.microsoft.com/office/drawing/2014/main" id="{F0BB4AA3-58D9-8690-6309-8A7052A98554}"/>
              </a:ext>
            </a:extLst>
          </p:cNvPr>
          <p:cNvPicPr>
            <a:picLocks noChangeAspect="1"/>
          </p:cNvPicPr>
          <p:nvPr/>
        </p:nvPicPr>
        <p:blipFill>
          <a:blip r:embed="rId3"/>
          <a:stretch>
            <a:fillRect/>
          </a:stretch>
        </p:blipFill>
        <p:spPr>
          <a:xfrm>
            <a:off x="295422" y="4174361"/>
            <a:ext cx="1477664" cy="1477664"/>
          </a:xfrm>
          <a:prstGeom prst="rect">
            <a:avLst/>
          </a:prstGeom>
        </p:spPr>
      </p:pic>
      <p:sp>
        <p:nvSpPr>
          <p:cNvPr id="12" name="Rectangle 11">
            <a:extLst>
              <a:ext uri="{FF2B5EF4-FFF2-40B4-BE49-F238E27FC236}">
                <a16:creationId xmlns:a16="http://schemas.microsoft.com/office/drawing/2014/main" id="{CFB5CEF0-3593-D7A1-ED63-7CE3478F720A}"/>
              </a:ext>
            </a:extLst>
          </p:cNvPr>
          <p:cNvSpPr/>
          <p:nvPr/>
        </p:nvSpPr>
        <p:spPr>
          <a:xfrm>
            <a:off x="188843" y="149087"/>
            <a:ext cx="11817627" cy="655982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 Placeholder 3">
            <a:extLst>
              <a:ext uri="{FF2B5EF4-FFF2-40B4-BE49-F238E27FC236}">
                <a16:creationId xmlns:a16="http://schemas.microsoft.com/office/drawing/2014/main" id="{364BA31C-F93D-13C3-57F6-8370FB7BFDE3}"/>
              </a:ext>
            </a:extLst>
          </p:cNvPr>
          <p:cNvSpPr txBox="1">
            <a:spLocks/>
          </p:cNvSpPr>
          <p:nvPr/>
        </p:nvSpPr>
        <p:spPr>
          <a:xfrm>
            <a:off x="10163542" y="6495090"/>
            <a:ext cx="2121222" cy="146606"/>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
                <a:solidFill>
                  <a:schemeClr val="bg1"/>
                </a:solidFill>
                <a:latin typeface="Open Sans" panose="020B0606030504020204" pitchFamily="34" charset="0"/>
                <a:ea typeface="Open Sans" panose="020B0606030504020204" pitchFamily="34" charset="0"/>
                <a:cs typeface="Open Sans" panose="020B0606030504020204" pitchFamily="34" charset="0"/>
              </a:rPr>
              <a:t>Photo Credits to </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The </a:t>
            </a:r>
            <a:r>
              <a:rPr lang="en-GB" sz="800" i="1" u="sng" err="1">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Earthshot</a:t>
            </a:r>
            <a:r>
              <a:rPr lang="en-GB" sz="800" i="1" u="sng">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 Prize</a:t>
            </a:r>
            <a:endParaRPr lang="en-US" i="1" u="sng">
              <a:solidFill>
                <a:schemeClr val="bg1"/>
              </a:solidFill>
            </a:endParaRPr>
          </a:p>
        </p:txBody>
      </p:sp>
    </p:spTree>
    <p:extLst>
      <p:ext uri="{BB962C8B-B14F-4D97-AF65-F5344CB8AC3E}">
        <p14:creationId xmlns:p14="http://schemas.microsoft.com/office/powerpoint/2010/main" val="247391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B44E9D59-C4DA-055A-0B8D-EFB7C232CA94}"/>
              </a:ext>
            </a:extLst>
          </p:cNvPr>
          <p:cNvSpPr/>
          <p:nvPr/>
        </p:nvSpPr>
        <p:spPr>
          <a:xfrm>
            <a:off x="911224" y="1263714"/>
            <a:ext cx="10995614" cy="1100653"/>
          </a:xfrm>
          <a:prstGeom prst="round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376B9220-BFD5-7186-7971-DA1B8DB07244}"/>
              </a:ext>
            </a:extLst>
          </p:cNvPr>
          <p:cNvSpPr/>
          <p:nvPr/>
        </p:nvSpPr>
        <p:spPr>
          <a:xfrm>
            <a:off x="911224" y="2952941"/>
            <a:ext cx="10995614" cy="1100653"/>
          </a:xfrm>
          <a:prstGeom prst="round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a:latin typeface="Montserrat" pitchFamily="2" charset="77"/>
              </a:rPr>
              <a:t>SIS 2024 Vision</a:t>
            </a:r>
          </a:p>
        </p:txBody>
      </p:sp>
      <p:sp>
        <p:nvSpPr>
          <p:cNvPr id="4" name="Rectangle 3">
            <a:extLst>
              <a:ext uri="{FF2B5EF4-FFF2-40B4-BE49-F238E27FC236}">
                <a16:creationId xmlns:a16="http://schemas.microsoft.com/office/drawing/2014/main" id="{A7275C16-ACDC-D805-B7AA-D2A7BA43DAEA}"/>
              </a:ext>
            </a:extLst>
          </p:cNvPr>
          <p:cNvSpPr/>
          <p:nvPr/>
        </p:nvSpPr>
        <p:spPr>
          <a:xfrm>
            <a:off x="192088" y="591160"/>
            <a:ext cx="11807825" cy="264477"/>
          </a:xfrm>
          <a:prstGeom prst="rect">
            <a:avLst/>
          </a:prstGeom>
          <a:solidFill>
            <a:srgbClr val="274E1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chemeClr val="bg1"/>
                </a:solidFill>
                <a:latin typeface="Montserrat"/>
              </a:rPr>
              <a:t>SIS2024 Vision: </a:t>
            </a:r>
            <a:r>
              <a:rPr lang="en-US" sz="1200" dirty="0">
                <a:solidFill>
                  <a:schemeClr val="bg1"/>
                </a:solidFill>
                <a:latin typeface="Montserrat"/>
              </a:rPr>
              <a:t>To </a:t>
            </a:r>
            <a:r>
              <a:rPr lang="en-US" sz="1200" b="1" dirty="0">
                <a:solidFill>
                  <a:schemeClr val="bg1"/>
                </a:solidFill>
                <a:latin typeface="Montserrat"/>
              </a:rPr>
              <a:t>cultivate hope &amp; self-discovery </a:t>
            </a:r>
            <a:r>
              <a:rPr lang="en-US" sz="1200" dirty="0">
                <a:solidFill>
                  <a:schemeClr val="bg1"/>
                </a:solidFill>
                <a:latin typeface="Montserrat"/>
              </a:rPr>
              <a:t>in the sustainability community</a:t>
            </a:r>
          </a:p>
        </p:txBody>
      </p:sp>
      <p:sp>
        <p:nvSpPr>
          <p:cNvPr id="8" name="Rectangle 7">
            <a:extLst>
              <a:ext uri="{FF2B5EF4-FFF2-40B4-BE49-F238E27FC236}">
                <a16:creationId xmlns:a16="http://schemas.microsoft.com/office/drawing/2014/main" id="{D75C145C-9B33-0450-E351-C610DD0DA04E}"/>
              </a:ext>
            </a:extLst>
          </p:cNvPr>
          <p:cNvSpPr/>
          <p:nvPr/>
        </p:nvSpPr>
        <p:spPr>
          <a:xfrm rot="16200000">
            <a:off x="-156797" y="1581871"/>
            <a:ext cx="1281069" cy="543203"/>
          </a:xfrm>
          <a:prstGeom prst="rect">
            <a:avLst/>
          </a:prstGeom>
          <a:solidFill>
            <a:srgbClr val="274E1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Strategic Goals</a:t>
            </a:r>
            <a:endParaRPr lang="en-US" sz="1200">
              <a:solidFill>
                <a:schemeClr val="accent2"/>
              </a:solidFill>
              <a:latin typeface="Montserrat" pitchFamily="2" charset="77"/>
            </a:endParaRPr>
          </a:p>
        </p:txBody>
      </p:sp>
      <p:sp>
        <p:nvSpPr>
          <p:cNvPr id="11" name="Oval 10">
            <a:extLst>
              <a:ext uri="{FF2B5EF4-FFF2-40B4-BE49-F238E27FC236}">
                <a16:creationId xmlns:a16="http://schemas.microsoft.com/office/drawing/2014/main" id="{44B2D3A4-E690-4ED3-1AB7-892B332D71BD}"/>
              </a:ext>
            </a:extLst>
          </p:cNvPr>
          <p:cNvSpPr/>
          <p:nvPr/>
        </p:nvSpPr>
        <p:spPr>
          <a:xfrm>
            <a:off x="4699032" y="1399058"/>
            <a:ext cx="3420000"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12" name="Oval 11">
            <a:extLst>
              <a:ext uri="{FF2B5EF4-FFF2-40B4-BE49-F238E27FC236}">
                <a16:creationId xmlns:a16="http://schemas.microsoft.com/office/drawing/2014/main" id="{45DD687D-B6A0-E1E6-2EFA-2BC68242F044}"/>
              </a:ext>
            </a:extLst>
          </p:cNvPr>
          <p:cNvSpPr/>
          <p:nvPr/>
        </p:nvSpPr>
        <p:spPr>
          <a:xfrm>
            <a:off x="1095129" y="1399058"/>
            <a:ext cx="3420000"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13" name="Oval 12">
            <a:extLst>
              <a:ext uri="{FF2B5EF4-FFF2-40B4-BE49-F238E27FC236}">
                <a16:creationId xmlns:a16="http://schemas.microsoft.com/office/drawing/2014/main" id="{F223E4B8-AE48-A309-5C88-A41844DAC53C}"/>
              </a:ext>
            </a:extLst>
          </p:cNvPr>
          <p:cNvSpPr/>
          <p:nvPr/>
        </p:nvSpPr>
        <p:spPr>
          <a:xfrm>
            <a:off x="8302935" y="1399058"/>
            <a:ext cx="3420000"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chemeClr val="bg1"/>
              </a:solidFill>
              <a:latin typeface="Montserrat" pitchFamily="2" charset="77"/>
            </a:endParaRPr>
          </a:p>
        </p:txBody>
      </p:sp>
      <p:sp>
        <p:nvSpPr>
          <p:cNvPr id="15" name="Rectangle 14">
            <a:extLst>
              <a:ext uri="{FF2B5EF4-FFF2-40B4-BE49-F238E27FC236}">
                <a16:creationId xmlns:a16="http://schemas.microsoft.com/office/drawing/2014/main" id="{6CDAAD9C-F42B-7969-B41F-DCF68E3E0E79}"/>
              </a:ext>
            </a:extLst>
          </p:cNvPr>
          <p:cNvSpPr/>
          <p:nvPr/>
        </p:nvSpPr>
        <p:spPr>
          <a:xfrm rot="16200000">
            <a:off x="-198124" y="3105825"/>
            <a:ext cx="1363723" cy="543203"/>
          </a:xfrm>
          <a:prstGeom prst="rect">
            <a:avLst/>
          </a:prstGeom>
          <a:solidFill>
            <a:srgbClr val="274E1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Core Business</a:t>
            </a:r>
            <a:endParaRPr lang="en-US" sz="1200">
              <a:solidFill>
                <a:schemeClr val="accent2"/>
              </a:solidFill>
              <a:latin typeface="Montserrat" pitchFamily="2" charset="77"/>
            </a:endParaRPr>
          </a:p>
        </p:txBody>
      </p:sp>
      <p:sp>
        <p:nvSpPr>
          <p:cNvPr id="19" name="TextBox 18">
            <a:extLst>
              <a:ext uri="{FF2B5EF4-FFF2-40B4-BE49-F238E27FC236}">
                <a16:creationId xmlns:a16="http://schemas.microsoft.com/office/drawing/2014/main" id="{12DFDD22-A956-B0CD-2054-8DF02BD6B11F}"/>
              </a:ext>
            </a:extLst>
          </p:cNvPr>
          <p:cNvSpPr txBox="1"/>
          <p:nvPr/>
        </p:nvSpPr>
        <p:spPr>
          <a:xfrm>
            <a:off x="911225" y="2695568"/>
            <a:ext cx="2016125" cy="276999"/>
          </a:xfrm>
          <a:prstGeom prst="rect">
            <a:avLst/>
          </a:prstGeom>
          <a:noFill/>
        </p:spPr>
        <p:txBody>
          <a:bodyPr wrap="square" rtlCol="0">
            <a:spAutoFit/>
          </a:bodyPr>
          <a:lstStyle/>
          <a:p>
            <a:r>
              <a:rPr lang="en-US" sz="1200" b="1">
                <a:latin typeface="Montserrat" pitchFamily="2" charset="77"/>
              </a:rPr>
              <a:t>4 Pillars of Our Work</a:t>
            </a:r>
          </a:p>
        </p:txBody>
      </p:sp>
      <p:sp>
        <p:nvSpPr>
          <p:cNvPr id="21" name="Rectangle 20">
            <a:extLst>
              <a:ext uri="{FF2B5EF4-FFF2-40B4-BE49-F238E27FC236}">
                <a16:creationId xmlns:a16="http://schemas.microsoft.com/office/drawing/2014/main" id="{7102A521-D3FA-E795-6822-D8ADD79E234B}"/>
              </a:ext>
            </a:extLst>
          </p:cNvPr>
          <p:cNvSpPr/>
          <p:nvPr/>
        </p:nvSpPr>
        <p:spPr>
          <a:xfrm rot="16200000">
            <a:off x="-448733" y="4945996"/>
            <a:ext cx="1864945" cy="543203"/>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Organizational Excellence</a:t>
            </a:r>
            <a:endParaRPr lang="en-US" sz="1200">
              <a:solidFill>
                <a:schemeClr val="bg1"/>
              </a:solidFill>
              <a:latin typeface="Montserrat" pitchFamily="2" charset="77"/>
            </a:endParaRPr>
          </a:p>
        </p:txBody>
      </p:sp>
      <p:sp>
        <p:nvSpPr>
          <p:cNvPr id="22" name="Rounded Rectangle 21">
            <a:extLst>
              <a:ext uri="{FF2B5EF4-FFF2-40B4-BE49-F238E27FC236}">
                <a16:creationId xmlns:a16="http://schemas.microsoft.com/office/drawing/2014/main" id="{E8800A74-60E9-181D-81CC-6012BC5491AD}"/>
              </a:ext>
            </a:extLst>
          </p:cNvPr>
          <p:cNvSpPr/>
          <p:nvPr/>
        </p:nvSpPr>
        <p:spPr>
          <a:xfrm>
            <a:off x="911226" y="4530885"/>
            <a:ext cx="5437188" cy="1619183"/>
          </a:xfrm>
          <a:prstGeom prst="round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0CE880-C2F9-F847-7121-C8F85E58DAF2}"/>
              </a:ext>
            </a:extLst>
          </p:cNvPr>
          <p:cNvSpPr txBox="1"/>
          <p:nvPr/>
        </p:nvSpPr>
        <p:spPr>
          <a:xfrm>
            <a:off x="911224" y="4285125"/>
            <a:ext cx="2016125" cy="276999"/>
          </a:xfrm>
          <a:prstGeom prst="rect">
            <a:avLst/>
          </a:prstGeom>
          <a:noFill/>
          <a:effectLst/>
        </p:spPr>
        <p:txBody>
          <a:bodyPr wrap="square" rtlCol="0">
            <a:spAutoFit/>
          </a:bodyPr>
          <a:lstStyle/>
          <a:p>
            <a:r>
              <a:rPr lang="en-US" sz="1200" b="1">
                <a:latin typeface="Montserrat" pitchFamily="2" charset="77"/>
              </a:rPr>
              <a:t>Our Members</a:t>
            </a:r>
          </a:p>
        </p:txBody>
      </p:sp>
      <p:sp>
        <p:nvSpPr>
          <p:cNvPr id="24" name="Rounded Rectangle 23">
            <a:extLst>
              <a:ext uri="{FF2B5EF4-FFF2-40B4-BE49-F238E27FC236}">
                <a16:creationId xmlns:a16="http://schemas.microsoft.com/office/drawing/2014/main" id="{EE7CF34A-8CAD-75C0-7F0F-F38441416840}"/>
              </a:ext>
            </a:extLst>
          </p:cNvPr>
          <p:cNvSpPr/>
          <p:nvPr/>
        </p:nvSpPr>
        <p:spPr>
          <a:xfrm>
            <a:off x="6469651" y="4523097"/>
            <a:ext cx="5437188" cy="1626972"/>
          </a:xfrm>
          <a:prstGeom prst="round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D0BC7B1-10F1-8444-F447-1F796F4E3F05}"/>
              </a:ext>
            </a:extLst>
          </p:cNvPr>
          <p:cNvSpPr txBox="1"/>
          <p:nvPr/>
        </p:nvSpPr>
        <p:spPr>
          <a:xfrm>
            <a:off x="6469651" y="4246097"/>
            <a:ext cx="2310013" cy="276999"/>
          </a:xfrm>
          <a:prstGeom prst="rect">
            <a:avLst/>
          </a:prstGeom>
          <a:noFill/>
          <a:effectLst/>
        </p:spPr>
        <p:txBody>
          <a:bodyPr wrap="square" rtlCol="0">
            <a:spAutoFit/>
          </a:bodyPr>
          <a:lstStyle/>
          <a:p>
            <a:r>
              <a:rPr lang="en-US" sz="1200" b="1">
                <a:latin typeface="Montserrat" pitchFamily="2" charset="77"/>
              </a:rPr>
              <a:t>Our Processes</a:t>
            </a:r>
          </a:p>
        </p:txBody>
      </p:sp>
      <p:sp>
        <p:nvSpPr>
          <p:cNvPr id="29" name="Oval 28">
            <a:extLst>
              <a:ext uri="{FF2B5EF4-FFF2-40B4-BE49-F238E27FC236}">
                <a16:creationId xmlns:a16="http://schemas.microsoft.com/office/drawing/2014/main" id="{0F4D7447-96DA-034A-5D21-9E57ADC3E8B3}"/>
              </a:ext>
            </a:extLst>
          </p:cNvPr>
          <p:cNvSpPr>
            <a:spLocks noChangeAspect="1"/>
          </p:cNvSpPr>
          <p:nvPr/>
        </p:nvSpPr>
        <p:spPr>
          <a:xfrm>
            <a:off x="8390337" y="4642504"/>
            <a:ext cx="1614184" cy="1440000"/>
          </a:xfrm>
          <a:prstGeom prst="ellipse">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30" name="Oval 29">
            <a:extLst>
              <a:ext uri="{FF2B5EF4-FFF2-40B4-BE49-F238E27FC236}">
                <a16:creationId xmlns:a16="http://schemas.microsoft.com/office/drawing/2014/main" id="{6C2ACE0D-DF43-4692-91F0-D3009E595EF8}"/>
              </a:ext>
            </a:extLst>
          </p:cNvPr>
          <p:cNvSpPr>
            <a:spLocks noChangeAspect="1"/>
          </p:cNvSpPr>
          <p:nvPr/>
        </p:nvSpPr>
        <p:spPr>
          <a:xfrm>
            <a:off x="6582162" y="4642504"/>
            <a:ext cx="1614184" cy="1440000"/>
          </a:xfrm>
          <a:prstGeom prst="ellipse">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31" name="Oval 30">
            <a:extLst>
              <a:ext uri="{FF2B5EF4-FFF2-40B4-BE49-F238E27FC236}">
                <a16:creationId xmlns:a16="http://schemas.microsoft.com/office/drawing/2014/main" id="{021F7526-6A6F-A217-B3F9-DD2DC98B2C28}"/>
              </a:ext>
            </a:extLst>
          </p:cNvPr>
          <p:cNvSpPr>
            <a:spLocks noChangeAspect="1"/>
          </p:cNvSpPr>
          <p:nvPr/>
        </p:nvSpPr>
        <p:spPr>
          <a:xfrm>
            <a:off x="10198512" y="4642504"/>
            <a:ext cx="1614184" cy="1440000"/>
          </a:xfrm>
          <a:prstGeom prst="ellipse">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grpSp>
        <p:nvGrpSpPr>
          <p:cNvPr id="5" name="Group 4">
            <a:extLst>
              <a:ext uri="{FF2B5EF4-FFF2-40B4-BE49-F238E27FC236}">
                <a16:creationId xmlns:a16="http://schemas.microsoft.com/office/drawing/2014/main" id="{C8D8F111-AF3B-4FFF-F839-E1F4D5197457}"/>
              </a:ext>
            </a:extLst>
          </p:cNvPr>
          <p:cNvGrpSpPr/>
          <p:nvPr/>
        </p:nvGrpSpPr>
        <p:grpSpPr>
          <a:xfrm>
            <a:off x="2830611" y="4642504"/>
            <a:ext cx="1614184" cy="1440000"/>
            <a:chOff x="3954938" y="4609803"/>
            <a:chExt cx="1614184" cy="1440000"/>
          </a:xfrm>
        </p:grpSpPr>
        <p:sp>
          <p:nvSpPr>
            <p:cNvPr id="26" name="Oval 25">
              <a:extLst>
                <a:ext uri="{FF2B5EF4-FFF2-40B4-BE49-F238E27FC236}">
                  <a16:creationId xmlns:a16="http://schemas.microsoft.com/office/drawing/2014/main" id="{1FC004D7-946A-4CAD-B405-148B3590692A}"/>
                </a:ext>
              </a:extLst>
            </p:cNvPr>
            <p:cNvSpPr>
              <a:spLocks noChangeAspect="1"/>
            </p:cNvSpPr>
            <p:nvPr/>
          </p:nvSpPr>
          <p:spPr>
            <a:xfrm>
              <a:off x="3954938" y="4609803"/>
              <a:ext cx="1614184" cy="1440000"/>
            </a:xfrm>
            <a:prstGeom prst="ellipse">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38" name="TextBox 37">
              <a:extLst>
                <a:ext uri="{FF2B5EF4-FFF2-40B4-BE49-F238E27FC236}">
                  <a16:creationId xmlns:a16="http://schemas.microsoft.com/office/drawing/2014/main" id="{F6D0D1D9-5E72-BC61-7A5E-8721A826E8BA}"/>
                </a:ext>
              </a:extLst>
            </p:cNvPr>
            <p:cNvSpPr txBox="1"/>
            <p:nvPr/>
          </p:nvSpPr>
          <p:spPr>
            <a:xfrm>
              <a:off x="3964737" y="4821972"/>
              <a:ext cx="1594585" cy="1015663"/>
            </a:xfrm>
            <a:prstGeom prst="rect">
              <a:avLst/>
            </a:prstGeom>
            <a:noFill/>
            <a:effectLst/>
          </p:spPr>
          <p:txBody>
            <a:bodyPr wrap="square">
              <a:spAutoFit/>
            </a:bodyPr>
            <a:lstStyle/>
            <a:p>
              <a:pPr algn="ctr"/>
              <a:r>
                <a:rPr lang="en-US" sz="1200" b="1">
                  <a:solidFill>
                    <a:schemeClr val="bg1"/>
                  </a:solidFill>
                  <a:latin typeface="Montserrat" pitchFamily="2" charset="77"/>
                </a:rPr>
                <a:t>M2</a:t>
              </a:r>
            </a:p>
            <a:p>
              <a:pPr algn="ctr"/>
              <a:r>
                <a:rPr lang="en-US" sz="1200">
                  <a:solidFill>
                    <a:schemeClr val="bg1"/>
                  </a:solidFill>
                  <a:latin typeface="Montserrat" pitchFamily="2" charset="77"/>
                </a:rPr>
                <a:t>To conduct planning with </a:t>
              </a:r>
              <a:r>
                <a:rPr lang="en-US" sz="1200" b="1">
                  <a:solidFill>
                    <a:schemeClr val="bg1"/>
                  </a:solidFill>
                  <a:latin typeface="Montserrat" pitchFamily="2" charset="77"/>
                </a:rPr>
                <a:t>transparency</a:t>
              </a:r>
              <a:r>
                <a:rPr lang="en-US" sz="1200">
                  <a:solidFill>
                    <a:schemeClr val="bg1"/>
                  </a:solidFill>
                  <a:latin typeface="Montserrat" pitchFamily="2" charset="77"/>
                </a:rPr>
                <a:t> and </a:t>
              </a:r>
              <a:r>
                <a:rPr lang="en-US" sz="1200" b="1">
                  <a:solidFill>
                    <a:schemeClr val="bg1"/>
                  </a:solidFill>
                  <a:latin typeface="Montserrat" pitchFamily="2" charset="77"/>
                </a:rPr>
                <a:t>accountability</a:t>
              </a:r>
            </a:p>
          </p:txBody>
        </p:sp>
      </p:grpSp>
      <p:grpSp>
        <p:nvGrpSpPr>
          <p:cNvPr id="3" name="Group 2">
            <a:extLst>
              <a:ext uri="{FF2B5EF4-FFF2-40B4-BE49-F238E27FC236}">
                <a16:creationId xmlns:a16="http://schemas.microsoft.com/office/drawing/2014/main" id="{77FFC9B3-3C0D-86FD-017A-45C31F1D9E86}"/>
              </a:ext>
            </a:extLst>
          </p:cNvPr>
          <p:cNvGrpSpPr/>
          <p:nvPr/>
        </p:nvGrpSpPr>
        <p:grpSpPr>
          <a:xfrm>
            <a:off x="1071709" y="4634866"/>
            <a:ext cx="1614184" cy="1440000"/>
            <a:chOff x="1655870" y="4613542"/>
            <a:chExt cx="1614184" cy="1440000"/>
          </a:xfrm>
        </p:grpSpPr>
        <p:sp>
          <p:nvSpPr>
            <p:cNvPr id="27" name="Oval 26">
              <a:extLst>
                <a:ext uri="{FF2B5EF4-FFF2-40B4-BE49-F238E27FC236}">
                  <a16:creationId xmlns:a16="http://schemas.microsoft.com/office/drawing/2014/main" id="{36E8E124-00AB-6505-DC2E-03408DAC17AE}"/>
                </a:ext>
              </a:extLst>
            </p:cNvPr>
            <p:cNvSpPr>
              <a:spLocks noChangeAspect="1"/>
            </p:cNvSpPr>
            <p:nvPr/>
          </p:nvSpPr>
          <p:spPr>
            <a:xfrm>
              <a:off x="1655870" y="4613542"/>
              <a:ext cx="1614184" cy="1440000"/>
            </a:xfrm>
            <a:prstGeom prst="ellipse">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39" name="TextBox 38">
              <a:extLst>
                <a:ext uri="{FF2B5EF4-FFF2-40B4-BE49-F238E27FC236}">
                  <a16:creationId xmlns:a16="http://schemas.microsoft.com/office/drawing/2014/main" id="{0E49B0B7-D521-B457-6625-39F177F932F9}"/>
                </a:ext>
              </a:extLst>
            </p:cNvPr>
            <p:cNvSpPr txBox="1"/>
            <p:nvPr/>
          </p:nvSpPr>
          <p:spPr>
            <a:xfrm>
              <a:off x="1655870" y="4704888"/>
              <a:ext cx="1614184" cy="1200329"/>
            </a:xfrm>
            <a:prstGeom prst="rect">
              <a:avLst/>
            </a:prstGeom>
            <a:noFill/>
            <a:effectLst/>
          </p:spPr>
          <p:txBody>
            <a:bodyPr wrap="square">
              <a:spAutoFit/>
            </a:bodyPr>
            <a:lstStyle/>
            <a:p>
              <a:pPr algn="ctr"/>
              <a:r>
                <a:rPr lang="en-US" sz="1200" b="1">
                  <a:solidFill>
                    <a:schemeClr val="bg1"/>
                  </a:solidFill>
                  <a:latin typeface="Montserrat" pitchFamily="2" charset="77"/>
                </a:rPr>
                <a:t>M1</a:t>
              </a:r>
            </a:p>
            <a:p>
              <a:pPr algn="ctr"/>
              <a:r>
                <a:rPr lang="en-US" sz="1200">
                  <a:solidFill>
                    <a:schemeClr val="bg1"/>
                  </a:solidFill>
                  <a:latin typeface="Montserrat"/>
                </a:rPr>
                <a:t>To deepen </a:t>
              </a:r>
              <a:r>
                <a:rPr lang="en-US" sz="1200" b="1">
                  <a:solidFill>
                    <a:schemeClr val="bg1"/>
                  </a:solidFill>
                  <a:latin typeface="Montserrat"/>
                </a:rPr>
                <a:t>professional development </a:t>
              </a:r>
            </a:p>
            <a:p>
              <a:pPr algn="ctr"/>
              <a:r>
                <a:rPr lang="en-US" sz="1200">
                  <a:solidFill>
                    <a:schemeClr val="bg1"/>
                  </a:solidFill>
                  <a:latin typeface="Montserrat"/>
                </a:rPr>
                <a:t>and </a:t>
              </a:r>
              <a:r>
                <a:rPr lang="en-US" sz="1200" b="1">
                  <a:solidFill>
                    <a:schemeClr val="bg1"/>
                  </a:solidFill>
                  <a:latin typeface="Montserrat"/>
                </a:rPr>
                <a:t>personal </a:t>
              </a:r>
            </a:p>
            <a:p>
              <a:pPr algn="ctr"/>
              <a:r>
                <a:rPr lang="en-US" sz="1200" b="1">
                  <a:solidFill>
                    <a:schemeClr val="bg1"/>
                  </a:solidFill>
                  <a:latin typeface="Montserrat"/>
                </a:rPr>
                <a:t>growth</a:t>
              </a:r>
              <a:endParaRPr lang="en-US" sz="1200" b="1">
                <a:solidFill>
                  <a:schemeClr val="bg1"/>
                </a:solidFill>
                <a:latin typeface="Montserrat" pitchFamily="2" charset="77"/>
              </a:endParaRPr>
            </a:p>
          </p:txBody>
        </p:sp>
      </p:grpSp>
      <p:sp>
        <p:nvSpPr>
          <p:cNvPr id="40" name="TextBox 39">
            <a:extLst>
              <a:ext uri="{FF2B5EF4-FFF2-40B4-BE49-F238E27FC236}">
                <a16:creationId xmlns:a16="http://schemas.microsoft.com/office/drawing/2014/main" id="{91FA71CE-CB5F-B7D9-72EF-471A55D928F9}"/>
              </a:ext>
            </a:extLst>
          </p:cNvPr>
          <p:cNvSpPr txBox="1"/>
          <p:nvPr/>
        </p:nvSpPr>
        <p:spPr>
          <a:xfrm>
            <a:off x="8390338" y="4854673"/>
            <a:ext cx="1614184" cy="1015663"/>
          </a:xfrm>
          <a:prstGeom prst="rect">
            <a:avLst/>
          </a:prstGeom>
          <a:noFill/>
          <a:effectLst/>
        </p:spPr>
        <p:txBody>
          <a:bodyPr wrap="square">
            <a:spAutoFit/>
          </a:bodyPr>
          <a:lstStyle/>
          <a:p>
            <a:pPr algn="ctr"/>
            <a:r>
              <a:rPr lang="en-US" sz="1200" b="1">
                <a:solidFill>
                  <a:schemeClr val="bg1"/>
                </a:solidFill>
                <a:latin typeface="Montserrat" pitchFamily="2" charset="77"/>
              </a:rPr>
              <a:t>P2</a:t>
            </a:r>
          </a:p>
          <a:p>
            <a:pPr algn="ctr"/>
            <a:r>
              <a:rPr lang="en-US" sz="1200">
                <a:solidFill>
                  <a:schemeClr val="bg1"/>
                </a:solidFill>
                <a:latin typeface="Montserrat" pitchFamily="2" charset="77"/>
              </a:rPr>
              <a:t>To exercise </a:t>
            </a:r>
            <a:r>
              <a:rPr lang="en-US" sz="1200" b="1">
                <a:solidFill>
                  <a:schemeClr val="bg1"/>
                </a:solidFill>
                <a:latin typeface="Montserrat" pitchFamily="2" charset="77"/>
              </a:rPr>
              <a:t>fiscal prudence and accountability </a:t>
            </a:r>
            <a:r>
              <a:rPr lang="en-US" sz="1200">
                <a:solidFill>
                  <a:schemeClr val="bg1"/>
                </a:solidFill>
                <a:latin typeface="Montserrat" pitchFamily="2" charset="77"/>
              </a:rPr>
              <a:t>in planning</a:t>
            </a:r>
            <a:endParaRPr lang="en-US" sz="1200" b="1">
              <a:solidFill>
                <a:schemeClr val="bg1"/>
              </a:solidFill>
              <a:latin typeface="Montserrat" pitchFamily="2" charset="77"/>
            </a:endParaRPr>
          </a:p>
        </p:txBody>
      </p:sp>
      <p:sp>
        <p:nvSpPr>
          <p:cNvPr id="41" name="TextBox 40">
            <a:extLst>
              <a:ext uri="{FF2B5EF4-FFF2-40B4-BE49-F238E27FC236}">
                <a16:creationId xmlns:a16="http://schemas.microsoft.com/office/drawing/2014/main" id="{D692B204-DC4F-DF62-5C04-CE8314BD941B}"/>
              </a:ext>
            </a:extLst>
          </p:cNvPr>
          <p:cNvSpPr txBox="1"/>
          <p:nvPr/>
        </p:nvSpPr>
        <p:spPr>
          <a:xfrm>
            <a:off x="6713408" y="4762340"/>
            <a:ext cx="1397052" cy="1200329"/>
          </a:xfrm>
          <a:prstGeom prst="rect">
            <a:avLst/>
          </a:prstGeom>
          <a:noFill/>
          <a:effectLst/>
        </p:spPr>
        <p:txBody>
          <a:bodyPr wrap="square">
            <a:spAutoFit/>
          </a:bodyPr>
          <a:lstStyle/>
          <a:p>
            <a:pPr algn="ctr"/>
            <a:r>
              <a:rPr lang="en-US" sz="1200" b="1">
                <a:solidFill>
                  <a:schemeClr val="bg1"/>
                </a:solidFill>
                <a:latin typeface="Montserrat" pitchFamily="2" charset="77"/>
              </a:rPr>
              <a:t>P1</a:t>
            </a:r>
          </a:p>
          <a:p>
            <a:pPr algn="ctr"/>
            <a:r>
              <a:rPr lang="en-US" sz="1200">
                <a:solidFill>
                  <a:schemeClr val="bg1"/>
                </a:solidFill>
                <a:latin typeface="Montserrat" pitchFamily="2" charset="77"/>
              </a:rPr>
              <a:t>To create a culture of </a:t>
            </a:r>
            <a:r>
              <a:rPr lang="en-US" sz="1200" b="1">
                <a:solidFill>
                  <a:schemeClr val="bg1"/>
                </a:solidFill>
                <a:latin typeface="Montserrat" pitchFamily="2" charset="77"/>
              </a:rPr>
              <a:t>healthy and sustainable </a:t>
            </a:r>
            <a:r>
              <a:rPr lang="en-US" sz="1200">
                <a:solidFill>
                  <a:schemeClr val="bg1"/>
                </a:solidFill>
                <a:latin typeface="Montserrat" pitchFamily="2" charset="77"/>
              </a:rPr>
              <a:t>practices</a:t>
            </a:r>
            <a:endParaRPr lang="en-US" sz="1200" b="1">
              <a:solidFill>
                <a:schemeClr val="bg1"/>
              </a:solidFill>
              <a:latin typeface="Montserrat" pitchFamily="2" charset="77"/>
            </a:endParaRPr>
          </a:p>
        </p:txBody>
      </p:sp>
      <p:sp>
        <p:nvSpPr>
          <p:cNvPr id="43" name="TextBox 42">
            <a:extLst>
              <a:ext uri="{FF2B5EF4-FFF2-40B4-BE49-F238E27FC236}">
                <a16:creationId xmlns:a16="http://schemas.microsoft.com/office/drawing/2014/main" id="{C76A826C-A818-F46B-075C-C32F11FD65F1}"/>
              </a:ext>
            </a:extLst>
          </p:cNvPr>
          <p:cNvSpPr txBox="1"/>
          <p:nvPr/>
        </p:nvSpPr>
        <p:spPr>
          <a:xfrm>
            <a:off x="10283917" y="4709763"/>
            <a:ext cx="1454731" cy="1200329"/>
          </a:xfrm>
          <a:prstGeom prst="rect">
            <a:avLst/>
          </a:prstGeom>
          <a:noFill/>
          <a:effectLst/>
        </p:spPr>
        <p:txBody>
          <a:bodyPr wrap="square">
            <a:spAutoFit/>
          </a:bodyPr>
          <a:lstStyle/>
          <a:p>
            <a:pPr algn="ctr"/>
            <a:r>
              <a:rPr lang="en-US" sz="1200" b="1">
                <a:solidFill>
                  <a:schemeClr val="bg1"/>
                </a:solidFill>
                <a:latin typeface="Montserrat" pitchFamily="2" charset="77"/>
              </a:rPr>
              <a:t>P3</a:t>
            </a:r>
          </a:p>
          <a:p>
            <a:pPr algn="ctr"/>
            <a:r>
              <a:rPr lang="en-US" sz="1200">
                <a:solidFill>
                  <a:schemeClr val="bg1"/>
                </a:solidFill>
                <a:latin typeface="Montserrat" pitchFamily="2" charset="77"/>
              </a:rPr>
              <a:t>To align</a:t>
            </a:r>
            <a:r>
              <a:rPr lang="en-US" sz="1200" b="1">
                <a:solidFill>
                  <a:schemeClr val="bg1"/>
                </a:solidFill>
                <a:latin typeface="Montserrat" pitchFamily="2" charset="77"/>
              </a:rPr>
              <a:t> </a:t>
            </a:r>
            <a:r>
              <a:rPr lang="en-US" sz="1200">
                <a:solidFill>
                  <a:schemeClr val="bg1"/>
                </a:solidFill>
                <a:latin typeface="Montserrat" pitchFamily="2" charset="77"/>
              </a:rPr>
              <a:t>planning with event roadmaps </a:t>
            </a:r>
            <a:r>
              <a:rPr lang="en-US" sz="1200" b="1">
                <a:solidFill>
                  <a:schemeClr val="bg1"/>
                </a:solidFill>
                <a:latin typeface="Montserrat" pitchFamily="2" charset="77"/>
              </a:rPr>
              <a:t>for coherent end product</a:t>
            </a:r>
          </a:p>
        </p:txBody>
      </p:sp>
      <p:sp>
        <p:nvSpPr>
          <p:cNvPr id="58" name="Oval 57">
            <a:extLst>
              <a:ext uri="{FF2B5EF4-FFF2-40B4-BE49-F238E27FC236}">
                <a16:creationId xmlns:a16="http://schemas.microsoft.com/office/drawing/2014/main" id="{0A0F3F95-3659-4B43-49BA-43E544CD87F5}"/>
              </a:ext>
            </a:extLst>
          </p:cNvPr>
          <p:cNvSpPr/>
          <p:nvPr/>
        </p:nvSpPr>
        <p:spPr>
          <a:xfrm>
            <a:off x="1131642" y="3046611"/>
            <a:ext cx="2509395"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ontserrat" pitchFamily="2" charset="77"/>
            </a:endParaRPr>
          </a:p>
        </p:txBody>
      </p:sp>
      <p:sp>
        <p:nvSpPr>
          <p:cNvPr id="59" name="Oval 58">
            <a:extLst>
              <a:ext uri="{FF2B5EF4-FFF2-40B4-BE49-F238E27FC236}">
                <a16:creationId xmlns:a16="http://schemas.microsoft.com/office/drawing/2014/main" id="{4F8AD886-BBDE-2ABE-8F32-5823332887CB}"/>
              </a:ext>
            </a:extLst>
          </p:cNvPr>
          <p:cNvSpPr/>
          <p:nvPr/>
        </p:nvSpPr>
        <p:spPr>
          <a:xfrm>
            <a:off x="3834326" y="3046611"/>
            <a:ext cx="2509395"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ontserrat" pitchFamily="2" charset="77"/>
            </a:endParaRPr>
          </a:p>
        </p:txBody>
      </p:sp>
      <p:sp>
        <p:nvSpPr>
          <p:cNvPr id="60" name="Oval 59">
            <a:extLst>
              <a:ext uri="{FF2B5EF4-FFF2-40B4-BE49-F238E27FC236}">
                <a16:creationId xmlns:a16="http://schemas.microsoft.com/office/drawing/2014/main" id="{9D9EF47F-DC2E-A421-C440-89D296FB6EAD}"/>
              </a:ext>
            </a:extLst>
          </p:cNvPr>
          <p:cNvSpPr/>
          <p:nvPr/>
        </p:nvSpPr>
        <p:spPr>
          <a:xfrm>
            <a:off x="6537010" y="3046611"/>
            <a:ext cx="2509395"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ontserrat" pitchFamily="2" charset="77"/>
            </a:endParaRPr>
          </a:p>
        </p:txBody>
      </p:sp>
      <p:sp>
        <p:nvSpPr>
          <p:cNvPr id="61" name="Oval 60">
            <a:extLst>
              <a:ext uri="{FF2B5EF4-FFF2-40B4-BE49-F238E27FC236}">
                <a16:creationId xmlns:a16="http://schemas.microsoft.com/office/drawing/2014/main" id="{7B19D5A6-DD3E-486D-6E92-72E296913ACB}"/>
              </a:ext>
            </a:extLst>
          </p:cNvPr>
          <p:cNvSpPr/>
          <p:nvPr/>
        </p:nvSpPr>
        <p:spPr>
          <a:xfrm>
            <a:off x="9239693" y="3046611"/>
            <a:ext cx="2509395" cy="902960"/>
          </a:xfrm>
          <a:prstGeom prst="ellipse">
            <a:avLst/>
          </a:prstGeom>
          <a:solidFill>
            <a:srgbClr val="274E13"/>
          </a:solidFill>
          <a:ln>
            <a:noFill/>
          </a:ln>
          <a:effectLst>
            <a:outerShdw blurRad="50800" dist="50800" dir="5400000" sx="1000" sy="1000" algn="ctr" rotWithShape="0">
              <a:schemeClr val="accent2">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ontserrat" pitchFamily="2" charset="77"/>
            </a:endParaRPr>
          </a:p>
        </p:txBody>
      </p:sp>
      <p:sp>
        <p:nvSpPr>
          <p:cNvPr id="62" name="TextBox 61">
            <a:extLst>
              <a:ext uri="{FF2B5EF4-FFF2-40B4-BE49-F238E27FC236}">
                <a16:creationId xmlns:a16="http://schemas.microsoft.com/office/drawing/2014/main" id="{6DA8C7C8-4FE6-8CCF-2386-9A537788EEAA}"/>
              </a:ext>
            </a:extLst>
          </p:cNvPr>
          <p:cNvSpPr txBox="1"/>
          <p:nvPr/>
        </p:nvSpPr>
        <p:spPr>
          <a:xfrm>
            <a:off x="9256861" y="3298050"/>
            <a:ext cx="2509396" cy="646331"/>
          </a:xfrm>
          <a:prstGeom prst="rect">
            <a:avLst/>
          </a:prstGeom>
          <a:noFill/>
        </p:spPr>
        <p:txBody>
          <a:bodyPr wrap="square">
            <a:spAutoFit/>
          </a:bodyPr>
          <a:lstStyle/>
          <a:p>
            <a:pPr algn="ctr"/>
            <a:r>
              <a:rPr lang="en-US" sz="1200">
                <a:solidFill>
                  <a:schemeClr val="bg1"/>
                </a:solidFill>
                <a:latin typeface="Montserrat" pitchFamily="2" charset="77"/>
              </a:rPr>
              <a:t>Facilitate graduate transition through </a:t>
            </a:r>
            <a:r>
              <a:rPr lang="en-US" sz="1200" b="1">
                <a:solidFill>
                  <a:schemeClr val="bg1"/>
                </a:solidFill>
                <a:latin typeface="Montserrat" pitchFamily="2" charset="77"/>
              </a:rPr>
              <a:t>industry booths</a:t>
            </a:r>
          </a:p>
          <a:p>
            <a:pPr algn="ctr"/>
            <a:r>
              <a:rPr lang="en-US" sz="1200">
                <a:solidFill>
                  <a:schemeClr val="bg1"/>
                </a:solidFill>
                <a:latin typeface="Montserrat" pitchFamily="2" charset="77"/>
              </a:rPr>
              <a:t>(youth series)</a:t>
            </a:r>
          </a:p>
        </p:txBody>
      </p:sp>
      <p:sp>
        <p:nvSpPr>
          <p:cNvPr id="63" name="TextBox 62">
            <a:extLst>
              <a:ext uri="{FF2B5EF4-FFF2-40B4-BE49-F238E27FC236}">
                <a16:creationId xmlns:a16="http://schemas.microsoft.com/office/drawing/2014/main" id="{F095957C-A7BD-A42E-6636-3A88F5D95389}"/>
              </a:ext>
            </a:extLst>
          </p:cNvPr>
          <p:cNvSpPr txBox="1"/>
          <p:nvPr/>
        </p:nvSpPr>
        <p:spPr>
          <a:xfrm>
            <a:off x="1128307" y="3305428"/>
            <a:ext cx="2509396" cy="461665"/>
          </a:xfrm>
          <a:prstGeom prst="rect">
            <a:avLst/>
          </a:prstGeom>
          <a:noFill/>
        </p:spPr>
        <p:txBody>
          <a:bodyPr wrap="square">
            <a:spAutoFit/>
          </a:bodyPr>
          <a:lstStyle/>
          <a:p>
            <a:pPr algn="ctr"/>
            <a:r>
              <a:rPr lang="en-US" sz="1200">
                <a:solidFill>
                  <a:schemeClr val="bg1"/>
                </a:solidFill>
                <a:latin typeface="Montserrat" pitchFamily="2" charset="77"/>
              </a:rPr>
              <a:t>Spark conversations through </a:t>
            </a:r>
            <a:r>
              <a:rPr lang="en-US" sz="1200" b="1">
                <a:solidFill>
                  <a:schemeClr val="bg1"/>
                </a:solidFill>
                <a:latin typeface="Montserrat" pitchFamily="2" charset="77"/>
              </a:rPr>
              <a:t>keynotes &amp; panels</a:t>
            </a:r>
          </a:p>
        </p:txBody>
      </p:sp>
      <p:sp>
        <p:nvSpPr>
          <p:cNvPr id="64" name="TextBox 63">
            <a:extLst>
              <a:ext uri="{FF2B5EF4-FFF2-40B4-BE49-F238E27FC236}">
                <a16:creationId xmlns:a16="http://schemas.microsoft.com/office/drawing/2014/main" id="{9A260DE7-7EC7-DAA5-2882-6320A51148DD}"/>
              </a:ext>
            </a:extLst>
          </p:cNvPr>
          <p:cNvSpPr txBox="1"/>
          <p:nvPr/>
        </p:nvSpPr>
        <p:spPr>
          <a:xfrm>
            <a:off x="3831665" y="3305428"/>
            <a:ext cx="2509396" cy="461665"/>
          </a:xfrm>
          <a:prstGeom prst="rect">
            <a:avLst/>
          </a:prstGeom>
          <a:noFill/>
        </p:spPr>
        <p:txBody>
          <a:bodyPr wrap="square">
            <a:spAutoFit/>
          </a:bodyPr>
          <a:lstStyle/>
          <a:p>
            <a:pPr algn="ctr"/>
            <a:r>
              <a:rPr lang="en-US" sz="1200">
                <a:solidFill>
                  <a:schemeClr val="bg1"/>
                </a:solidFill>
                <a:latin typeface="Montserrat" pitchFamily="2" charset="77"/>
              </a:rPr>
              <a:t>Connect the community through </a:t>
            </a:r>
            <a:r>
              <a:rPr lang="en-US" sz="1200" b="1">
                <a:solidFill>
                  <a:schemeClr val="bg1"/>
                </a:solidFill>
                <a:latin typeface="Montserrat" pitchFamily="2" charset="77"/>
              </a:rPr>
              <a:t>networking</a:t>
            </a:r>
          </a:p>
        </p:txBody>
      </p:sp>
      <p:sp>
        <p:nvSpPr>
          <p:cNvPr id="65" name="TextBox 64">
            <a:extLst>
              <a:ext uri="{FF2B5EF4-FFF2-40B4-BE49-F238E27FC236}">
                <a16:creationId xmlns:a16="http://schemas.microsoft.com/office/drawing/2014/main" id="{4DBF8F5E-7153-9031-0A0E-DB360FC3EA9D}"/>
              </a:ext>
            </a:extLst>
          </p:cNvPr>
          <p:cNvSpPr txBox="1"/>
          <p:nvPr/>
        </p:nvSpPr>
        <p:spPr>
          <a:xfrm>
            <a:off x="1134976" y="3126762"/>
            <a:ext cx="2509396" cy="276999"/>
          </a:xfrm>
          <a:prstGeom prst="rect">
            <a:avLst/>
          </a:prstGeom>
          <a:noFill/>
        </p:spPr>
        <p:txBody>
          <a:bodyPr wrap="square">
            <a:spAutoFit/>
          </a:bodyPr>
          <a:lstStyle/>
          <a:p>
            <a:pPr algn="ctr"/>
            <a:r>
              <a:rPr lang="en-US" sz="1200" b="1">
                <a:solidFill>
                  <a:schemeClr val="bg1"/>
                </a:solidFill>
                <a:latin typeface="Montserrat" pitchFamily="2" charset="77"/>
              </a:rPr>
              <a:t>B1</a:t>
            </a:r>
          </a:p>
        </p:txBody>
      </p:sp>
      <p:sp>
        <p:nvSpPr>
          <p:cNvPr id="66" name="TextBox 65">
            <a:extLst>
              <a:ext uri="{FF2B5EF4-FFF2-40B4-BE49-F238E27FC236}">
                <a16:creationId xmlns:a16="http://schemas.microsoft.com/office/drawing/2014/main" id="{CAEF3FDD-9216-262F-B856-9B187628C329}"/>
              </a:ext>
            </a:extLst>
          </p:cNvPr>
          <p:cNvSpPr txBox="1"/>
          <p:nvPr/>
        </p:nvSpPr>
        <p:spPr>
          <a:xfrm>
            <a:off x="3831665" y="3126762"/>
            <a:ext cx="2509396" cy="276999"/>
          </a:xfrm>
          <a:prstGeom prst="rect">
            <a:avLst/>
          </a:prstGeom>
          <a:noFill/>
        </p:spPr>
        <p:txBody>
          <a:bodyPr wrap="square">
            <a:spAutoFit/>
          </a:bodyPr>
          <a:lstStyle/>
          <a:p>
            <a:pPr algn="ctr"/>
            <a:r>
              <a:rPr lang="en-US" sz="1200" b="1">
                <a:solidFill>
                  <a:schemeClr val="bg1"/>
                </a:solidFill>
                <a:latin typeface="Montserrat" pitchFamily="2" charset="77"/>
              </a:rPr>
              <a:t>B2</a:t>
            </a:r>
          </a:p>
        </p:txBody>
      </p:sp>
      <p:sp>
        <p:nvSpPr>
          <p:cNvPr id="67" name="TextBox 66">
            <a:extLst>
              <a:ext uri="{FF2B5EF4-FFF2-40B4-BE49-F238E27FC236}">
                <a16:creationId xmlns:a16="http://schemas.microsoft.com/office/drawing/2014/main" id="{AFACCE3F-FF40-C1D2-6426-491A5D1D80E7}"/>
              </a:ext>
            </a:extLst>
          </p:cNvPr>
          <p:cNvSpPr txBox="1"/>
          <p:nvPr/>
        </p:nvSpPr>
        <p:spPr>
          <a:xfrm>
            <a:off x="6553891" y="3126762"/>
            <a:ext cx="2474654" cy="276999"/>
          </a:xfrm>
          <a:prstGeom prst="rect">
            <a:avLst/>
          </a:prstGeom>
          <a:noFill/>
        </p:spPr>
        <p:txBody>
          <a:bodyPr wrap="square">
            <a:spAutoFit/>
          </a:bodyPr>
          <a:lstStyle/>
          <a:p>
            <a:pPr algn="ctr"/>
            <a:r>
              <a:rPr lang="en-US" sz="1200" b="1">
                <a:solidFill>
                  <a:schemeClr val="bg1"/>
                </a:solidFill>
                <a:latin typeface="Montserrat" pitchFamily="2" charset="77"/>
              </a:rPr>
              <a:t>B3</a:t>
            </a:r>
          </a:p>
        </p:txBody>
      </p:sp>
      <p:sp>
        <p:nvSpPr>
          <p:cNvPr id="68" name="TextBox 67">
            <a:extLst>
              <a:ext uri="{FF2B5EF4-FFF2-40B4-BE49-F238E27FC236}">
                <a16:creationId xmlns:a16="http://schemas.microsoft.com/office/drawing/2014/main" id="{A9D6A8E9-B400-5EE1-9D11-1A6B40BEF0D9}"/>
              </a:ext>
            </a:extLst>
          </p:cNvPr>
          <p:cNvSpPr txBox="1"/>
          <p:nvPr/>
        </p:nvSpPr>
        <p:spPr>
          <a:xfrm>
            <a:off x="6554868" y="3298050"/>
            <a:ext cx="2509396" cy="646331"/>
          </a:xfrm>
          <a:prstGeom prst="rect">
            <a:avLst/>
          </a:prstGeom>
          <a:noFill/>
        </p:spPr>
        <p:txBody>
          <a:bodyPr wrap="square">
            <a:spAutoFit/>
          </a:bodyPr>
          <a:lstStyle/>
          <a:p>
            <a:pPr algn="ctr"/>
            <a:r>
              <a:rPr lang="en-US" sz="1200">
                <a:solidFill>
                  <a:schemeClr val="bg1"/>
                </a:solidFill>
                <a:latin typeface="Montserrat" pitchFamily="2" charset="77"/>
              </a:rPr>
              <a:t>Grow youth interest through </a:t>
            </a:r>
            <a:r>
              <a:rPr lang="en-US" sz="1200" b="1">
                <a:solidFill>
                  <a:schemeClr val="bg1"/>
                </a:solidFill>
                <a:latin typeface="Montserrat" pitchFamily="2" charset="77"/>
              </a:rPr>
              <a:t>academic booths</a:t>
            </a:r>
          </a:p>
          <a:p>
            <a:pPr algn="ctr"/>
            <a:r>
              <a:rPr lang="en-US" sz="1200">
                <a:solidFill>
                  <a:schemeClr val="bg1"/>
                </a:solidFill>
                <a:latin typeface="Montserrat" pitchFamily="2" charset="77"/>
              </a:rPr>
              <a:t>(youth series)</a:t>
            </a:r>
          </a:p>
        </p:txBody>
      </p:sp>
      <p:sp>
        <p:nvSpPr>
          <p:cNvPr id="69" name="TextBox 68">
            <a:extLst>
              <a:ext uri="{FF2B5EF4-FFF2-40B4-BE49-F238E27FC236}">
                <a16:creationId xmlns:a16="http://schemas.microsoft.com/office/drawing/2014/main" id="{F5564031-6EEC-7F4E-6198-98D8C7DFA91E}"/>
              </a:ext>
            </a:extLst>
          </p:cNvPr>
          <p:cNvSpPr txBox="1"/>
          <p:nvPr/>
        </p:nvSpPr>
        <p:spPr>
          <a:xfrm>
            <a:off x="9256861" y="3096021"/>
            <a:ext cx="2474654" cy="276999"/>
          </a:xfrm>
          <a:prstGeom prst="rect">
            <a:avLst/>
          </a:prstGeom>
          <a:noFill/>
        </p:spPr>
        <p:txBody>
          <a:bodyPr wrap="square">
            <a:spAutoFit/>
          </a:bodyPr>
          <a:lstStyle/>
          <a:p>
            <a:pPr algn="ctr"/>
            <a:r>
              <a:rPr lang="en-US" sz="1200" b="1">
                <a:solidFill>
                  <a:schemeClr val="bg1"/>
                </a:solidFill>
                <a:latin typeface="Montserrat" pitchFamily="2" charset="77"/>
              </a:rPr>
              <a:t>B4</a:t>
            </a:r>
          </a:p>
        </p:txBody>
      </p:sp>
      <p:sp>
        <p:nvSpPr>
          <p:cNvPr id="70" name="TextBox 69">
            <a:extLst>
              <a:ext uri="{FF2B5EF4-FFF2-40B4-BE49-F238E27FC236}">
                <a16:creationId xmlns:a16="http://schemas.microsoft.com/office/drawing/2014/main" id="{8957D40E-0FBD-4B70-69A6-84319B5B6F67}"/>
              </a:ext>
            </a:extLst>
          </p:cNvPr>
          <p:cNvSpPr txBox="1"/>
          <p:nvPr/>
        </p:nvSpPr>
        <p:spPr>
          <a:xfrm>
            <a:off x="1550431" y="1433752"/>
            <a:ext cx="2509396" cy="276999"/>
          </a:xfrm>
          <a:prstGeom prst="rect">
            <a:avLst/>
          </a:prstGeom>
          <a:noFill/>
        </p:spPr>
        <p:txBody>
          <a:bodyPr wrap="square">
            <a:spAutoFit/>
          </a:bodyPr>
          <a:lstStyle/>
          <a:p>
            <a:pPr algn="ctr"/>
            <a:r>
              <a:rPr lang="en-US" sz="1200" b="1">
                <a:solidFill>
                  <a:schemeClr val="bg1"/>
                </a:solidFill>
                <a:latin typeface="Montserrat" pitchFamily="2" charset="77"/>
              </a:rPr>
              <a:t>S1</a:t>
            </a:r>
          </a:p>
        </p:txBody>
      </p:sp>
      <p:sp>
        <p:nvSpPr>
          <p:cNvPr id="71" name="TextBox 70">
            <a:extLst>
              <a:ext uri="{FF2B5EF4-FFF2-40B4-BE49-F238E27FC236}">
                <a16:creationId xmlns:a16="http://schemas.microsoft.com/office/drawing/2014/main" id="{87A7DC55-8909-7DE4-45BE-698885EE4E5A}"/>
              </a:ext>
            </a:extLst>
          </p:cNvPr>
          <p:cNvSpPr txBox="1"/>
          <p:nvPr/>
        </p:nvSpPr>
        <p:spPr>
          <a:xfrm>
            <a:off x="5154333" y="1438823"/>
            <a:ext cx="2509396" cy="276999"/>
          </a:xfrm>
          <a:prstGeom prst="rect">
            <a:avLst/>
          </a:prstGeom>
          <a:noFill/>
        </p:spPr>
        <p:txBody>
          <a:bodyPr wrap="square">
            <a:spAutoFit/>
          </a:bodyPr>
          <a:lstStyle/>
          <a:p>
            <a:pPr algn="ctr"/>
            <a:r>
              <a:rPr lang="en-US" sz="1200" b="1">
                <a:solidFill>
                  <a:schemeClr val="bg1"/>
                </a:solidFill>
                <a:latin typeface="Montserrat" pitchFamily="2" charset="77"/>
              </a:rPr>
              <a:t>S2</a:t>
            </a:r>
          </a:p>
        </p:txBody>
      </p:sp>
      <p:sp>
        <p:nvSpPr>
          <p:cNvPr id="72" name="TextBox 71">
            <a:extLst>
              <a:ext uri="{FF2B5EF4-FFF2-40B4-BE49-F238E27FC236}">
                <a16:creationId xmlns:a16="http://schemas.microsoft.com/office/drawing/2014/main" id="{B90089AF-30D2-AB3F-8DFB-086324512D0E}"/>
              </a:ext>
            </a:extLst>
          </p:cNvPr>
          <p:cNvSpPr txBox="1"/>
          <p:nvPr/>
        </p:nvSpPr>
        <p:spPr>
          <a:xfrm>
            <a:off x="8758237" y="1436962"/>
            <a:ext cx="2509396" cy="276999"/>
          </a:xfrm>
          <a:prstGeom prst="rect">
            <a:avLst/>
          </a:prstGeom>
          <a:noFill/>
        </p:spPr>
        <p:txBody>
          <a:bodyPr wrap="square">
            <a:spAutoFit/>
          </a:bodyPr>
          <a:lstStyle/>
          <a:p>
            <a:pPr algn="ctr"/>
            <a:r>
              <a:rPr lang="en-US" sz="1200" b="1">
                <a:solidFill>
                  <a:schemeClr val="bg1"/>
                </a:solidFill>
                <a:latin typeface="Montserrat" pitchFamily="2" charset="77"/>
              </a:rPr>
              <a:t>S3</a:t>
            </a:r>
          </a:p>
        </p:txBody>
      </p:sp>
      <p:grpSp>
        <p:nvGrpSpPr>
          <p:cNvPr id="6" name="Group 5">
            <a:extLst>
              <a:ext uri="{FF2B5EF4-FFF2-40B4-BE49-F238E27FC236}">
                <a16:creationId xmlns:a16="http://schemas.microsoft.com/office/drawing/2014/main" id="{708EE2F2-EF74-5A85-F222-E8C7BDD66751}"/>
              </a:ext>
            </a:extLst>
          </p:cNvPr>
          <p:cNvGrpSpPr/>
          <p:nvPr/>
        </p:nvGrpSpPr>
        <p:grpSpPr>
          <a:xfrm>
            <a:off x="4589512" y="4634866"/>
            <a:ext cx="1615961" cy="1440000"/>
            <a:chOff x="3954938" y="4609803"/>
            <a:chExt cx="1615961" cy="1440000"/>
          </a:xfrm>
        </p:grpSpPr>
        <p:sp>
          <p:nvSpPr>
            <p:cNvPr id="7" name="Oval 6">
              <a:extLst>
                <a:ext uri="{FF2B5EF4-FFF2-40B4-BE49-F238E27FC236}">
                  <a16:creationId xmlns:a16="http://schemas.microsoft.com/office/drawing/2014/main" id="{3E723C50-29E5-C575-DA09-38C11EA1219E}"/>
                </a:ext>
              </a:extLst>
            </p:cNvPr>
            <p:cNvSpPr>
              <a:spLocks noChangeAspect="1"/>
            </p:cNvSpPr>
            <p:nvPr/>
          </p:nvSpPr>
          <p:spPr>
            <a:xfrm>
              <a:off x="3954938" y="4609803"/>
              <a:ext cx="1614184" cy="1440000"/>
            </a:xfrm>
            <a:prstGeom prst="ellipse">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ontserrat" pitchFamily="2" charset="77"/>
              </a:endParaRPr>
            </a:p>
          </p:txBody>
        </p:sp>
        <p:sp>
          <p:nvSpPr>
            <p:cNvPr id="9" name="TextBox 8">
              <a:extLst>
                <a:ext uri="{FF2B5EF4-FFF2-40B4-BE49-F238E27FC236}">
                  <a16:creationId xmlns:a16="http://schemas.microsoft.com/office/drawing/2014/main" id="{821C7C7F-A55D-1DBE-70FE-FEEA42D60B5A}"/>
                </a:ext>
              </a:extLst>
            </p:cNvPr>
            <p:cNvSpPr txBox="1"/>
            <p:nvPr/>
          </p:nvSpPr>
          <p:spPr>
            <a:xfrm>
              <a:off x="3976314" y="4737277"/>
              <a:ext cx="1594585" cy="1200329"/>
            </a:xfrm>
            <a:prstGeom prst="rect">
              <a:avLst/>
            </a:prstGeom>
            <a:noFill/>
            <a:effectLst/>
          </p:spPr>
          <p:txBody>
            <a:bodyPr wrap="square">
              <a:spAutoFit/>
            </a:bodyPr>
            <a:lstStyle/>
            <a:p>
              <a:pPr algn="ctr"/>
              <a:r>
                <a:rPr lang="en-US" sz="1200" b="1">
                  <a:solidFill>
                    <a:schemeClr val="bg1"/>
                  </a:solidFill>
                  <a:latin typeface="Montserrat" pitchFamily="2" charset="77"/>
                </a:rPr>
                <a:t>M3</a:t>
              </a:r>
            </a:p>
            <a:p>
              <a:pPr algn="ctr"/>
              <a:r>
                <a:rPr lang="en-US" sz="1200">
                  <a:solidFill>
                    <a:schemeClr val="bg1"/>
                  </a:solidFill>
                  <a:latin typeface="Montserrat" pitchFamily="2" charset="77"/>
                </a:rPr>
                <a:t>To establish </a:t>
              </a:r>
              <a:r>
                <a:rPr lang="en-US" sz="1200" b="1">
                  <a:solidFill>
                    <a:schemeClr val="bg1"/>
                  </a:solidFill>
                  <a:latin typeface="Montserrat" pitchFamily="2" charset="77"/>
                </a:rPr>
                <a:t>trust</a:t>
              </a:r>
              <a:r>
                <a:rPr lang="en-US" sz="1200">
                  <a:solidFill>
                    <a:schemeClr val="bg1"/>
                  </a:solidFill>
                  <a:latin typeface="Montserrat" pitchFamily="2" charset="77"/>
                </a:rPr>
                <a:t> and render strong support for every member’s wellbeing</a:t>
              </a:r>
              <a:endParaRPr lang="en-US" sz="1200" b="1">
                <a:solidFill>
                  <a:schemeClr val="bg1"/>
                </a:solidFill>
                <a:latin typeface="Montserrat" pitchFamily="2" charset="77"/>
              </a:endParaRPr>
            </a:p>
          </p:txBody>
        </p:sp>
      </p:grpSp>
      <p:sp>
        <p:nvSpPr>
          <p:cNvPr id="17" name="TextBox 16">
            <a:extLst>
              <a:ext uri="{FF2B5EF4-FFF2-40B4-BE49-F238E27FC236}">
                <a16:creationId xmlns:a16="http://schemas.microsoft.com/office/drawing/2014/main" id="{99ECF1E9-C8ED-4DD3-408D-D3E93ED8CD0F}"/>
              </a:ext>
            </a:extLst>
          </p:cNvPr>
          <p:cNvSpPr txBox="1"/>
          <p:nvPr/>
        </p:nvSpPr>
        <p:spPr>
          <a:xfrm>
            <a:off x="1550430" y="1621959"/>
            <a:ext cx="2509396" cy="461665"/>
          </a:xfrm>
          <a:prstGeom prst="rect">
            <a:avLst/>
          </a:prstGeom>
          <a:noFill/>
        </p:spPr>
        <p:txBody>
          <a:bodyPr wrap="square">
            <a:spAutoFit/>
          </a:bodyPr>
          <a:lstStyle/>
          <a:p>
            <a:pPr algn="ctr"/>
            <a:r>
              <a:rPr lang="en-US" sz="1200">
                <a:solidFill>
                  <a:schemeClr val="bg1"/>
                </a:solidFill>
                <a:latin typeface="Montserrat" pitchFamily="2" charset="77"/>
              </a:rPr>
              <a:t>To build </a:t>
            </a:r>
            <a:r>
              <a:rPr lang="en-US" sz="1200" b="1">
                <a:solidFill>
                  <a:schemeClr val="bg1"/>
                </a:solidFill>
                <a:latin typeface="Montserrat" pitchFamily="2" charset="77"/>
              </a:rPr>
              <a:t>shared value </a:t>
            </a:r>
            <a:r>
              <a:rPr lang="en-US" sz="1200">
                <a:solidFill>
                  <a:schemeClr val="bg1"/>
                </a:solidFill>
                <a:latin typeface="Montserrat" pitchFamily="2" charset="77"/>
              </a:rPr>
              <a:t>with our strategic partners</a:t>
            </a:r>
          </a:p>
        </p:txBody>
      </p:sp>
      <p:sp>
        <p:nvSpPr>
          <p:cNvPr id="18" name="TextBox 17">
            <a:extLst>
              <a:ext uri="{FF2B5EF4-FFF2-40B4-BE49-F238E27FC236}">
                <a16:creationId xmlns:a16="http://schemas.microsoft.com/office/drawing/2014/main" id="{7A6A163D-7F83-A56A-C7F3-2F42E03118E0}"/>
              </a:ext>
            </a:extLst>
          </p:cNvPr>
          <p:cNvSpPr txBox="1"/>
          <p:nvPr/>
        </p:nvSpPr>
        <p:spPr>
          <a:xfrm>
            <a:off x="4809166" y="1621959"/>
            <a:ext cx="3199731" cy="646331"/>
          </a:xfrm>
          <a:prstGeom prst="rect">
            <a:avLst/>
          </a:prstGeom>
          <a:noFill/>
        </p:spPr>
        <p:txBody>
          <a:bodyPr wrap="square">
            <a:spAutoFit/>
          </a:bodyPr>
          <a:lstStyle/>
          <a:p>
            <a:pPr algn="ctr"/>
            <a:r>
              <a:rPr lang="en-US" sz="1200">
                <a:solidFill>
                  <a:schemeClr val="bg1"/>
                </a:solidFill>
                <a:latin typeface="Montserrat" pitchFamily="2" charset="77"/>
              </a:rPr>
              <a:t>To provide </a:t>
            </a:r>
            <a:r>
              <a:rPr lang="en-US" sz="1200" b="1">
                <a:solidFill>
                  <a:schemeClr val="bg1"/>
                </a:solidFill>
                <a:latin typeface="Montserrat" pitchFamily="2" charset="77"/>
              </a:rPr>
              <a:t>growth opportunities </a:t>
            </a:r>
            <a:r>
              <a:rPr lang="en-US" sz="1200">
                <a:solidFill>
                  <a:schemeClr val="bg1"/>
                </a:solidFill>
                <a:latin typeface="Montserrat" pitchFamily="2" charset="77"/>
              </a:rPr>
              <a:t>for the </a:t>
            </a:r>
            <a:r>
              <a:rPr lang="en-US" sz="1200" b="1">
                <a:solidFill>
                  <a:schemeClr val="bg1"/>
                </a:solidFill>
                <a:latin typeface="Montserrat" pitchFamily="2" charset="77"/>
              </a:rPr>
              <a:t>student community </a:t>
            </a:r>
            <a:r>
              <a:rPr lang="en-US" sz="1200">
                <a:solidFill>
                  <a:schemeClr val="bg1"/>
                </a:solidFill>
                <a:latin typeface="Montserrat" pitchFamily="2" charset="77"/>
              </a:rPr>
              <a:t>through a </a:t>
            </a:r>
            <a:r>
              <a:rPr lang="en-US" sz="1200" b="1">
                <a:solidFill>
                  <a:schemeClr val="bg1"/>
                </a:solidFill>
                <a:latin typeface="Montserrat" pitchFamily="2" charset="77"/>
              </a:rPr>
              <a:t>youth exposure program</a:t>
            </a:r>
          </a:p>
        </p:txBody>
      </p:sp>
      <p:sp>
        <p:nvSpPr>
          <p:cNvPr id="20" name="TextBox 19">
            <a:extLst>
              <a:ext uri="{FF2B5EF4-FFF2-40B4-BE49-F238E27FC236}">
                <a16:creationId xmlns:a16="http://schemas.microsoft.com/office/drawing/2014/main" id="{5AAD940E-9566-6BB6-E7D6-3231852B8391}"/>
              </a:ext>
            </a:extLst>
          </p:cNvPr>
          <p:cNvSpPr txBox="1"/>
          <p:nvPr/>
        </p:nvSpPr>
        <p:spPr>
          <a:xfrm>
            <a:off x="8302936" y="1621959"/>
            <a:ext cx="3420000" cy="646331"/>
          </a:xfrm>
          <a:prstGeom prst="rect">
            <a:avLst/>
          </a:prstGeom>
          <a:noFill/>
        </p:spPr>
        <p:txBody>
          <a:bodyPr wrap="square">
            <a:spAutoFit/>
          </a:bodyPr>
          <a:lstStyle/>
          <a:p>
            <a:pPr algn="ctr"/>
            <a:r>
              <a:rPr lang="en-US" sz="1200" dirty="0">
                <a:solidFill>
                  <a:schemeClr val="bg1"/>
                </a:solidFill>
                <a:latin typeface="Montserrat" pitchFamily="2" charset="77"/>
              </a:rPr>
              <a:t>To provide </a:t>
            </a:r>
            <a:r>
              <a:rPr lang="en-US" sz="1200" b="1" dirty="0">
                <a:solidFill>
                  <a:schemeClr val="bg1"/>
                </a:solidFill>
                <a:latin typeface="Montserrat" pitchFamily="2" charset="77"/>
              </a:rPr>
              <a:t>development opportunities </a:t>
            </a:r>
            <a:r>
              <a:rPr lang="en-US" sz="1200" dirty="0">
                <a:solidFill>
                  <a:schemeClr val="bg1"/>
                </a:solidFill>
                <a:latin typeface="Montserrat" pitchFamily="2" charset="77"/>
              </a:rPr>
              <a:t>for the </a:t>
            </a:r>
            <a:r>
              <a:rPr lang="en-US" sz="1200" b="1" dirty="0">
                <a:solidFill>
                  <a:schemeClr val="bg1"/>
                </a:solidFill>
                <a:latin typeface="Montserrat" pitchFamily="2" charset="77"/>
              </a:rPr>
              <a:t>professional community </a:t>
            </a:r>
            <a:r>
              <a:rPr lang="en-US" sz="1200" dirty="0">
                <a:solidFill>
                  <a:schemeClr val="bg1"/>
                </a:solidFill>
                <a:latin typeface="Montserrat" pitchFamily="2" charset="77"/>
              </a:rPr>
              <a:t>through a </a:t>
            </a:r>
            <a:r>
              <a:rPr lang="en-US" sz="1200" b="1" dirty="0">
                <a:solidFill>
                  <a:schemeClr val="bg1"/>
                </a:solidFill>
                <a:latin typeface="Montserrat" pitchFamily="2" charset="77"/>
              </a:rPr>
              <a:t>luminary speaker series</a:t>
            </a:r>
          </a:p>
        </p:txBody>
      </p:sp>
      <p:sp>
        <p:nvSpPr>
          <p:cNvPr id="10" name="Rectangle 9">
            <a:extLst>
              <a:ext uri="{FF2B5EF4-FFF2-40B4-BE49-F238E27FC236}">
                <a16:creationId xmlns:a16="http://schemas.microsoft.com/office/drawing/2014/main" id="{C02CA8E7-FED8-19AD-2C2B-7B806032E0E8}"/>
              </a:ext>
            </a:extLst>
          </p:cNvPr>
          <p:cNvSpPr/>
          <p:nvPr/>
        </p:nvSpPr>
        <p:spPr>
          <a:xfrm>
            <a:off x="196411" y="901328"/>
            <a:ext cx="11807825" cy="2644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tx1"/>
                </a:solidFill>
                <a:latin typeface="Montserrat"/>
              </a:rPr>
              <a:t>SIS2024 Mission: </a:t>
            </a:r>
            <a:r>
              <a:rPr lang="en-US" sz="1200">
                <a:solidFill>
                  <a:schemeClr val="tx1"/>
                </a:solidFill>
                <a:latin typeface="Montserrat"/>
              </a:rPr>
              <a:t>To </a:t>
            </a:r>
            <a:r>
              <a:rPr lang="en-US" sz="1200" b="1">
                <a:solidFill>
                  <a:schemeClr val="tx1"/>
                </a:solidFill>
                <a:latin typeface="Montserrat"/>
              </a:rPr>
              <a:t>empower and grow </a:t>
            </a:r>
            <a:r>
              <a:rPr lang="en-US" sz="1200">
                <a:solidFill>
                  <a:schemeClr val="tx1"/>
                </a:solidFill>
                <a:latin typeface="Montserrat"/>
              </a:rPr>
              <a:t>the sustainability community </a:t>
            </a:r>
            <a:r>
              <a:rPr lang="en-US" sz="1200" b="1">
                <a:solidFill>
                  <a:schemeClr val="tx1"/>
                </a:solidFill>
                <a:latin typeface="Montserrat"/>
              </a:rPr>
              <a:t>through opportunities in personal &amp; professional development</a:t>
            </a:r>
          </a:p>
        </p:txBody>
      </p:sp>
    </p:spTree>
    <p:extLst>
      <p:ext uri="{BB962C8B-B14F-4D97-AF65-F5344CB8AC3E}">
        <p14:creationId xmlns:p14="http://schemas.microsoft.com/office/powerpoint/2010/main" val="353808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Roles</a:t>
            </a:r>
          </a:p>
        </p:txBody>
      </p:sp>
      <p:grpSp>
        <p:nvGrpSpPr>
          <p:cNvPr id="14" name="Group 13">
            <a:extLst>
              <a:ext uri="{FF2B5EF4-FFF2-40B4-BE49-F238E27FC236}">
                <a16:creationId xmlns:a16="http://schemas.microsoft.com/office/drawing/2014/main" id="{D9FBB1E1-1294-4B53-A1E2-6F5CAA96F201}"/>
              </a:ext>
            </a:extLst>
          </p:cNvPr>
          <p:cNvGrpSpPr/>
          <p:nvPr/>
        </p:nvGrpSpPr>
        <p:grpSpPr>
          <a:xfrm>
            <a:off x="192088" y="1973898"/>
            <a:ext cx="11853329" cy="844612"/>
            <a:chOff x="192088" y="2481367"/>
            <a:chExt cx="11853329" cy="844612"/>
          </a:xfrm>
          <a:solidFill>
            <a:srgbClr val="002C28"/>
          </a:solidFill>
        </p:grpSpPr>
        <p:sp>
          <p:nvSpPr>
            <p:cNvPr id="16" name="Rectangle 15">
              <a:extLst>
                <a:ext uri="{FF2B5EF4-FFF2-40B4-BE49-F238E27FC236}">
                  <a16:creationId xmlns:a16="http://schemas.microsoft.com/office/drawing/2014/main" id="{3093D80E-10BB-166A-6C2B-922BA454B3F4}"/>
                </a:ext>
              </a:extLst>
            </p:cNvPr>
            <p:cNvSpPr/>
            <p:nvPr/>
          </p:nvSpPr>
          <p:spPr>
            <a:xfrm>
              <a:off x="192088" y="2481367"/>
              <a:ext cx="2851928"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Director</a:t>
              </a:r>
            </a:p>
            <a:p>
              <a:pPr algn="ctr"/>
              <a:r>
                <a:rPr lang="en-US" sz="1400" b="1" dirty="0">
                  <a:latin typeface="Montserrat"/>
                </a:rPr>
                <a:t>(Finance &amp; Administration)</a:t>
              </a:r>
            </a:p>
          </p:txBody>
        </p:sp>
        <p:sp>
          <p:nvSpPr>
            <p:cNvPr id="26" name="Rectangle 25">
              <a:extLst>
                <a:ext uri="{FF2B5EF4-FFF2-40B4-BE49-F238E27FC236}">
                  <a16:creationId xmlns:a16="http://schemas.microsoft.com/office/drawing/2014/main" id="{09AF3AC5-E4DA-7531-E273-ED7A41206441}"/>
                </a:ext>
              </a:extLst>
            </p:cNvPr>
            <p:cNvSpPr/>
            <p:nvPr/>
          </p:nvSpPr>
          <p:spPr>
            <a:xfrm>
              <a:off x="3279471" y="2481367"/>
              <a:ext cx="2869910"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Director</a:t>
              </a:r>
            </a:p>
            <a:p>
              <a:pPr algn="ctr"/>
              <a:r>
                <a:rPr lang="en-US" sz="1400" b="1" dirty="0">
                  <a:latin typeface="Montserrat"/>
                </a:rPr>
                <a:t>(Marketing)</a:t>
              </a:r>
            </a:p>
          </p:txBody>
        </p:sp>
        <p:sp>
          <p:nvSpPr>
            <p:cNvPr id="27" name="Rectangle 26">
              <a:extLst>
                <a:ext uri="{FF2B5EF4-FFF2-40B4-BE49-F238E27FC236}">
                  <a16:creationId xmlns:a16="http://schemas.microsoft.com/office/drawing/2014/main" id="{20BE55D9-2C2A-D8BA-8699-6209D507C71D}"/>
                </a:ext>
              </a:extLst>
            </p:cNvPr>
            <p:cNvSpPr/>
            <p:nvPr/>
          </p:nvSpPr>
          <p:spPr>
            <a:xfrm>
              <a:off x="9508184" y="2481367"/>
              <a:ext cx="2537233"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Director</a:t>
              </a:r>
            </a:p>
            <a:p>
              <a:pPr algn="ctr"/>
              <a:r>
                <a:rPr lang="en-US" sz="1400" b="1" dirty="0">
                  <a:latin typeface="Montserrat"/>
                </a:rPr>
                <a:t>(Programs &amp; Curriculum)</a:t>
              </a:r>
            </a:p>
          </p:txBody>
        </p:sp>
        <p:sp>
          <p:nvSpPr>
            <p:cNvPr id="28" name="Rectangle 27">
              <a:extLst>
                <a:ext uri="{FF2B5EF4-FFF2-40B4-BE49-F238E27FC236}">
                  <a16:creationId xmlns:a16="http://schemas.microsoft.com/office/drawing/2014/main" id="{350E1094-DFD9-4918-716F-59CEB04B0356}"/>
                </a:ext>
              </a:extLst>
            </p:cNvPr>
            <p:cNvSpPr/>
            <p:nvPr/>
          </p:nvSpPr>
          <p:spPr>
            <a:xfrm>
              <a:off x="6384836" y="2481367"/>
              <a:ext cx="2887894"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Director</a:t>
              </a:r>
            </a:p>
            <a:p>
              <a:pPr algn="ctr"/>
              <a:r>
                <a:rPr lang="en-US" sz="1400" b="1" dirty="0">
                  <a:latin typeface="Montserrat"/>
                </a:rPr>
                <a:t>(External Relations)</a:t>
              </a:r>
              <a:endParaRPr lang="en-US" sz="1600" dirty="0"/>
            </a:p>
          </p:txBody>
        </p:sp>
      </p:grpSp>
      <p:grpSp>
        <p:nvGrpSpPr>
          <p:cNvPr id="29" name="Group 28">
            <a:extLst>
              <a:ext uri="{FF2B5EF4-FFF2-40B4-BE49-F238E27FC236}">
                <a16:creationId xmlns:a16="http://schemas.microsoft.com/office/drawing/2014/main" id="{31FDD492-FD75-1005-1267-79B2F4CD3E0D}"/>
              </a:ext>
            </a:extLst>
          </p:cNvPr>
          <p:cNvGrpSpPr/>
          <p:nvPr/>
        </p:nvGrpSpPr>
        <p:grpSpPr>
          <a:xfrm>
            <a:off x="192088" y="4321494"/>
            <a:ext cx="11862321" cy="844612"/>
            <a:chOff x="192088" y="3905651"/>
            <a:chExt cx="11862321" cy="844612"/>
          </a:xfrm>
          <a:solidFill>
            <a:srgbClr val="002C28"/>
          </a:solidFill>
        </p:grpSpPr>
        <p:sp>
          <p:nvSpPr>
            <p:cNvPr id="30" name="Rectangle 29">
              <a:extLst>
                <a:ext uri="{FF2B5EF4-FFF2-40B4-BE49-F238E27FC236}">
                  <a16:creationId xmlns:a16="http://schemas.microsoft.com/office/drawing/2014/main" id="{57A07AE8-3BEB-FB7B-E99E-ECE7E8BE1C58}"/>
                </a:ext>
              </a:extLst>
            </p:cNvPr>
            <p:cNvSpPr/>
            <p:nvPr/>
          </p:nvSpPr>
          <p:spPr>
            <a:xfrm>
              <a:off x="192088" y="3905651"/>
              <a:ext cx="2851928"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dirty="0">
                  <a:latin typeface="Montserrat"/>
                </a:rPr>
                <a:t>Executive</a:t>
              </a:r>
            </a:p>
            <a:p>
              <a:pPr algn="ctr"/>
              <a:r>
                <a:rPr lang="en-US" sz="1400" b="1" dirty="0">
                  <a:latin typeface="Montserrat"/>
                </a:rPr>
                <a:t>(Finance &amp; Administration)</a:t>
              </a:r>
            </a:p>
          </p:txBody>
        </p:sp>
        <p:sp>
          <p:nvSpPr>
            <p:cNvPr id="31" name="Rectangle 30">
              <a:extLst>
                <a:ext uri="{FF2B5EF4-FFF2-40B4-BE49-F238E27FC236}">
                  <a16:creationId xmlns:a16="http://schemas.microsoft.com/office/drawing/2014/main" id="{EA9F8406-EC8F-3F5F-3AB7-D41C5FD9B520}"/>
                </a:ext>
              </a:extLst>
            </p:cNvPr>
            <p:cNvSpPr/>
            <p:nvPr/>
          </p:nvSpPr>
          <p:spPr>
            <a:xfrm>
              <a:off x="9508185" y="3905651"/>
              <a:ext cx="2546224"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latin typeface="Montserrat"/>
                </a:rPr>
                <a:t>Executive</a:t>
              </a:r>
            </a:p>
            <a:p>
              <a:pPr algn="ctr"/>
              <a:r>
                <a:rPr lang="en-US" sz="1400" b="1" dirty="0">
                  <a:latin typeface="Montserrat"/>
                </a:rPr>
                <a:t>(Programs &amp; Curriculum)</a:t>
              </a:r>
            </a:p>
          </p:txBody>
        </p:sp>
        <p:sp>
          <p:nvSpPr>
            <p:cNvPr id="32" name="Rectangle 31">
              <a:extLst>
                <a:ext uri="{FF2B5EF4-FFF2-40B4-BE49-F238E27FC236}">
                  <a16:creationId xmlns:a16="http://schemas.microsoft.com/office/drawing/2014/main" id="{361557F7-8A19-E16E-4AA0-37230D45CC58}"/>
                </a:ext>
              </a:extLst>
            </p:cNvPr>
            <p:cNvSpPr/>
            <p:nvPr/>
          </p:nvSpPr>
          <p:spPr>
            <a:xfrm>
              <a:off x="3279471" y="3905651"/>
              <a:ext cx="2869910"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a:t>
              </a:r>
              <a:endParaRPr lang="en-US" dirty="0"/>
            </a:p>
          </p:txBody>
        </p:sp>
        <p:sp>
          <p:nvSpPr>
            <p:cNvPr id="33" name="Rectangle 32">
              <a:extLst>
                <a:ext uri="{FF2B5EF4-FFF2-40B4-BE49-F238E27FC236}">
                  <a16:creationId xmlns:a16="http://schemas.microsoft.com/office/drawing/2014/main" id="{0DEA4E20-F2B0-55F3-9000-D5F1E784599E}"/>
                </a:ext>
              </a:extLst>
            </p:cNvPr>
            <p:cNvSpPr/>
            <p:nvPr/>
          </p:nvSpPr>
          <p:spPr>
            <a:xfrm>
              <a:off x="6384836" y="3905651"/>
              <a:ext cx="2887894"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dirty="0">
                  <a:latin typeface="Montserrat"/>
                </a:rPr>
                <a:t>Executive</a:t>
              </a:r>
            </a:p>
            <a:p>
              <a:pPr algn="ctr"/>
              <a:r>
                <a:rPr lang="en-US" sz="1600" b="1" dirty="0">
                  <a:latin typeface="Montserrat"/>
                </a:rPr>
                <a:t>(External Relations)</a:t>
              </a:r>
              <a:endParaRPr lang="en-US" sz="1800" dirty="0"/>
            </a:p>
          </p:txBody>
        </p:sp>
      </p:grpSp>
      <p:grpSp>
        <p:nvGrpSpPr>
          <p:cNvPr id="34" name="Group 33">
            <a:extLst>
              <a:ext uri="{FF2B5EF4-FFF2-40B4-BE49-F238E27FC236}">
                <a16:creationId xmlns:a16="http://schemas.microsoft.com/office/drawing/2014/main" id="{F1932181-F62C-617E-1954-ABB90CBCF239}"/>
              </a:ext>
            </a:extLst>
          </p:cNvPr>
          <p:cNvGrpSpPr/>
          <p:nvPr/>
        </p:nvGrpSpPr>
        <p:grpSpPr>
          <a:xfrm>
            <a:off x="192088" y="800100"/>
            <a:ext cx="11844337" cy="844612"/>
            <a:chOff x="192088" y="800100"/>
            <a:chExt cx="11844337" cy="844612"/>
          </a:xfrm>
          <a:solidFill>
            <a:srgbClr val="002C28"/>
          </a:solidFill>
        </p:grpSpPr>
        <p:sp>
          <p:nvSpPr>
            <p:cNvPr id="35" name="Rectangle 34">
              <a:extLst>
                <a:ext uri="{FF2B5EF4-FFF2-40B4-BE49-F238E27FC236}">
                  <a16:creationId xmlns:a16="http://schemas.microsoft.com/office/drawing/2014/main" id="{013C5653-DEA1-BE72-14FA-BC5FF1F320DD}"/>
                </a:ext>
              </a:extLst>
            </p:cNvPr>
            <p:cNvSpPr/>
            <p:nvPr/>
          </p:nvSpPr>
          <p:spPr>
            <a:xfrm>
              <a:off x="192088" y="800100"/>
              <a:ext cx="2851928"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President </a:t>
              </a:r>
              <a:endParaRPr lang="en-US" dirty="0"/>
            </a:p>
          </p:txBody>
        </p:sp>
        <p:sp>
          <p:nvSpPr>
            <p:cNvPr id="36" name="Rectangle 35">
              <a:extLst>
                <a:ext uri="{FF2B5EF4-FFF2-40B4-BE49-F238E27FC236}">
                  <a16:creationId xmlns:a16="http://schemas.microsoft.com/office/drawing/2014/main" id="{7C79B8EC-DD2B-6DA0-9A1D-488A524E7429}"/>
                </a:ext>
              </a:extLst>
            </p:cNvPr>
            <p:cNvSpPr/>
            <p:nvPr/>
          </p:nvSpPr>
          <p:spPr>
            <a:xfrm>
              <a:off x="3279471" y="800100"/>
              <a:ext cx="2869910"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Vice President </a:t>
              </a:r>
            </a:p>
          </p:txBody>
        </p:sp>
        <p:sp>
          <p:nvSpPr>
            <p:cNvPr id="37" name="Rectangle 36">
              <a:extLst>
                <a:ext uri="{FF2B5EF4-FFF2-40B4-BE49-F238E27FC236}">
                  <a16:creationId xmlns:a16="http://schemas.microsoft.com/office/drawing/2014/main" id="{97A8BFF5-4A62-CD0F-22AF-AEA2DE0D09C2}"/>
                </a:ext>
              </a:extLst>
            </p:cNvPr>
            <p:cNvSpPr/>
            <p:nvPr/>
          </p:nvSpPr>
          <p:spPr>
            <a:xfrm>
              <a:off x="6384836" y="800100"/>
              <a:ext cx="2887894"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ExCo</a:t>
              </a:r>
              <a:endParaRPr lang="en-US" dirty="0"/>
            </a:p>
          </p:txBody>
        </p:sp>
        <p:sp>
          <p:nvSpPr>
            <p:cNvPr id="38" name="Rectangle 37">
              <a:extLst>
                <a:ext uri="{FF2B5EF4-FFF2-40B4-BE49-F238E27FC236}">
                  <a16:creationId xmlns:a16="http://schemas.microsoft.com/office/drawing/2014/main" id="{55944954-0E2E-DC79-A742-8C839395D7C3}"/>
                </a:ext>
              </a:extLst>
            </p:cNvPr>
            <p:cNvSpPr/>
            <p:nvPr/>
          </p:nvSpPr>
          <p:spPr>
            <a:xfrm>
              <a:off x="9508184" y="806576"/>
              <a:ext cx="2528241" cy="8316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Co-Chairs</a:t>
              </a:r>
              <a:endParaRPr lang="en-US" dirty="0"/>
            </a:p>
          </p:txBody>
        </p:sp>
      </p:grpSp>
      <p:grpSp>
        <p:nvGrpSpPr>
          <p:cNvPr id="39" name="Group 38">
            <a:extLst>
              <a:ext uri="{FF2B5EF4-FFF2-40B4-BE49-F238E27FC236}">
                <a16:creationId xmlns:a16="http://schemas.microsoft.com/office/drawing/2014/main" id="{18200454-D860-FB9B-A07A-2C93F47FCA49}"/>
              </a:ext>
            </a:extLst>
          </p:cNvPr>
          <p:cNvGrpSpPr/>
          <p:nvPr/>
        </p:nvGrpSpPr>
        <p:grpSpPr>
          <a:xfrm>
            <a:off x="192088" y="3147696"/>
            <a:ext cx="11871309" cy="844612"/>
            <a:chOff x="192088" y="5379783"/>
            <a:chExt cx="11871309" cy="844612"/>
          </a:xfrm>
          <a:solidFill>
            <a:srgbClr val="002C28"/>
          </a:solidFill>
        </p:grpSpPr>
        <p:sp>
          <p:nvSpPr>
            <p:cNvPr id="40" name="Rectangle 39">
              <a:extLst>
                <a:ext uri="{FF2B5EF4-FFF2-40B4-BE49-F238E27FC236}">
                  <a16:creationId xmlns:a16="http://schemas.microsoft.com/office/drawing/2014/main" id="{C9CE4DF4-21B3-021D-AFEF-E322C0E44CDF}"/>
                </a:ext>
              </a:extLst>
            </p:cNvPr>
            <p:cNvSpPr/>
            <p:nvPr/>
          </p:nvSpPr>
          <p:spPr>
            <a:xfrm>
              <a:off x="3279470" y="5379783"/>
              <a:ext cx="2869910"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t>
              </a:r>
            </a:p>
          </p:txBody>
        </p:sp>
        <p:sp>
          <p:nvSpPr>
            <p:cNvPr id="41" name="Rectangle 40">
              <a:extLst>
                <a:ext uri="{FF2B5EF4-FFF2-40B4-BE49-F238E27FC236}">
                  <a16:creationId xmlns:a16="http://schemas.microsoft.com/office/drawing/2014/main" id="{85084894-5AC7-ACCD-6900-0D8EED05BEE9}"/>
                </a:ext>
              </a:extLst>
            </p:cNvPr>
            <p:cNvSpPr/>
            <p:nvPr/>
          </p:nvSpPr>
          <p:spPr>
            <a:xfrm>
              <a:off x="9508182" y="5379783"/>
              <a:ext cx="2555215"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dirty="0">
                  <a:latin typeface="Montserrat"/>
                </a:rPr>
                <a:t>Deputy-Director</a:t>
              </a:r>
            </a:p>
            <a:p>
              <a:pPr algn="ctr"/>
              <a:r>
                <a:rPr lang="en-US" sz="1400" b="1" dirty="0">
                  <a:latin typeface="Montserrat"/>
                </a:rPr>
                <a:t>(Programs &amp; Curriculum)</a:t>
              </a:r>
            </a:p>
          </p:txBody>
        </p:sp>
        <p:sp>
          <p:nvSpPr>
            <p:cNvPr id="42" name="Rectangle 41">
              <a:extLst>
                <a:ext uri="{FF2B5EF4-FFF2-40B4-BE49-F238E27FC236}">
                  <a16:creationId xmlns:a16="http://schemas.microsoft.com/office/drawing/2014/main" id="{CA2F6627-177B-12F9-D564-C2855DB07920}"/>
                </a:ext>
              </a:extLst>
            </p:cNvPr>
            <p:cNvSpPr/>
            <p:nvPr/>
          </p:nvSpPr>
          <p:spPr>
            <a:xfrm>
              <a:off x="6384834" y="5379783"/>
              <a:ext cx="2887894"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dirty="0">
                  <a:latin typeface="Montserrat"/>
                </a:rPr>
                <a:t>Deputy-Director</a:t>
              </a:r>
            </a:p>
            <a:p>
              <a:pPr algn="ctr"/>
              <a:r>
                <a:rPr lang="en-US" sz="1600" b="1" dirty="0">
                  <a:latin typeface="Montserrat"/>
                </a:rPr>
                <a:t>(External Relations)</a:t>
              </a:r>
              <a:endParaRPr lang="en-US" sz="1800" dirty="0"/>
            </a:p>
          </p:txBody>
        </p:sp>
        <p:sp>
          <p:nvSpPr>
            <p:cNvPr id="43" name="Rectangle 42">
              <a:extLst>
                <a:ext uri="{FF2B5EF4-FFF2-40B4-BE49-F238E27FC236}">
                  <a16:creationId xmlns:a16="http://schemas.microsoft.com/office/drawing/2014/main" id="{FD1ED981-DAB8-4950-CD5A-715C44F4CE81}"/>
                </a:ext>
              </a:extLst>
            </p:cNvPr>
            <p:cNvSpPr/>
            <p:nvPr/>
          </p:nvSpPr>
          <p:spPr>
            <a:xfrm>
              <a:off x="192088" y="5379783"/>
              <a:ext cx="2851928" cy="844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latin typeface="Montserrat"/>
                </a:rPr>
                <a:t>Deputy-Director</a:t>
              </a:r>
            </a:p>
            <a:p>
              <a:pPr algn="ctr"/>
              <a:r>
                <a:rPr lang="en-US" sz="1400" b="1" dirty="0">
                  <a:latin typeface="Montserrat"/>
                </a:rPr>
                <a:t>(Finance &amp; Administration)</a:t>
              </a:r>
            </a:p>
          </p:txBody>
        </p:sp>
      </p:grpSp>
      <p:grpSp>
        <p:nvGrpSpPr>
          <p:cNvPr id="44" name="Group 43">
            <a:extLst>
              <a:ext uri="{FF2B5EF4-FFF2-40B4-BE49-F238E27FC236}">
                <a16:creationId xmlns:a16="http://schemas.microsoft.com/office/drawing/2014/main" id="{93DAE9E7-27C4-9C46-5024-30FB46BD6251}"/>
              </a:ext>
            </a:extLst>
          </p:cNvPr>
          <p:cNvGrpSpPr/>
          <p:nvPr/>
        </p:nvGrpSpPr>
        <p:grpSpPr>
          <a:xfrm>
            <a:off x="192088" y="5445224"/>
            <a:ext cx="11844337" cy="844612"/>
            <a:chOff x="192088" y="800100"/>
            <a:chExt cx="11844337" cy="844612"/>
          </a:xfrm>
          <a:solidFill>
            <a:srgbClr val="002C28"/>
          </a:solidFill>
        </p:grpSpPr>
        <p:sp>
          <p:nvSpPr>
            <p:cNvPr id="45" name="Rectangle 44">
              <a:extLst>
                <a:ext uri="{FF2B5EF4-FFF2-40B4-BE49-F238E27FC236}">
                  <a16:creationId xmlns:a16="http://schemas.microsoft.com/office/drawing/2014/main" id="{C102CBB1-99D0-5BC5-1538-29C75EDAE0F9}"/>
                </a:ext>
              </a:extLst>
            </p:cNvPr>
            <p:cNvSpPr/>
            <p:nvPr/>
          </p:nvSpPr>
          <p:spPr>
            <a:xfrm>
              <a:off x="192088" y="800100"/>
              <a:ext cx="2851928" cy="8446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tx1"/>
                  </a:solidFill>
                  <a:latin typeface="Montserrat"/>
                </a:rPr>
                <a:t>SGFC</a:t>
              </a:r>
              <a:endParaRPr lang="en-US" dirty="0">
                <a:solidFill>
                  <a:schemeClr val="tx1"/>
                </a:solidFill>
              </a:endParaRPr>
            </a:p>
          </p:txBody>
        </p:sp>
        <p:sp>
          <p:nvSpPr>
            <p:cNvPr id="46" name="Rectangle 45">
              <a:extLst>
                <a:ext uri="{FF2B5EF4-FFF2-40B4-BE49-F238E27FC236}">
                  <a16:creationId xmlns:a16="http://schemas.microsoft.com/office/drawing/2014/main" id="{0214B09C-BFA3-3BF5-CBBA-68B2EC40A873}"/>
                </a:ext>
              </a:extLst>
            </p:cNvPr>
            <p:cNvSpPr/>
            <p:nvPr/>
          </p:nvSpPr>
          <p:spPr>
            <a:xfrm>
              <a:off x="3279471" y="800100"/>
              <a:ext cx="2869910" cy="8446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tx1"/>
                  </a:solidFill>
                  <a:latin typeface="Montserrat"/>
                </a:rPr>
                <a:t>Ho Bee Land</a:t>
              </a:r>
            </a:p>
          </p:txBody>
        </p:sp>
        <p:sp>
          <p:nvSpPr>
            <p:cNvPr id="47" name="Rectangle 46">
              <a:extLst>
                <a:ext uri="{FF2B5EF4-FFF2-40B4-BE49-F238E27FC236}">
                  <a16:creationId xmlns:a16="http://schemas.microsoft.com/office/drawing/2014/main" id="{5B54EB7B-8E1A-42B0-DBFD-7BEB143455F2}"/>
                </a:ext>
              </a:extLst>
            </p:cNvPr>
            <p:cNvSpPr/>
            <p:nvPr/>
          </p:nvSpPr>
          <p:spPr>
            <a:xfrm>
              <a:off x="6384836" y="800100"/>
              <a:ext cx="2887894" cy="8446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tx1"/>
                  </a:solidFill>
                  <a:latin typeface="Montserrat"/>
                </a:rPr>
                <a:t>Prof Liang Hao</a:t>
              </a:r>
              <a:endParaRPr lang="en-US" dirty="0">
                <a:solidFill>
                  <a:schemeClr val="tx1"/>
                </a:solidFill>
              </a:endParaRPr>
            </a:p>
          </p:txBody>
        </p:sp>
        <p:sp>
          <p:nvSpPr>
            <p:cNvPr id="48" name="Rectangle 47">
              <a:extLst>
                <a:ext uri="{FF2B5EF4-FFF2-40B4-BE49-F238E27FC236}">
                  <a16:creationId xmlns:a16="http://schemas.microsoft.com/office/drawing/2014/main" id="{F6740406-8EDF-FFAE-AECE-96E2354F62BE}"/>
                </a:ext>
              </a:extLst>
            </p:cNvPr>
            <p:cNvSpPr/>
            <p:nvPr/>
          </p:nvSpPr>
          <p:spPr>
            <a:xfrm>
              <a:off x="9508184" y="806576"/>
              <a:ext cx="2528241" cy="8316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tx1"/>
                  </a:solidFill>
                  <a:latin typeface="Montserrat"/>
                </a:rPr>
                <a:t>LKCSB</a:t>
              </a:r>
              <a:endParaRPr lang="en-US" dirty="0">
                <a:solidFill>
                  <a:schemeClr val="tx1"/>
                </a:solidFill>
              </a:endParaRPr>
            </a:p>
          </p:txBody>
        </p:sp>
      </p:grpSp>
      <p:cxnSp>
        <p:nvCxnSpPr>
          <p:cNvPr id="49" name="Straight Connector 48">
            <a:extLst>
              <a:ext uri="{FF2B5EF4-FFF2-40B4-BE49-F238E27FC236}">
                <a16:creationId xmlns:a16="http://schemas.microsoft.com/office/drawing/2014/main" id="{60EC85F1-957C-2579-37E3-0CFD92A53C0A}"/>
              </a:ext>
            </a:extLst>
          </p:cNvPr>
          <p:cNvCxnSpPr>
            <a:cxnSpLocks/>
          </p:cNvCxnSpPr>
          <p:nvPr/>
        </p:nvCxnSpPr>
        <p:spPr>
          <a:xfrm>
            <a:off x="173848" y="5373688"/>
            <a:ext cx="11844303"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6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Overview of Rules</a:t>
            </a:r>
          </a:p>
        </p:txBody>
      </p:sp>
      <p:sp>
        <p:nvSpPr>
          <p:cNvPr id="3" name="Rectangle 2">
            <a:extLst>
              <a:ext uri="{FF2B5EF4-FFF2-40B4-BE49-F238E27FC236}">
                <a16:creationId xmlns:a16="http://schemas.microsoft.com/office/drawing/2014/main" id="{449525F2-064F-EB0B-7C27-1AFE9CCB4D56}"/>
              </a:ext>
            </a:extLst>
          </p:cNvPr>
          <p:cNvSpPr/>
          <p:nvPr/>
        </p:nvSpPr>
        <p:spPr>
          <a:xfrm>
            <a:off x="192089" y="548680"/>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Governance</a:t>
            </a:r>
            <a:endParaRPr lang="en-US" sz="1200">
              <a:solidFill>
                <a:schemeClr val="accent2"/>
              </a:solidFill>
              <a:latin typeface="Montserrat" pitchFamily="2" charset="77"/>
            </a:endParaRPr>
          </a:p>
        </p:txBody>
      </p:sp>
      <p:sp>
        <p:nvSpPr>
          <p:cNvPr id="4" name="Rectangle 3">
            <a:extLst>
              <a:ext uri="{FF2B5EF4-FFF2-40B4-BE49-F238E27FC236}">
                <a16:creationId xmlns:a16="http://schemas.microsoft.com/office/drawing/2014/main" id="{6E347B79-34CA-9773-8311-2DE28679656C}"/>
              </a:ext>
            </a:extLst>
          </p:cNvPr>
          <p:cNvSpPr/>
          <p:nvPr/>
        </p:nvSpPr>
        <p:spPr>
          <a:xfrm>
            <a:off x="4206000" y="560634"/>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Procedures</a:t>
            </a:r>
            <a:endParaRPr lang="en-US" sz="1200">
              <a:solidFill>
                <a:schemeClr val="accent2"/>
              </a:solidFill>
              <a:latin typeface="Montserrat" pitchFamily="2" charset="77"/>
            </a:endParaRPr>
          </a:p>
        </p:txBody>
      </p:sp>
      <p:sp>
        <p:nvSpPr>
          <p:cNvPr id="5" name="Rectangle 4">
            <a:extLst>
              <a:ext uri="{FF2B5EF4-FFF2-40B4-BE49-F238E27FC236}">
                <a16:creationId xmlns:a16="http://schemas.microsoft.com/office/drawing/2014/main" id="{AC04448C-89CC-0C75-A7CC-793247E4DBFF}"/>
              </a:ext>
            </a:extLst>
          </p:cNvPr>
          <p:cNvSpPr/>
          <p:nvPr/>
        </p:nvSpPr>
        <p:spPr>
          <a:xfrm>
            <a:off x="8256425" y="554608"/>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Polices</a:t>
            </a:r>
            <a:endParaRPr lang="en-US" sz="1200">
              <a:solidFill>
                <a:schemeClr val="accent2"/>
              </a:solidFill>
              <a:latin typeface="Montserrat" pitchFamily="2" charset="77"/>
            </a:endParaRPr>
          </a:p>
        </p:txBody>
      </p:sp>
      <p:sp>
        <p:nvSpPr>
          <p:cNvPr id="6" name="Rounded Rectangle 5">
            <a:extLst>
              <a:ext uri="{FF2B5EF4-FFF2-40B4-BE49-F238E27FC236}">
                <a16:creationId xmlns:a16="http://schemas.microsoft.com/office/drawing/2014/main" id="{74FBE91F-4137-077B-4557-C06BDF4223D2}"/>
              </a:ext>
            </a:extLst>
          </p:cNvPr>
          <p:cNvSpPr/>
          <p:nvPr/>
        </p:nvSpPr>
        <p:spPr>
          <a:xfrm>
            <a:off x="192089" y="1024487"/>
            <a:ext cx="3780000" cy="925033"/>
          </a:xfrm>
          <a:prstGeom prst="roundRect">
            <a:avLst/>
          </a:prstGeom>
          <a:noFill/>
          <a:ln w="9525">
            <a:solidFill>
              <a:srgbClr val="171F4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a:solidFill>
                  <a:schemeClr val="tx1"/>
                </a:solidFill>
                <a:latin typeface="Montserrat" pitchFamily="2" charset="77"/>
              </a:rPr>
              <a:t>Bylaws</a:t>
            </a:r>
            <a:r>
              <a:rPr lang="en-US" sz="1200">
                <a:solidFill>
                  <a:schemeClr val="tx1"/>
                </a:solidFill>
                <a:latin typeface="Montserrat" pitchFamily="2" charset="77"/>
              </a:rPr>
              <a:t> are fundamental rule that will define our organization. Bylaws include the powers of each office, standards of behavior, etc. </a:t>
            </a:r>
          </a:p>
        </p:txBody>
      </p:sp>
      <p:sp>
        <p:nvSpPr>
          <p:cNvPr id="7" name="Rounded Rectangle 6">
            <a:extLst>
              <a:ext uri="{FF2B5EF4-FFF2-40B4-BE49-F238E27FC236}">
                <a16:creationId xmlns:a16="http://schemas.microsoft.com/office/drawing/2014/main" id="{712F84E3-EDA7-DC8D-041D-29BE32EB8531}"/>
              </a:ext>
            </a:extLst>
          </p:cNvPr>
          <p:cNvSpPr/>
          <p:nvPr/>
        </p:nvSpPr>
        <p:spPr>
          <a:xfrm>
            <a:off x="4206000" y="1029094"/>
            <a:ext cx="3780000" cy="925033"/>
          </a:xfrm>
          <a:prstGeom prst="roundRect">
            <a:avLst/>
          </a:prstGeom>
          <a:noFill/>
          <a:ln w="9525">
            <a:solidFill>
              <a:srgbClr val="171F4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Montserrat" pitchFamily="2" charset="77"/>
              </a:rPr>
              <a:t>Rules of order</a:t>
            </a:r>
            <a:r>
              <a:rPr lang="en-US" sz="1200" dirty="0">
                <a:solidFill>
                  <a:schemeClr val="tx1"/>
                </a:solidFill>
                <a:latin typeface="Montserrat" pitchFamily="2" charset="77"/>
              </a:rPr>
              <a:t> are written rules of procedures for conducting meetings in an orderly manner and the duties of each director during meetings. About procedures. Comms. </a:t>
            </a:r>
          </a:p>
        </p:txBody>
      </p:sp>
      <p:sp>
        <p:nvSpPr>
          <p:cNvPr id="8" name="Rounded Rectangle 7">
            <a:extLst>
              <a:ext uri="{FF2B5EF4-FFF2-40B4-BE49-F238E27FC236}">
                <a16:creationId xmlns:a16="http://schemas.microsoft.com/office/drawing/2014/main" id="{6473AF04-BAFA-860E-1ABC-BBB04EE1F0FE}"/>
              </a:ext>
            </a:extLst>
          </p:cNvPr>
          <p:cNvSpPr/>
          <p:nvPr/>
        </p:nvSpPr>
        <p:spPr>
          <a:xfrm>
            <a:off x="8256425" y="1024487"/>
            <a:ext cx="3780000" cy="925033"/>
          </a:xfrm>
          <a:prstGeom prst="roundRect">
            <a:avLst/>
          </a:prstGeom>
          <a:noFill/>
          <a:ln w="9525">
            <a:solidFill>
              <a:srgbClr val="171F4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Montserrat" pitchFamily="2" charset="77"/>
              </a:rPr>
              <a:t>Standing rules </a:t>
            </a:r>
            <a:r>
              <a:rPr lang="en-US" sz="1200" dirty="0">
                <a:solidFill>
                  <a:schemeClr val="tx1"/>
                </a:solidFill>
                <a:latin typeface="Montserrat" pitchFamily="2" charset="77"/>
              </a:rPr>
              <a:t>are related to administrative details. For instance, time, date and frequency of meetings or use of discretionary funds. </a:t>
            </a:r>
          </a:p>
        </p:txBody>
      </p:sp>
      <p:graphicFrame>
        <p:nvGraphicFramePr>
          <p:cNvPr id="9" name="Table 8">
            <a:extLst>
              <a:ext uri="{FF2B5EF4-FFF2-40B4-BE49-F238E27FC236}">
                <a16:creationId xmlns:a16="http://schemas.microsoft.com/office/drawing/2014/main" id="{598DAC2E-0668-72E2-6DEC-B4D3F78D63EF}"/>
              </a:ext>
            </a:extLst>
          </p:cNvPr>
          <p:cNvGraphicFramePr>
            <a:graphicFrameLocks noGrp="1"/>
          </p:cNvGraphicFramePr>
          <p:nvPr>
            <p:extLst>
              <p:ext uri="{D42A27DB-BD31-4B8C-83A1-F6EECF244321}">
                <p14:modId xmlns:p14="http://schemas.microsoft.com/office/powerpoint/2010/main" val="3662065607"/>
              </p:ext>
            </p:extLst>
          </p:nvPr>
        </p:nvGraphicFramePr>
        <p:xfrm>
          <a:off x="192088" y="2694341"/>
          <a:ext cx="1847023" cy="1344000"/>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1062622796"/>
                    </a:ext>
                  </a:extLst>
                </a:gridCol>
                <a:gridCol w="1316736">
                  <a:extLst>
                    <a:ext uri="{9D8B030D-6E8A-4147-A177-3AD203B41FA5}">
                      <a16:colId xmlns:a16="http://schemas.microsoft.com/office/drawing/2014/main" val="3298866345"/>
                    </a:ext>
                  </a:extLst>
                </a:gridCol>
              </a:tblGrid>
              <a:tr h="329743">
                <a:tc>
                  <a:txBody>
                    <a:bodyPr/>
                    <a:lstStyle/>
                    <a:p>
                      <a:pPr algn="l"/>
                      <a:r>
                        <a:rPr lang="en-US" sz="1200" b="0">
                          <a:solidFill>
                            <a:schemeClr val="tx1"/>
                          </a:solidFill>
                          <a:latin typeface="Montserrat" pitchFamily="2" charset="77"/>
                        </a:rPr>
                        <a:t>G1</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Attire </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5265149"/>
                  </a:ext>
                </a:extLst>
              </a:tr>
              <a:tr h="329743">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G2</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Classroom</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10517649"/>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G3</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Drinking</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2998992"/>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G4</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Information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01731916"/>
                  </a:ext>
                </a:extLst>
              </a:tr>
            </a:tbl>
          </a:graphicData>
        </a:graphic>
      </p:graphicFrame>
      <p:sp>
        <p:nvSpPr>
          <p:cNvPr id="10" name="Rectangle 9">
            <a:extLst>
              <a:ext uri="{FF2B5EF4-FFF2-40B4-BE49-F238E27FC236}">
                <a16:creationId xmlns:a16="http://schemas.microsoft.com/office/drawing/2014/main" id="{EFA8B126-A018-72EC-7ED7-692D91A5CFCA}"/>
              </a:ext>
            </a:extLst>
          </p:cNvPr>
          <p:cNvSpPr/>
          <p:nvPr/>
        </p:nvSpPr>
        <p:spPr>
          <a:xfrm>
            <a:off x="192088" y="2338551"/>
            <a:ext cx="1847022" cy="264477"/>
          </a:xfrm>
          <a:prstGeom prst="rect">
            <a:avLst/>
          </a:prstGeom>
          <a:solidFill>
            <a:schemeClr val="bg2">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General</a:t>
            </a:r>
            <a:endParaRPr lang="en-US" sz="1200">
              <a:solidFill>
                <a:schemeClr val="tx1"/>
              </a:solidFill>
              <a:latin typeface="Montserrat" pitchFamily="2" charset="77"/>
            </a:endParaRPr>
          </a:p>
        </p:txBody>
      </p:sp>
      <p:sp>
        <p:nvSpPr>
          <p:cNvPr id="11" name="Rectangle 10">
            <a:extLst>
              <a:ext uri="{FF2B5EF4-FFF2-40B4-BE49-F238E27FC236}">
                <a16:creationId xmlns:a16="http://schemas.microsoft.com/office/drawing/2014/main" id="{B7A927C3-997D-DC2B-3767-44D44D48F497}"/>
              </a:ext>
            </a:extLst>
          </p:cNvPr>
          <p:cNvSpPr/>
          <p:nvPr/>
        </p:nvSpPr>
        <p:spPr>
          <a:xfrm>
            <a:off x="191344" y="4179377"/>
            <a:ext cx="3780000" cy="264477"/>
          </a:xfrm>
          <a:prstGeom prst="rect">
            <a:avLst/>
          </a:prstGeom>
          <a:solidFill>
            <a:schemeClr val="bg2">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Leave &amp; Intern</a:t>
            </a:r>
            <a:endParaRPr lang="en-US" sz="1200">
              <a:solidFill>
                <a:schemeClr val="tx1"/>
              </a:solidFill>
              <a:latin typeface="Montserrat" pitchFamily="2" charset="77"/>
            </a:endParaRPr>
          </a:p>
        </p:txBody>
      </p:sp>
      <p:graphicFrame>
        <p:nvGraphicFramePr>
          <p:cNvPr id="12" name="Table 11">
            <a:extLst>
              <a:ext uri="{FF2B5EF4-FFF2-40B4-BE49-F238E27FC236}">
                <a16:creationId xmlns:a16="http://schemas.microsoft.com/office/drawing/2014/main" id="{DC40B89C-53F0-5579-6AE9-9F26AF019B38}"/>
              </a:ext>
            </a:extLst>
          </p:cNvPr>
          <p:cNvGraphicFramePr>
            <a:graphicFrameLocks noGrp="1"/>
          </p:cNvGraphicFramePr>
          <p:nvPr>
            <p:extLst>
              <p:ext uri="{D42A27DB-BD31-4B8C-83A1-F6EECF244321}">
                <p14:modId xmlns:p14="http://schemas.microsoft.com/office/powerpoint/2010/main" val="3956156465"/>
              </p:ext>
            </p:extLst>
          </p:nvPr>
        </p:nvGraphicFramePr>
        <p:xfrm>
          <a:off x="191344" y="4535167"/>
          <a:ext cx="3780000" cy="329743"/>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752268526"/>
                    </a:ext>
                  </a:extLst>
                </a:gridCol>
                <a:gridCol w="3203936">
                  <a:extLst>
                    <a:ext uri="{9D8B030D-6E8A-4147-A177-3AD203B41FA5}">
                      <a16:colId xmlns:a16="http://schemas.microsoft.com/office/drawing/2014/main" val="188879518"/>
                    </a:ext>
                  </a:extLst>
                </a:gridCol>
              </a:tblGrid>
              <a:tr h="329743">
                <a:tc>
                  <a:txBody>
                    <a:bodyPr/>
                    <a:lstStyle/>
                    <a:p>
                      <a:pPr algn="l"/>
                      <a:r>
                        <a:rPr lang="en-US" sz="1200" b="0" dirty="0">
                          <a:solidFill>
                            <a:schemeClr val="tx1"/>
                          </a:solidFill>
                          <a:latin typeface="Montserrat" pitchFamily="2" charset="77"/>
                        </a:rPr>
                        <a:t>G5</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Internships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5412549"/>
                  </a:ext>
                </a:extLst>
              </a:tr>
            </a:tbl>
          </a:graphicData>
        </a:graphic>
      </p:graphicFrame>
      <p:sp>
        <p:nvSpPr>
          <p:cNvPr id="13" name="Rectangle 12">
            <a:extLst>
              <a:ext uri="{FF2B5EF4-FFF2-40B4-BE49-F238E27FC236}">
                <a16:creationId xmlns:a16="http://schemas.microsoft.com/office/drawing/2014/main" id="{7FBD84A0-6AB1-ED09-EDC8-FC341E74438F}"/>
              </a:ext>
            </a:extLst>
          </p:cNvPr>
          <p:cNvSpPr/>
          <p:nvPr/>
        </p:nvSpPr>
        <p:spPr>
          <a:xfrm>
            <a:off x="2135560" y="2348880"/>
            <a:ext cx="1847022" cy="264477"/>
          </a:xfrm>
          <a:prstGeom prst="rect">
            <a:avLst/>
          </a:prstGeom>
          <a:solidFill>
            <a:schemeClr val="bg2">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ontserrat" pitchFamily="2" charset="77"/>
              </a:rPr>
              <a:t>Meetings</a:t>
            </a:r>
            <a:endParaRPr lang="en-US" sz="1200" dirty="0">
              <a:solidFill>
                <a:schemeClr val="tx1"/>
              </a:solidFill>
              <a:latin typeface="Montserrat" pitchFamily="2" charset="77"/>
            </a:endParaRPr>
          </a:p>
        </p:txBody>
      </p:sp>
      <p:graphicFrame>
        <p:nvGraphicFramePr>
          <p:cNvPr id="15" name="Table 14">
            <a:extLst>
              <a:ext uri="{FF2B5EF4-FFF2-40B4-BE49-F238E27FC236}">
                <a16:creationId xmlns:a16="http://schemas.microsoft.com/office/drawing/2014/main" id="{B3927EDE-808D-4E20-36E0-379708CD3E1F}"/>
              </a:ext>
            </a:extLst>
          </p:cNvPr>
          <p:cNvGraphicFramePr>
            <a:graphicFrameLocks noGrp="1"/>
          </p:cNvGraphicFramePr>
          <p:nvPr>
            <p:extLst>
              <p:ext uri="{D42A27DB-BD31-4B8C-83A1-F6EECF244321}">
                <p14:modId xmlns:p14="http://schemas.microsoft.com/office/powerpoint/2010/main" val="537332268"/>
              </p:ext>
            </p:extLst>
          </p:nvPr>
        </p:nvGraphicFramePr>
        <p:xfrm>
          <a:off x="2135560" y="2703651"/>
          <a:ext cx="1847022" cy="1344000"/>
        </p:xfrm>
        <a:graphic>
          <a:graphicData uri="http://schemas.openxmlformats.org/drawingml/2006/table">
            <a:tbl>
              <a:tblPr firstRow="1" bandRow="1">
                <a:tableStyleId>{5940675A-B579-460E-94D1-54222C63F5DA}</a:tableStyleId>
              </a:tblPr>
              <a:tblGrid>
                <a:gridCol w="660944">
                  <a:extLst>
                    <a:ext uri="{9D8B030D-6E8A-4147-A177-3AD203B41FA5}">
                      <a16:colId xmlns:a16="http://schemas.microsoft.com/office/drawing/2014/main" val="3397024636"/>
                    </a:ext>
                  </a:extLst>
                </a:gridCol>
                <a:gridCol w="1186078">
                  <a:extLst>
                    <a:ext uri="{9D8B030D-6E8A-4147-A177-3AD203B41FA5}">
                      <a16:colId xmlns:a16="http://schemas.microsoft.com/office/drawing/2014/main" val="4015243139"/>
                    </a:ext>
                  </a:extLst>
                </a:gridCol>
              </a:tblGrid>
              <a:tr h="329743">
                <a:tc>
                  <a:txBody>
                    <a:bodyPr/>
                    <a:lstStyle/>
                    <a:p>
                      <a:pPr algn="l"/>
                      <a:r>
                        <a:rPr lang="en-US" sz="1200" b="0" dirty="0">
                          <a:solidFill>
                            <a:schemeClr val="tx1"/>
                          </a:solidFill>
                          <a:latin typeface="Montserrat" pitchFamily="2" charset="77"/>
                        </a:rPr>
                        <a:t>G6</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a:solidFill>
                            <a:schemeClr val="tx1"/>
                          </a:solidFill>
                          <a:latin typeface="Montserrat"/>
                        </a:rPr>
                        <a:t>External</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014946"/>
                  </a:ext>
                </a:extLst>
              </a:tr>
              <a:tr h="329743">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G7</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GMs</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961879"/>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G8</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Notice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5553331"/>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G9</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Notice</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70668399"/>
                  </a:ext>
                </a:extLst>
              </a:tr>
            </a:tbl>
          </a:graphicData>
        </a:graphic>
      </p:graphicFrame>
      <p:graphicFrame>
        <p:nvGraphicFramePr>
          <p:cNvPr id="17" name="Table 16">
            <a:extLst>
              <a:ext uri="{FF2B5EF4-FFF2-40B4-BE49-F238E27FC236}">
                <a16:creationId xmlns:a16="http://schemas.microsoft.com/office/drawing/2014/main" id="{92C4F04B-AA73-7C68-D3C1-2CADAE08B16F}"/>
              </a:ext>
            </a:extLst>
          </p:cNvPr>
          <p:cNvGraphicFramePr>
            <a:graphicFrameLocks noGrp="1"/>
          </p:cNvGraphicFramePr>
          <p:nvPr>
            <p:extLst>
              <p:ext uri="{D42A27DB-BD31-4B8C-83A1-F6EECF244321}">
                <p14:modId xmlns:p14="http://schemas.microsoft.com/office/powerpoint/2010/main" val="3151825546"/>
              </p:ext>
            </p:extLst>
          </p:nvPr>
        </p:nvGraphicFramePr>
        <p:xfrm>
          <a:off x="192088" y="4971465"/>
          <a:ext cx="3780000" cy="329743"/>
        </p:xfrm>
        <a:graphic>
          <a:graphicData uri="http://schemas.openxmlformats.org/drawingml/2006/table">
            <a:tbl>
              <a:tblPr firstRow="1" bandRow="1">
                <a:tableStyleId>{5940675A-B579-460E-94D1-54222C63F5DA}</a:tableStyleId>
              </a:tblPr>
              <a:tblGrid>
                <a:gridCol w="576008">
                  <a:extLst>
                    <a:ext uri="{9D8B030D-6E8A-4147-A177-3AD203B41FA5}">
                      <a16:colId xmlns:a16="http://schemas.microsoft.com/office/drawing/2014/main" val="2130223025"/>
                    </a:ext>
                  </a:extLst>
                </a:gridCol>
                <a:gridCol w="3203992">
                  <a:extLst>
                    <a:ext uri="{9D8B030D-6E8A-4147-A177-3AD203B41FA5}">
                      <a16:colId xmlns:a16="http://schemas.microsoft.com/office/drawing/2014/main" val="2488570178"/>
                    </a:ext>
                  </a:extLst>
                </a:gridCol>
              </a:tblGrid>
              <a:tr h="329743">
                <a:tc>
                  <a:txBody>
                    <a:bodyPr/>
                    <a:lstStyle/>
                    <a:p>
                      <a:pPr algn="l"/>
                      <a:r>
                        <a:rPr lang="en-US" sz="1200" b="0" dirty="0">
                          <a:solidFill>
                            <a:schemeClr val="tx1"/>
                          </a:solidFill>
                          <a:latin typeface="Montserrat" pitchFamily="2" charset="77"/>
                        </a:rPr>
                        <a:t>G10</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Others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7783775"/>
                  </a:ext>
                </a:extLst>
              </a:tr>
            </a:tbl>
          </a:graphicData>
        </a:graphic>
      </p:graphicFrame>
      <p:sp>
        <p:nvSpPr>
          <p:cNvPr id="18" name="Rectangle 17">
            <a:extLst>
              <a:ext uri="{FF2B5EF4-FFF2-40B4-BE49-F238E27FC236}">
                <a16:creationId xmlns:a16="http://schemas.microsoft.com/office/drawing/2014/main" id="{999476EC-6381-3D62-3DDD-7F0625EB6A55}"/>
              </a:ext>
            </a:extLst>
          </p:cNvPr>
          <p:cNvSpPr/>
          <p:nvPr/>
        </p:nvSpPr>
        <p:spPr>
          <a:xfrm>
            <a:off x="4206000" y="2338551"/>
            <a:ext cx="3780000" cy="264477"/>
          </a:xfrm>
          <a:prstGeom prst="rect">
            <a:avLst/>
          </a:prstGeom>
          <a:solidFill>
            <a:schemeClr val="bg2">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Conduct of Meetings</a:t>
            </a:r>
            <a:endParaRPr lang="en-US" sz="1200">
              <a:solidFill>
                <a:schemeClr val="tx1"/>
              </a:solidFill>
              <a:latin typeface="Montserrat" pitchFamily="2" charset="77"/>
            </a:endParaRPr>
          </a:p>
        </p:txBody>
      </p:sp>
      <p:graphicFrame>
        <p:nvGraphicFramePr>
          <p:cNvPr id="19" name="Table 18">
            <a:extLst>
              <a:ext uri="{FF2B5EF4-FFF2-40B4-BE49-F238E27FC236}">
                <a16:creationId xmlns:a16="http://schemas.microsoft.com/office/drawing/2014/main" id="{738E9A06-D7F5-7255-8C7E-62F0F110BF2D}"/>
              </a:ext>
            </a:extLst>
          </p:cNvPr>
          <p:cNvGraphicFramePr>
            <a:graphicFrameLocks noGrp="1"/>
          </p:cNvGraphicFramePr>
          <p:nvPr>
            <p:extLst>
              <p:ext uri="{D42A27DB-BD31-4B8C-83A1-F6EECF244321}">
                <p14:modId xmlns:p14="http://schemas.microsoft.com/office/powerpoint/2010/main" val="3756962025"/>
              </p:ext>
            </p:extLst>
          </p:nvPr>
        </p:nvGraphicFramePr>
        <p:xfrm>
          <a:off x="4206000" y="2694338"/>
          <a:ext cx="3780000" cy="2030808"/>
        </p:xfrm>
        <a:graphic>
          <a:graphicData uri="http://schemas.openxmlformats.org/drawingml/2006/table">
            <a:tbl>
              <a:tblPr firstRow="1" bandRow="1">
                <a:tableStyleId>{5940675A-B579-460E-94D1-54222C63F5DA}</a:tableStyleId>
              </a:tblPr>
              <a:tblGrid>
                <a:gridCol w="503160">
                  <a:extLst>
                    <a:ext uri="{9D8B030D-6E8A-4147-A177-3AD203B41FA5}">
                      <a16:colId xmlns:a16="http://schemas.microsoft.com/office/drawing/2014/main" val="2636442120"/>
                    </a:ext>
                  </a:extLst>
                </a:gridCol>
                <a:gridCol w="3276840">
                  <a:extLst>
                    <a:ext uri="{9D8B030D-6E8A-4147-A177-3AD203B41FA5}">
                      <a16:colId xmlns:a16="http://schemas.microsoft.com/office/drawing/2014/main" val="1582482465"/>
                    </a:ext>
                  </a:extLst>
                </a:gridCol>
              </a:tblGrid>
              <a:tr h="33846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P1</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Agenda</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285534"/>
                  </a:ext>
                </a:extLst>
              </a:tr>
              <a:tr h="33846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P2</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ExCo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83360949"/>
                  </a:ext>
                </a:extLst>
              </a:tr>
              <a:tr h="33846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P3</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ExCo Meeting</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1913001"/>
                  </a:ext>
                </a:extLst>
              </a:tr>
              <a:tr h="33846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P4</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Notice</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53297411"/>
                  </a:ext>
                </a:extLst>
              </a:tr>
              <a:tr h="33846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P5</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General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1349674"/>
                  </a:ext>
                </a:extLst>
              </a:tr>
              <a:tr h="338468">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P6</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General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22495201"/>
                  </a:ext>
                </a:extLst>
              </a:tr>
            </a:tbl>
          </a:graphicData>
        </a:graphic>
      </p:graphicFrame>
      <p:sp>
        <p:nvSpPr>
          <p:cNvPr id="20" name="Rectangle 19">
            <a:extLst>
              <a:ext uri="{FF2B5EF4-FFF2-40B4-BE49-F238E27FC236}">
                <a16:creationId xmlns:a16="http://schemas.microsoft.com/office/drawing/2014/main" id="{1B0A3A5D-98EE-E602-C1D3-8B7F285D2D7F}"/>
              </a:ext>
            </a:extLst>
          </p:cNvPr>
          <p:cNvSpPr/>
          <p:nvPr/>
        </p:nvSpPr>
        <p:spPr>
          <a:xfrm>
            <a:off x="8256425" y="2338551"/>
            <a:ext cx="3743486" cy="264477"/>
          </a:xfrm>
          <a:prstGeom prst="rect">
            <a:avLst/>
          </a:prstGeom>
          <a:solidFill>
            <a:schemeClr val="bg2">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Meetings</a:t>
            </a:r>
            <a:endParaRPr lang="en-US" sz="1200">
              <a:solidFill>
                <a:schemeClr val="tx1"/>
              </a:solidFill>
              <a:latin typeface="Montserrat" pitchFamily="2" charset="77"/>
            </a:endParaRPr>
          </a:p>
        </p:txBody>
      </p:sp>
      <p:graphicFrame>
        <p:nvGraphicFramePr>
          <p:cNvPr id="21" name="Table 20">
            <a:extLst>
              <a:ext uri="{FF2B5EF4-FFF2-40B4-BE49-F238E27FC236}">
                <a16:creationId xmlns:a16="http://schemas.microsoft.com/office/drawing/2014/main" id="{F6E9710D-5A04-7D85-4F60-A9D391C9A39C}"/>
              </a:ext>
            </a:extLst>
          </p:cNvPr>
          <p:cNvGraphicFramePr>
            <a:graphicFrameLocks noGrp="1"/>
          </p:cNvGraphicFramePr>
          <p:nvPr>
            <p:extLst>
              <p:ext uri="{D42A27DB-BD31-4B8C-83A1-F6EECF244321}">
                <p14:modId xmlns:p14="http://schemas.microsoft.com/office/powerpoint/2010/main" val="51994041"/>
              </p:ext>
            </p:extLst>
          </p:nvPr>
        </p:nvGraphicFramePr>
        <p:xfrm>
          <a:off x="8256424" y="2690261"/>
          <a:ext cx="3743487" cy="684514"/>
        </p:xfrm>
        <a:graphic>
          <a:graphicData uri="http://schemas.openxmlformats.org/drawingml/2006/table">
            <a:tbl>
              <a:tblPr firstRow="1" bandRow="1">
                <a:tableStyleId>{5940675A-B579-460E-94D1-54222C63F5DA}</a:tableStyleId>
              </a:tblPr>
              <a:tblGrid>
                <a:gridCol w="649832">
                  <a:extLst>
                    <a:ext uri="{9D8B030D-6E8A-4147-A177-3AD203B41FA5}">
                      <a16:colId xmlns:a16="http://schemas.microsoft.com/office/drawing/2014/main" val="3981686768"/>
                    </a:ext>
                  </a:extLst>
                </a:gridCol>
                <a:gridCol w="3093655">
                  <a:extLst>
                    <a:ext uri="{9D8B030D-6E8A-4147-A177-3AD203B41FA5}">
                      <a16:colId xmlns:a16="http://schemas.microsoft.com/office/drawing/2014/main" val="992679673"/>
                    </a:ext>
                  </a:extLst>
                </a:gridCol>
              </a:tblGrid>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PO1</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OC Meetings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714376389"/>
                  </a:ext>
                </a:extLst>
              </a:tr>
              <a:tr h="342257">
                <a:tc>
                  <a:txBody>
                    <a:bodyPr/>
                    <a:lstStyle/>
                    <a:p>
                      <a:pPr algn="l"/>
                      <a:r>
                        <a:rPr lang="en-US" sz="1200" b="0" dirty="0">
                          <a:solidFill>
                            <a:schemeClr val="tx1"/>
                          </a:solidFill>
                          <a:latin typeface="Montserrat" pitchFamily="2" charset="77"/>
                        </a:rPr>
                        <a:t>PO2</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Directors’ Meetings</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47460557"/>
                  </a:ext>
                </a:extLst>
              </a:tr>
            </a:tbl>
          </a:graphicData>
        </a:graphic>
      </p:graphicFrame>
      <p:sp>
        <p:nvSpPr>
          <p:cNvPr id="22" name="Rectangle 21">
            <a:extLst>
              <a:ext uri="{FF2B5EF4-FFF2-40B4-BE49-F238E27FC236}">
                <a16:creationId xmlns:a16="http://schemas.microsoft.com/office/drawing/2014/main" id="{879A6F00-4B10-7870-236A-84783396859C}"/>
              </a:ext>
            </a:extLst>
          </p:cNvPr>
          <p:cNvSpPr/>
          <p:nvPr/>
        </p:nvSpPr>
        <p:spPr>
          <a:xfrm>
            <a:off x="8219911" y="3788837"/>
            <a:ext cx="3780000" cy="264477"/>
          </a:xfrm>
          <a:prstGeom prst="rect">
            <a:avLst/>
          </a:prstGeom>
          <a:solidFill>
            <a:schemeClr val="bg2">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Use of Funds</a:t>
            </a:r>
            <a:endParaRPr lang="en-US" sz="1200">
              <a:solidFill>
                <a:schemeClr val="tx1"/>
              </a:solidFill>
              <a:latin typeface="Montserrat" pitchFamily="2" charset="77"/>
            </a:endParaRPr>
          </a:p>
        </p:txBody>
      </p:sp>
      <p:graphicFrame>
        <p:nvGraphicFramePr>
          <p:cNvPr id="23" name="Table 22">
            <a:extLst>
              <a:ext uri="{FF2B5EF4-FFF2-40B4-BE49-F238E27FC236}">
                <a16:creationId xmlns:a16="http://schemas.microsoft.com/office/drawing/2014/main" id="{EC8481D8-635E-4032-2567-41CC51341148}"/>
              </a:ext>
            </a:extLst>
          </p:cNvPr>
          <p:cNvGraphicFramePr>
            <a:graphicFrameLocks noGrp="1"/>
          </p:cNvGraphicFramePr>
          <p:nvPr>
            <p:extLst>
              <p:ext uri="{D42A27DB-BD31-4B8C-83A1-F6EECF244321}">
                <p14:modId xmlns:p14="http://schemas.microsoft.com/office/powerpoint/2010/main" val="4038959282"/>
              </p:ext>
            </p:extLst>
          </p:nvPr>
        </p:nvGraphicFramePr>
        <p:xfrm>
          <a:off x="8256424" y="4184782"/>
          <a:ext cx="3670457" cy="684514"/>
        </p:xfrm>
        <a:graphic>
          <a:graphicData uri="http://schemas.openxmlformats.org/drawingml/2006/table">
            <a:tbl>
              <a:tblPr firstRow="1" bandRow="1">
                <a:tableStyleId>{5940675A-B579-460E-94D1-54222C63F5DA}</a:tableStyleId>
              </a:tblPr>
              <a:tblGrid>
                <a:gridCol w="594968">
                  <a:extLst>
                    <a:ext uri="{9D8B030D-6E8A-4147-A177-3AD203B41FA5}">
                      <a16:colId xmlns:a16="http://schemas.microsoft.com/office/drawing/2014/main" val="672405913"/>
                    </a:ext>
                  </a:extLst>
                </a:gridCol>
                <a:gridCol w="3075489">
                  <a:extLst>
                    <a:ext uri="{9D8B030D-6E8A-4147-A177-3AD203B41FA5}">
                      <a16:colId xmlns:a16="http://schemas.microsoft.com/office/drawing/2014/main" val="1993983341"/>
                    </a:ext>
                  </a:extLst>
                </a:gridCol>
              </a:tblGrid>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PO4</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Overall Budget</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10000"/>
                        <a:lumOff val="90000"/>
                      </a:schemeClr>
                    </a:solidFill>
                  </a:tcPr>
                </a:tc>
                <a:extLst>
                  <a:ext uri="{0D108BD9-81ED-4DB2-BD59-A6C34878D82A}">
                    <a16:rowId xmlns:a16="http://schemas.microsoft.com/office/drawing/2014/main" val="2741962942"/>
                  </a:ext>
                </a:extLst>
              </a:tr>
              <a:tr h="342257">
                <a:tc>
                  <a:txBody>
                    <a:bodyPr/>
                    <a:lstStyle/>
                    <a:p>
                      <a:pPr algn="l"/>
                      <a:r>
                        <a:rPr lang="en-US" sz="1200" b="0">
                          <a:solidFill>
                            <a:schemeClr val="tx1"/>
                          </a:solidFill>
                          <a:latin typeface="Montserrat" pitchFamily="2" charset="77"/>
                        </a:rPr>
                        <a:t>PO5</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Event Budget </a:t>
                      </a:r>
                    </a:p>
                  </a:txBody>
                  <a:tcPr anchor="ctr">
                    <a:lnL w="12700" cmpd="sng">
                      <a:noFill/>
                    </a:lnL>
                    <a:lnR w="12700" cmpd="sng">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2649250"/>
                  </a:ext>
                </a:extLst>
              </a:tr>
            </a:tbl>
          </a:graphicData>
        </a:graphic>
      </p:graphicFrame>
      <p:graphicFrame>
        <p:nvGraphicFramePr>
          <p:cNvPr id="24" name="Table 23">
            <a:extLst>
              <a:ext uri="{FF2B5EF4-FFF2-40B4-BE49-F238E27FC236}">
                <a16:creationId xmlns:a16="http://schemas.microsoft.com/office/drawing/2014/main" id="{168D159E-6447-6250-CD74-B906465D2404}"/>
              </a:ext>
            </a:extLst>
          </p:cNvPr>
          <p:cNvGraphicFramePr>
            <a:graphicFrameLocks noGrp="1"/>
          </p:cNvGraphicFramePr>
          <p:nvPr>
            <p:extLst>
              <p:ext uri="{D42A27DB-BD31-4B8C-83A1-F6EECF244321}">
                <p14:modId xmlns:p14="http://schemas.microsoft.com/office/powerpoint/2010/main" val="2489243092"/>
              </p:ext>
            </p:extLst>
          </p:nvPr>
        </p:nvGraphicFramePr>
        <p:xfrm>
          <a:off x="4206000" y="4971465"/>
          <a:ext cx="3780000" cy="329743"/>
        </p:xfrm>
        <a:graphic>
          <a:graphicData uri="http://schemas.openxmlformats.org/drawingml/2006/table">
            <a:tbl>
              <a:tblPr firstRow="1" bandRow="1">
                <a:tableStyleId>{5940675A-B579-460E-94D1-54222C63F5DA}</a:tableStyleId>
              </a:tblPr>
              <a:tblGrid>
                <a:gridCol w="512304">
                  <a:extLst>
                    <a:ext uri="{9D8B030D-6E8A-4147-A177-3AD203B41FA5}">
                      <a16:colId xmlns:a16="http://schemas.microsoft.com/office/drawing/2014/main" val="2831690945"/>
                    </a:ext>
                  </a:extLst>
                </a:gridCol>
                <a:gridCol w="3267696">
                  <a:extLst>
                    <a:ext uri="{9D8B030D-6E8A-4147-A177-3AD203B41FA5}">
                      <a16:colId xmlns:a16="http://schemas.microsoft.com/office/drawing/2014/main" val="2734104452"/>
                    </a:ext>
                  </a:extLst>
                </a:gridCol>
              </a:tblGrid>
              <a:tr h="329743">
                <a:tc>
                  <a:txBody>
                    <a:bodyPr/>
                    <a:lstStyle/>
                    <a:p>
                      <a:pPr algn="l"/>
                      <a:r>
                        <a:rPr lang="en-US" sz="1200" b="0" dirty="0">
                          <a:solidFill>
                            <a:schemeClr val="tx1"/>
                          </a:solidFill>
                          <a:latin typeface="Montserrat" pitchFamily="2" charset="77"/>
                        </a:rPr>
                        <a:t>P7</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Others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924784"/>
                  </a:ext>
                </a:extLst>
              </a:tr>
            </a:tbl>
          </a:graphicData>
        </a:graphic>
      </p:graphicFrame>
      <p:graphicFrame>
        <p:nvGraphicFramePr>
          <p:cNvPr id="25" name="Table 24">
            <a:extLst>
              <a:ext uri="{FF2B5EF4-FFF2-40B4-BE49-F238E27FC236}">
                <a16:creationId xmlns:a16="http://schemas.microsoft.com/office/drawing/2014/main" id="{7DAE0C85-BF39-AC33-1FEE-C3E5698CD007}"/>
              </a:ext>
            </a:extLst>
          </p:cNvPr>
          <p:cNvGraphicFramePr>
            <a:graphicFrameLocks noGrp="1"/>
          </p:cNvGraphicFramePr>
          <p:nvPr>
            <p:extLst>
              <p:ext uri="{D42A27DB-BD31-4B8C-83A1-F6EECF244321}">
                <p14:modId xmlns:p14="http://schemas.microsoft.com/office/powerpoint/2010/main" val="1210502477"/>
              </p:ext>
            </p:extLst>
          </p:nvPr>
        </p:nvGraphicFramePr>
        <p:xfrm>
          <a:off x="8256424" y="4970253"/>
          <a:ext cx="3670456" cy="329743"/>
        </p:xfrm>
        <a:graphic>
          <a:graphicData uri="http://schemas.openxmlformats.org/drawingml/2006/table">
            <a:tbl>
              <a:tblPr firstRow="1" bandRow="1">
                <a:tableStyleId>{5940675A-B579-460E-94D1-54222C63F5DA}</a:tableStyleId>
              </a:tblPr>
              <a:tblGrid>
                <a:gridCol w="558392">
                  <a:extLst>
                    <a:ext uri="{9D8B030D-6E8A-4147-A177-3AD203B41FA5}">
                      <a16:colId xmlns:a16="http://schemas.microsoft.com/office/drawing/2014/main" val="3056800128"/>
                    </a:ext>
                  </a:extLst>
                </a:gridCol>
                <a:gridCol w="3112064">
                  <a:extLst>
                    <a:ext uri="{9D8B030D-6E8A-4147-A177-3AD203B41FA5}">
                      <a16:colId xmlns:a16="http://schemas.microsoft.com/office/drawing/2014/main" val="319976405"/>
                    </a:ext>
                  </a:extLst>
                </a:gridCol>
              </a:tblGrid>
              <a:tr h="329743">
                <a:tc>
                  <a:txBody>
                    <a:bodyPr/>
                    <a:lstStyle/>
                    <a:p>
                      <a:pPr algn="l"/>
                      <a:r>
                        <a:rPr lang="en-US" sz="1200" b="0">
                          <a:solidFill>
                            <a:schemeClr val="tx1"/>
                          </a:solidFill>
                          <a:latin typeface="Montserrat" pitchFamily="2" charset="77"/>
                        </a:rPr>
                        <a:t>PO6</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Others</a:t>
                      </a:r>
                    </a:p>
                  </a:txBody>
                  <a:tcPr anchor="ctr">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994693"/>
                  </a:ext>
                </a:extLst>
              </a:tr>
            </a:tbl>
          </a:graphicData>
        </a:graphic>
      </p:graphicFrame>
    </p:spTree>
    <p:extLst>
      <p:ext uri="{BB962C8B-B14F-4D97-AF65-F5344CB8AC3E}">
        <p14:creationId xmlns:p14="http://schemas.microsoft.com/office/powerpoint/2010/main" val="210625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040C-979E-2B59-F8A1-7E12B2C4B5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18A832-F4BD-23B8-0AE3-4E2E488CEFC6}"/>
              </a:ext>
            </a:extLst>
          </p:cNvPr>
          <p:cNvSpPr>
            <a:spLocks noGrp="1"/>
          </p:cNvSpPr>
          <p:nvPr>
            <p:ph type="body" sz="quarter" idx="18"/>
          </p:nvPr>
        </p:nvSpPr>
        <p:spPr/>
        <p:txBody>
          <a:bodyPr/>
          <a:lstStyle/>
          <a:p>
            <a:r>
              <a:rPr lang="en-US" b="1" dirty="0">
                <a:latin typeface="Montserrat" pitchFamily="2" charset="77"/>
              </a:rPr>
              <a:t>Overview of Rules: Governance</a:t>
            </a:r>
          </a:p>
        </p:txBody>
      </p:sp>
      <p:sp>
        <p:nvSpPr>
          <p:cNvPr id="14" name="Rectangle 13">
            <a:extLst>
              <a:ext uri="{FF2B5EF4-FFF2-40B4-BE49-F238E27FC236}">
                <a16:creationId xmlns:a16="http://schemas.microsoft.com/office/drawing/2014/main" id="{3D9E2E69-E63B-6411-808B-C351B509C42F}"/>
              </a:ext>
            </a:extLst>
          </p:cNvPr>
          <p:cNvSpPr/>
          <p:nvPr/>
        </p:nvSpPr>
        <p:spPr>
          <a:xfrm>
            <a:off x="192089" y="548680"/>
            <a:ext cx="11807824" cy="359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48BA79CD-95DD-4BF2-E82F-2A13DC37AABF}"/>
              </a:ext>
            </a:extLst>
          </p:cNvPr>
          <p:cNvSpPr/>
          <p:nvPr/>
        </p:nvSpPr>
        <p:spPr>
          <a:xfrm>
            <a:off x="192087" y="549729"/>
            <a:ext cx="11807824" cy="342581"/>
          </a:xfrm>
          <a:prstGeom prst="roundRect">
            <a:avLst/>
          </a:prstGeom>
          <a:no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Montserrat" pitchFamily="2" charset="77"/>
              </a:rPr>
              <a:t>Bylaws</a:t>
            </a:r>
            <a:r>
              <a:rPr lang="en-US" sz="1200" dirty="0">
                <a:solidFill>
                  <a:schemeClr val="tx1"/>
                </a:solidFill>
                <a:latin typeface="Montserrat" pitchFamily="2" charset="77"/>
              </a:rPr>
              <a:t> are fundamental rule that will define our organization and will remain effective till the conclusion of the event “SIS 24”.  Bylaws include the powers of each office, standards of behavior, etc. </a:t>
            </a:r>
          </a:p>
        </p:txBody>
      </p:sp>
      <p:graphicFrame>
        <p:nvGraphicFramePr>
          <p:cNvPr id="26" name="Table 25">
            <a:extLst>
              <a:ext uri="{FF2B5EF4-FFF2-40B4-BE49-F238E27FC236}">
                <a16:creationId xmlns:a16="http://schemas.microsoft.com/office/drawing/2014/main" id="{0439C5B6-F02F-7F92-1DB5-0B1310F5C0FB}"/>
              </a:ext>
            </a:extLst>
          </p:cNvPr>
          <p:cNvGraphicFramePr>
            <a:graphicFrameLocks noGrp="1"/>
          </p:cNvGraphicFramePr>
          <p:nvPr>
            <p:extLst>
              <p:ext uri="{D42A27DB-BD31-4B8C-83A1-F6EECF244321}">
                <p14:modId xmlns:p14="http://schemas.microsoft.com/office/powerpoint/2010/main" val="3442627099"/>
              </p:ext>
            </p:extLst>
          </p:nvPr>
        </p:nvGraphicFramePr>
        <p:xfrm>
          <a:off x="192089" y="1375697"/>
          <a:ext cx="11807825" cy="1673743"/>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959698860"/>
                    </a:ext>
                  </a:extLst>
                </a:gridCol>
                <a:gridCol w="1316736">
                  <a:extLst>
                    <a:ext uri="{9D8B030D-6E8A-4147-A177-3AD203B41FA5}">
                      <a16:colId xmlns:a16="http://schemas.microsoft.com/office/drawing/2014/main" val="336675920"/>
                    </a:ext>
                  </a:extLst>
                </a:gridCol>
                <a:gridCol w="6400800">
                  <a:extLst>
                    <a:ext uri="{9D8B030D-6E8A-4147-A177-3AD203B41FA5}">
                      <a16:colId xmlns:a16="http://schemas.microsoft.com/office/drawing/2014/main" val="4007941660"/>
                    </a:ext>
                  </a:extLst>
                </a:gridCol>
                <a:gridCol w="3560002">
                  <a:extLst>
                    <a:ext uri="{9D8B030D-6E8A-4147-A177-3AD203B41FA5}">
                      <a16:colId xmlns:a16="http://schemas.microsoft.com/office/drawing/2014/main" val="2329304851"/>
                    </a:ext>
                  </a:extLst>
                </a:gridCol>
              </a:tblGrid>
              <a:tr h="329743">
                <a:tc>
                  <a:txBody>
                    <a:bodyPr/>
                    <a:lstStyle/>
                    <a:p>
                      <a:pPr algn="l"/>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Category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Rules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Rationale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4205759"/>
                  </a:ext>
                </a:extLst>
              </a:tr>
              <a:tr h="329743">
                <a:tc>
                  <a:txBody>
                    <a:bodyPr/>
                    <a:lstStyle/>
                    <a:p>
                      <a:pPr algn="l"/>
                      <a:r>
                        <a:rPr lang="en-US" sz="1200" b="0" dirty="0">
                          <a:solidFill>
                            <a:schemeClr val="tx1"/>
                          </a:solidFill>
                          <a:latin typeface="Montserrat" pitchFamily="2" charset="77"/>
                        </a:rPr>
                        <a:t>G1</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Attire </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Wear appropriate outfits on meeting and event days</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Maintain Professional Image of SIS 24 </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0187281"/>
                  </a:ext>
                </a:extLst>
              </a:tr>
              <a:tr h="329743">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G2</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Classroom</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1" dirty="0">
                          <a:solidFill>
                            <a:schemeClr val="tx1"/>
                          </a:solidFill>
                          <a:latin typeface="Montserrat"/>
                        </a:rPr>
                        <a:t>Be respectful to Professors and Classmates. </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Maintain Professional Image of SIS 24 </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18235097"/>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a:solidFill>
                            <a:schemeClr val="tx1"/>
                          </a:solidFill>
                          <a:latin typeface="Montserrat"/>
                        </a:rPr>
                        <a:t>G3</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Drinking</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Drink responsibly, especially near campus.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Maintain Professional Image of SIS 24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6912928"/>
                  </a:ext>
                </a:extLst>
              </a:tr>
              <a:tr h="342257">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G4</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Information</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No disclosure of information discussed in meetings outside the OC</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Information Control </a:t>
                      </a:r>
                    </a:p>
                  </a:txBody>
                  <a:tcPr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34068662"/>
                  </a:ext>
                </a:extLst>
              </a:tr>
            </a:tbl>
          </a:graphicData>
        </a:graphic>
      </p:graphicFrame>
      <p:sp>
        <p:nvSpPr>
          <p:cNvPr id="27" name="Rectangle 26">
            <a:extLst>
              <a:ext uri="{FF2B5EF4-FFF2-40B4-BE49-F238E27FC236}">
                <a16:creationId xmlns:a16="http://schemas.microsoft.com/office/drawing/2014/main" id="{7A438168-B127-9599-699C-80CA9E291875}"/>
              </a:ext>
            </a:extLst>
          </p:cNvPr>
          <p:cNvSpPr/>
          <p:nvPr/>
        </p:nvSpPr>
        <p:spPr>
          <a:xfrm>
            <a:off x="192089" y="1041154"/>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General Standards of Behavior </a:t>
            </a:r>
            <a:endParaRPr lang="en-US" sz="1200">
              <a:solidFill>
                <a:schemeClr val="bg1"/>
              </a:solidFill>
              <a:latin typeface="Montserrat" pitchFamily="2" charset="77"/>
            </a:endParaRPr>
          </a:p>
        </p:txBody>
      </p:sp>
      <p:sp>
        <p:nvSpPr>
          <p:cNvPr id="28" name="Rectangle 27">
            <a:extLst>
              <a:ext uri="{FF2B5EF4-FFF2-40B4-BE49-F238E27FC236}">
                <a16:creationId xmlns:a16="http://schemas.microsoft.com/office/drawing/2014/main" id="{D2507483-FCF3-5D03-8E5F-6A976DF70623}"/>
              </a:ext>
            </a:extLst>
          </p:cNvPr>
          <p:cNvSpPr/>
          <p:nvPr/>
        </p:nvSpPr>
        <p:spPr>
          <a:xfrm>
            <a:off x="209743" y="6426342"/>
            <a:ext cx="11807824" cy="315026"/>
          </a:xfrm>
          <a:prstGeom prst="rect">
            <a:avLst/>
          </a:prstGeom>
          <a:solidFill>
            <a:srgbClr val="002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a:extLst>
              <a:ext uri="{FF2B5EF4-FFF2-40B4-BE49-F238E27FC236}">
                <a16:creationId xmlns:a16="http://schemas.microsoft.com/office/drawing/2014/main" id="{68E3DD7C-5D16-2286-31A8-5151E5DB745B}"/>
              </a:ext>
            </a:extLst>
          </p:cNvPr>
          <p:cNvSpPr/>
          <p:nvPr/>
        </p:nvSpPr>
        <p:spPr>
          <a:xfrm>
            <a:off x="209741" y="6427042"/>
            <a:ext cx="11807824" cy="314325"/>
          </a:xfrm>
          <a:prstGeom prst="roundRect">
            <a:avLst/>
          </a:prstGeom>
          <a:solidFill>
            <a:srgbClr val="002C28"/>
          </a:solidFill>
          <a:ln w="952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bg1"/>
                </a:solidFill>
                <a:latin typeface="Montserrat" pitchFamily="2" charset="77"/>
              </a:rPr>
              <a:t>Consequences for breaking a governance rule</a:t>
            </a:r>
            <a:r>
              <a:rPr lang="en-US" sz="1200" dirty="0">
                <a:solidFill>
                  <a:schemeClr val="bg1"/>
                </a:solidFill>
                <a:latin typeface="Montserrat" pitchFamily="2" charset="77"/>
              </a:rPr>
              <a:t>: First Offence: Verbal warning to be given. Second offence: consult IIE on AP records</a:t>
            </a:r>
          </a:p>
        </p:txBody>
      </p:sp>
      <p:graphicFrame>
        <p:nvGraphicFramePr>
          <p:cNvPr id="30" name="Table 29">
            <a:extLst>
              <a:ext uri="{FF2B5EF4-FFF2-40B4-BE49-F238E27FC236}">
                <a16:creationId xmlns:a16="http://schemas.microsoft.com/office/drawing/2014/main" id="{9051523A-9E1C-9358-7856-E91628083758}"/>
              </a:ext>
            </a:extLst>
          </p:cNvPr>
          <p:cNvGraphicFramePr>
            <a:graphicFrameLocks noGrp="1"/>
          </p:cNvGraphicFramePr>
          <p:nvPr>
            <p:extLst>
              <p:ext uri="{D42A27DB-BD31-4B8C-83A1-F6EECF244321}">
                <p14:modId xmlns:p14="http://schemas.microsoft.com/office/powerpoint/2010/main" val="634106949"/>
              </p:ext>
            </p:extLst>
          </p:nvPr>
        </p:nvGraphicFramePr>
        <p:xfrm>
          <a:off x="192085" y="3650169"/>
          <a:ext cx="11807825" cy="786943"/>
        </p:xfrm>
        <a:graphic>
          <a:graphicData uri="http://schemas.openxmlformats.org/drawingml/2006/table">
            <a:tbl>
              <a:tblPr firstRow="1" bandRow="1">
                <a:tableStyleId>{5940675A-B579-460E-94D1-54222C63F5DA}</a:tableStyleId>
              </a:tblPr>
              <a:tblGrid>
                <a:gridCol w="530287">
                  <a:extLst>
                    <a:ext uri="{9D8B030D-6E8A-4147-A177-3AD203B41FA5}">
                      <a16:colId xmlns:a16="http://schemas.microsoft.com/office/drawing/2014/main" val="959698860"/>
                    </a:ext>
                  </a:extLst>
                </a:gridCol>
                <a:gridCol w="1051560">
                  <a:extLst>
                    <a:ext uri="{9D8B030D-6E8A-4147-A177-3AD203B41FA5}">
                      <a16:colId xmlns:a16="http://schemas.microsoft.com/office/drawing/2014/main" val="336675920"/>
                    </a:ext>
                  </a:extLst>
                </a:gridCol>
                <a:gridCol w="6665976">
                  <a:extLst>
                    <a:ext uri="{9D8B030D-6E8A-4147-A177-3AD203B41FA5}">
                      <a16:colId xmlns:a16="http://schemas.microsoft.com/office/drawing/2014/main" val="4007941660"/>
                    </a:ext>
                  </a:extLst>
                </a:gridCol>
                <a:gridCol w="3560002">
                  <a:extLst>
                    <a:ext uri="{9D8B030D-6E8A-4147-A177-3AD203B41FA5}">
                      <a16:colId xmlns:a16="http://schemas.microsoft.com/office/drawing/2014/main" val="2329304851"/>
                    </a:ext>
                  </a:extLst>
                </a:gridCol>
              </a:tblGrid>
              <a:tr h="329743">
                <a:tc>
                  <a:txBody>
                    <a:bodyPr/>
                    <a:lstStyle/>
                    <a:p>
                      <a:pPr algn="l"/>
                      <a:r>
                        <a:rPr lang="en-US" sz="1200" b="1">
                          <a:solidFill>
                            <a:schemeClr val="tx1"/>
                          </a:solidFill>
                          <a:latin typeface="Montserrat" pitchFamily="2" charset="77"/>
                        </a:rPr>
                        <a:t>S/N</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a:solidFill>
                            <a:schemeClr val="tx1"/>
                          </a:solidFill>
                          <a:latin typeface="Montserrat" pitchFamily="2" charset="77"/>
                        </a:rPr>
                        <a:t>Category </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a:rPr>
                        <a:t>Rules </a:t>
                      </a:r>
                      <a:endParaRPr lang="en-US" sz="1200" b="1">
                        <a:solidFill>
                          <a:schemeClr val="tx1"/>
                        </a:solidFill>
                        <a:latin typeface="Montserrat" pitchFamily="2" charset="77"/>
                      </a:endParaRP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a:solidFill>
                            <a:schemeClr val="tx1"/>
                          </a:solidFill>
                          <a:latin typeface="Montserrat" pitchFamily="2" charset="77"/>
                        </a:rPr>
                        <a:t>Rationale</a:t>
                      </a:r>
                    </a:p>
                  </a:txBody>
                  <a:tcPr anchor="ctr">
                    <a:lnL w="12700" cmpd="sng">
                      <a:noFill/>
                    </a:lnL>
                    <a:lnR w="12700" cmpd="sng">
                      <a:noFill/>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4205759"/>
                  </a:ext>
                </a:extLst>
              </a:tr>
              <a:tr h="329743">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US" sz="1200" b="0" dirty="0">
                          <a:solidFill>
                            <a:schemeClr val="tx1"/>
                          </a:solidFill>
                          <a:latin typeface="Montserrat"/>
                        </a:rPr>
                        <a:t>G5</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a:rPr>
                        <a:t>Internships </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tx1"/>
                          </a:solidFill>
                          <a:latin typeface="Montserrat"/>
                        </a:rPr>
                        <a:t>All OC members on internships are required to attend Key Events and General Meetings. </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latin typeface="Montserrat" pitchFamily="2" charset="77"/>
                        </a:rPr>
                        <a:t>Ensure OC member’s commitment.</a:t>
                      </a:r>
                    </a:p>
                  </a:txBody>
                  <a:tcPr anchor="ctr">
                    <a:lnL w="12700" cmpd="sng">
                      <a:noFill/>
                    </a:lnL>
                    <a:lnR w="12700" cmpd="sng">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8235097"/>
                  </a:ext>
                </a:extLst>
              </a:tr>
            </a:tbl>
          </a:graphicData>
        </a:graphic>
      </p:graphicFrame>
      <p:sp>
        <p:nvSpPr>
          <p:cNvPr id="31" name="Rectangle 30">
            <a:extLst>
              <a:ext uri="{FF2B5EF4-FFF2-40B4-BE49-F238E27FC236}">
                <a16:creationId xmlns:a16="http://schemas.microsoft.com/office/drawing/2014/main" id="{364A3CAC-AB63-D792-880B-E412AF8979E5}"/>
              </a:ext>
            </a:extLst>
          </p:cNvPr>
          <p:cNvSpPr/>
          <p:nvPr/>
        </p:nvSpPr>
        <p:spPr>
          <a:xfrm>
            <a:off x="192086" y="3366383"/>
            <a:ext cx="3780000" cy="264477"/>
          </a:xfrm>
          <a:prstGeom prst="rect">
            <a:avLst/>
          </a:prstGeom>
          <a:solidFill>
            <a:srgbClr val="002C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ontserrat" pitchFamily="2" charset="77"/>
              </a:rPr>
              <a:t>Personal Leave and Internships</a:t>
            </a:r>
            <a:endParaRPr lang="en-US" sz="1200">
              <a:solidFill>
                <a:schemeClr val="bg1"/>
              </a:solidFill>
              <a:latin typeface="Montserrat" pitchFamily="2" charset="77"/>
            </a:endParaRPr>
          </a:p>
        </p:txBody>
      </p:sp>
      <p:sp>
        <p:nvSpPr>
          <p:cNvPr id="37" name="Rectangle 36">
            <a:extLst>
              <a:ext uri="{FF2B5EF4-FFF2-40B4-BE49-F238E27FC236}">
                <a16:creationId xmlns:a16="http://schemas.microsoft.com/office/drawing/2014/main" id="{D6377D43-9570-78AE-3092-FD7204436644}"/>
              </a:ext>
            </a:extLst>
          </p:cNvPr>
          <p:cNvSpPr/>
          <p:nvPr/>
        </p:nvSpPr>
        <p:spPr>
          <a:xfrm>
            <a:off x="3947310" y="5139846"/>
            <a:ext cx="4297851" cy="305378"/>
          </a:xfrm>
          <a:prstGeom prst="rect">
            <a:avLst/>
          </a:prstGeom>
          <a:noFill/>
          <a:ln>
            <a:noFill/>
          </a:ln>
          <a:effectLst>
            <a:outerShdw blurRad="50800" dist="50800" dir="5400000" sx="1000" sy="1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Montserrat" pitchFamily="2" charset="77"/>
              </a:rPr>
              <a:t>This part of the slide is intentionally left blank</a:t>
            </a:r>
            <a:endParaRPr lang="en-US" sz="1200">
              <a:solidFill>
                <a:schemeClr val="tx1"/>
              </a:solidFill>
              <a:latin typeface="Montserrat" pitchFamily="2" charset="77"/>
            </a:endParaRPr>
          </a:p>
        </p:txBody>
      </p:sp>
    </p:spTree>
    <p:extLst>
      <p:ext uri="{BB962C8B-B14F-4D97-AF65-F5344CB8AC3E}">
        <p14:creationId xmlns:p14="http://schemas.microsoft.com/office/powerpoint/2010/main" val="366521630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Georgia Pro"/>
        <a:ea typeface=""/>
        <a:cs typeface=""/>
      </a:majorFont>
      <a:minorFont>
        <a:latin typeface="Georgia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30fbaa6-e2e2-4160-bda0-6daa2dc72f27">
      <Terms xmlns="http://schemas.microsoft.com/office/infopath/2007/PartnerControls"/>
    </lcf76f155ced4ddcb4097134ff3c332f>
    <TaxCatchAll xmlns="d1f02a7d-cf91-45c2-b468-eedbb1b343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8A84761580964999271FD5663D1B16" ma:contentTypeVersion="11" ma:contentTypeDescription="Create a new document." ma:contentTypeScope="" ma:versionID="9e36052277fda2f0cb366e10f32ce257">
  <xsd:schema xmlns:xsd="http://www.w3.org/2001/XMLSchema" xmlns:xs="http://www.w3.org/2001/XMLSchema" xmlns:p="http://schemas.microsoft.com/office/2006/metadata/properties" xmlns:ns2="430fbaa6-e2e2-4160-bda0-6daa2dc72f27" xmlns:ns3="d1f02a7d-cf91-45c2-b468-eedbb1b343dc" targetNamespace="http://schemas.microsoft.com/office/2006/metadata/properties" ma:root="true" ma:fieldsID="d7e2e1b6aa542def291c3cd81fea7263" ns2:_="" ns3:_="">
    <xsd:import namespace="430fbaa6-e2e2-4160-bda0-6daa2dc72f27"/>
    <xsd:import namespace="d1f02a7d-cf91-45c2-b468-eedbb1b343d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0fbaa6-e2e2-4160-bda0-6daa2dc72f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f02a7d-cf91-45c2-b468-eedbb1b343d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f407781-a52a-404a-9560-b89b6b5b4c43}" ma:internalName="TaxCatchAll" ma:showField="CatchAllData" ma:web="d1f02a7d-cf91-45c2-b468-eedbb1b343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F12DD9-6DA5-4CFC-8E58-3BF183F307C1}">
  <ds:schemaRefs>
    <ds:schemaRef ds:uri="http://schemas.microsoft.com/office/2006/documentManagement/types"/>
    <ds:schemaRef ds:uri="http://purl.org/dc/elements/1.1/"/>
    <ds:schemaRef ds:uri="http://schemas.openxmlformats.org/package/2006/metadata/core-properties"/>
    <ds:schemaRef ds:uri="http://www.w3.org/XML/1998/namespace"/>
    <ds:schemaRef ds:uri="430fbaa6-e2e2-4160-bda0-6daa2dc72f27"/>
    <ds:schemaRef ds:uri="http://schemas.microsoft.com/office/infopath/2007/PartnerControls"/>
    <ds:schemaRef ds:uri="d1f02a7d-cf91-45c2-b468-eedbb1b343dc"/>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E2918361-F515-425F-8310-95AA3609B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0fbaa6-e2e2-4160-bda0-6daa2dc72f27"/>
    <ds:schemaRef ds:uri="d1f02a7d-cf91-45c2-b468-eedbb1b343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F5ACCB-6F8B-450E-9838-FE68CA230B4C}">
  <ds:schemaRefs>
    <ds:schemaRef ds:uri="http://schemas.microsoft.com/sharepoint/v3/contenttype/forms"/>
  </ds:schemaRefs>
</ds:datastoreItem>
</file>

<file path=docMetadata/LabelInfo.xml><?xml version="1.0" encoding="utf-8"?>
<clbl:labelList xmlns:clbl="http://schemas.microsoft.com/office/2020/mipLabelMetadata">
  <clbl:label id="{c98a79ca-5a9a-4791-a243-f06afd67464d}" enabled="0" method="" siteId="{c98a79ca-5a9a-4791-a243-f06afd67464d}" removed="1"/>
</clbl:labelList>
</file>

<file path=docProps/app.xml><?xml version="1.0" encoding="utf-8"?>
<Properties xmlns="http://schemas.openxmlformats.org/officeDocument/2006/extended-properties" xmlns:vt="http://schemas.openxmlformats.org/officeDocument/2006/docPropsVTypes">
  <Template>office theme</Template>
  <TotalTime>1091</TotalTime>
  <Words>2508</Words>
  <Application>Microsoft Macintosh PowerPoint</Application>
  <PresentationFormat>Widescreen</PresentationFormat>
  <Paragraphs>728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Georgia</vt:lpstr>
      <vt:lpstr>Georgia Pro</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Jin</dc:creator>
  <cp:lastModifiedBy>CHEN Han Wei</cp:lastModifiedBy>
  <cp:revision>3</cp:revision>
  <dcterms:created xsi:type="dcterms:W3CDTF">2021-10-26T15:17:37Z</dcterms:created>
  <dcterms:modified xsi:type="dcterms:W3CDTF">2024-11-23T17:12:27Z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0x010100928A84761580964999271FD5663D1B16</vt:lpwstr>
  </property>
  <property fmtid="{D5CDD505-2E9C-101B-9397-08002B2CF9AE}" pid="3" name="MediaServiceImageTags">
    <vt:lpwstr/>
  </property>
</Properties>
</file>