
<file path=[Content_Types].xml><?xml version="1.0" encoding="utf-8"?>
<Types xmlns="http://schemas.openxmlformats.org/package/2006/content-types">
  <Default Extension="rels" ContentType="application/vnd.openxmlformats-package.relationships+xml"/>
  <Default Extension="xml" ContentType="application/xml"/>
  <Default Extension="svg" ContentType="image/svg+xml"/>
  <Override PartName="/ppt/presentation.xml" ContentType="application/vnd.openxmlformats-officedocument.presentationml.presentation.main+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Default Extension="gif" ContentType="image/gif"/>
  <Default Extension="jpg" ContentType="image/jpeg"/>
  <Default Extension="jpeg" ContentType="image/jpeg"/>
  <Default Extension="png" ContentType="image/png"/>
  <Default Extension="xlsx" ContentType="application/vnd.openxmlformats-officedocument.spreadsheetml.sheet"/>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5143500" type="screen16x9"/>
  <p:notesSz cx="6858000" cy="9144000"/>
  <p:defaultTextStyle>
    <a:defPPr>
      <a:defRPr lang="fr-FR"/>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lastView="sldView">
  <p:slideViewPr>
    <p:cSldViewPr>
      <p:cViewPr>
        <p:scale>
          <a:sx d="100" n="100"/>
          <a:sy d="100" n="100"/>
        </p:scale>
        <p:origin x="0" y="0"/>
      </p:cViewPr>
    </p:cSldViewPr>
  </p:slideViewPr>
</p:viewPr>
</file>

<file path=ppt/_rels/presentation.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theme" Target="theme/theme1.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presProps" Target="presProps.xml"/>
  <Relationship Id="rId17" Type="http://schemas.openxmlformats.org/officeDocument/2006/relationships/viewProps" Target="viewProps.xml"/>
  <Relationship Id="rId18" Type="http://schemas.openxmlformats.org/officeDocument/2006/relationships/tableStyles" Target="tableStyles.xml"/>
</Relationships>

</file>

<file path=ppt/slideLayouts/_rels/slideLayout1.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9896ecb4952bbc834ed5b3d7ee89d2801.png"/>
</Relationships>

</file>

<file path=ppt/slideLayouts/_rels/slideLayout10.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718250d402f0d4a322d8d872397e531510.png"/>
</Relationships>

</file>

<file path=ppt/slideLayouts/_rels/slideLayout11.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0b9a39f0d4fdc0d10b44337c4cc8d17011.png"/>
</Relationships>

</file>

<file path=ppt/slideLayouts/_rels/slideLayout12.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49959c179e66e61266999e8c7334d58412.png"/>
</Relationships>

</file>

<file path=ppt/slideLayouts/_rels/slideLayout13.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43d1ffd7cdeeb368a5d3da10ab37bc5c13.png"/>
</Relationships>

</file>

<file path=ppt/slideLayouts/_rels/slideLayout2.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1a2d73c9dc8f1b5e57aef31f37bef2832.png"/>
</Relationships>

</file>

<file path=ppt/slideLayouts/_rels/slideLayout3.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13dd9c0616c8f0266852b10838e475833.png"/>
</Relationships>

</file>

<file path=ppt/slideLayouts/_rels/slideLayout4.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b091dca456053eb5a27499901174a9c84.png"/>
</Relationships>

</file>

<file path=ppt/slideLayouts/_rels/slideLayout5.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22736f7b2152075eff331b6babc28a535.png"/>
</Relationships>

</file>

<file path=ppt/slideLayouts/_rels/slideLayout6.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7278104445210658a3171fc3c2b8c8646.png"/>
</Relationships>

</file>

<file path=ppt/slideLayouts/_rels/slideLayout7.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319bf8c5e3170a6c385ab501e7cc45f07.png"/>
</Relationships>

</file>

<file path=ppt/slideLayouts/_rels/slideLayout8.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e15cd69001303e4199e84a1479b65cae8.png"/>
</Relationships>

</file>

<file path=ppt/slideLayouts/_rels/slideLayout9.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8f86941ada592806b73819787e36cc379.png"/>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_30">
    <p:spTree>
      <p:nvGrpSpPr>
        <p:cNvPr id="1" name=""/>
        <p:cNvGrpSpPr/>
        <p:nvPr/>
      </p:nvGrpSpPr>
      <p:grpSpPr>
        <a:xfrm>
          <a:off x="0" y="0"/>
          <a:ext cx="9144000" cy="5143500"/>
          <a:chOff x="0" y="0"/>
          <a:chExt cx="9144000" cy="5143500"/>
        </a:xfrm>
      </p:grpSpPr>
      <p:pic>
        <p:nvPicPr>
          <p:cNvPr id="2" name="Google Shape;9;p2" descr=""/>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_31_1_1_1_1_1_1">
    <p:spTree>
      <p:nvGrpSpPr>
        <p:cNvPr id="1" name=""/>
        <p:cNvGrpSpPr/>
        <p:nvPr/>
      </p:nvGrpSpPr>
      <p:grpSpPr>
        <a:xfrm>
          <a:off x="0" y="0"/>
          <a:ext cx="9144000" cy="5143500"/>
          <a:chOff x="0" y="0"/>
          <a:chExt cx="9144000" cy="5143500"/>
        </a:xfrm>
      </p:grpSpPr>
      <p:pic>
        <p:nvPicPr>
          <p:cNvPr id="2" name="Google Shape;27;p11" descr=""/>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USTOM_31_1_1_1_1_1_1_1">
    <p:spTree>
      <p:nvGrpSpPr>
        <p:cNvPr id="1" name=""/>
        <p:cNvGrpSpPr/>
        <p:nvPr/>
      </p:nvGrpSpPr>
      <p:grpSpPr>
        <a:xfrm>
          <a:off x="0" y="0"/>
          <a:ext cx="9144000" cy="5143500"/>
          <a:chOff x="0" y="0"/>
          <a:chExt cx="9144000" cy="5143500"/>
        </a:xfrm>
      </p:grpSpPr>
      <p:pic>
        <p:nvPicPr>
          <p:cNvPr id="2" name="Google Shape;29;p12" descr=""/>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_31_1_1_1_1_1_1_1_1">
    <p:spTree>
      <p:nvGrpSpPr>
        <p:cNvPr id="1" name=""/>
        <p:cNvGrpSpPr/>
        <p:nvPr/>
      </p:nvGrpSpPr>
      <p:grpSpPr>
        <a:xfrm>
          <a:off x="0" y="0"/>
          <a:ext cx="9144000" cy="5143500"/>
          <a:chOff x="0" y="0"/>
          <a:chExt cx="9144000" cy="5143500"/>
        </a:xfrm>
      </p:grpSpPr>
      <p:pic>
        <p:nvPicPr>
          <p:cNvPr id="2" name="Google Shape;31;p13" descr=""/>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_31_1_1_1_1_1_1_1_1_1">
    <p:spTree>
      <p:nvGrpSpPr>
        <p:cNvPr id="1" name=""/>
        <p:cNvGrpSpPr/>
        <p:nvPr/>
      </p:nvGrpSpPr>
      <p:grpSpPr>
        <a:xfrm>
          <a:off x="0" y="0"/>
          <a:ext cx="9144000" cy="5143500"/>
          <a:chOff x="0" y="0"/>
          <a:chExt cx="9144000" cy="5143500"/>
        </a:xfrm>
      </p:grpSpPr>
      <p:pic>
        <p:nvPicPr>
          <p:cNvPr id="2" name="Google Shape;33;p14" descr=""/>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_30_1">
    <p:bg>
      <p:bgPr>
        <a:solidFill>
          <a:srgbClr val="9DD7CE"/>
        </a:solidFill>
        <a:effectLst/>
      </p:bgPr>
    </p:bg>
    <p:spTree>
      <p:nvGrpSpPr>
        <p:cNvPr id="1" name=""/>
        <p:cNvGrpSpPr/>
        <p:nvPr/>
      </p:nvGrpSpPr>
      <p:grpSpPr>
        <a:xfrm>
          <a:off x="0" y="0"/>
          <a:ext cx="9144000" cy="5143500"/>
          <a:chOff x="0" y="0"/>
          <a:chExt cx="9144000" cy="5143500"/>
        </a:xfrm>
      </p:grpSpPr>
      <p:pic>
        <p:nvPicPr>
          <p:cNvPr id="2" name="Google Shape;11;p3" descr=""/>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_32">
    <p:spTree>
      <p:nvGrpSpPr>
        <p:cNvPr id="1" name=""/>
        <p:cNvGrpSpPr/>
        <p:nvPr/>
      </p:nvGrpSpPr>
      <p:grpSpPr>
        <a:xfrm>
          <a:off x="0" y="0"/>
          <a:ext cx="9144000" cy="5143500"/>
          <a:chOff x="0" y="0"/>
          <a:chExt cx="9144000" cy="5143500"/>
        </a:xfrm>
      </p:grpSpPr>
      <p:pic>
        <p:nvPicPr>
          <p:cNvPr id="2" name="Google Shape;13;p4" descr=""/>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_31">
    <p:spTree>
      <p:nvGrpSpPr>
        <p:cNvPr id="1" name=""/>
        <p:cNvGrpSpPr/>
        <p:nvPr/>
      </p:nvGrpSpPr>
      <p:grpSpPr>
        <a:xfrm>
          <a:off x="0" y="0"/>
          <a:ext cx="9144000" cy="5143500"/>
          <a:chOff x="0" y="0"/>
          <a:chExt cx="9144000" cy="5143500"/>
        </a:xfrm>
      </p:grpSpPr>
      <p:pic>
        <p:nvPicPr>
          <p:cNvPr id="2" name="Google Shape;15;p5" descr=""/>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_31_1">
    <p:spTree>
      <p:nvGrpSpPr>
        <p:cNvPr id="1" name=""/>
        <p:cNvGrpSpPr/>
        <p:nvPr/>
      </p:nvGrpSpPr>
      <p:grpSpPr>
        <a:xfrm>
          <a:off x="0" y="0"/>
          <a:ext cx="9144000" cy="5143500"/>
          <a:chOff x="0" y="0"/>
          <a:chExt cx="9144000" cy="5143500"/>
        </a:xfrm>
      </p:grpSpPr>
      <p:pic>
        <p:nvPicPr>
          <p:cNvPr id="2" name="Google Shape;17;p6" descr=""/>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_31_1_1">
    <p:spTree>
      <p:nvGrpSpPr>
        <p:cNvPr id="1" name=""/>
        <p:cNvGrpSpPr/>
        <p:nvPr/>
      </p:nvGrpSpPr>
      <p:grpSpPr>
        <a:xfrm>
          <a:off x="0" y="0"/>
          <a:ext cx="9144000" cy="5143500"/>
          <a:chOff x="0" y="0"/>
          <a:chExt cx="9144000" cy="5143500"/>
        </a:xfrm>
      </p:grpSpPr>
      <p:pic>
        <p:nvPicPr>
          <p:cNvPr id="2" name="Google Shape;19;p7" descr=""/>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_31_1_1_1">
    <p:spTree>
      <p:nvGrpSpPr>
        <p:cNvPr id="1" name=""/>
        <p:cNvGrpSpPr/>
        <p:nvPr/>
      </p:nvGrpSpPr>
      <p:grpSpPr>
        <a:xfrm>
          <a:off x="0" y="0"/>
          <a:ext cx="9144000" cy="5143500"/>
          <a:chOff x="0" y="0"/>
          <a:chExt cx="9144000" cy="5143500"/>
        </a:xfrm>
      </p:grpSpPr>
      <p:pic>
        <p:nvPicPr>
          <p:cNvPr id="2" name="Google Shape;21;p8" descr=""/>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_31_1_1_1_1">
    <p:spTree>
      <p:nvGrpSpPr>
        <p:cNvPr id="1" name=""/>
        <p:cNvGrpSpPr/>
        <p:nvPr/>
      </p:nvGrpSpPr>
      <p:grpSpPr>
        <a:xfrm>
          <a:off x="0" y="0"/>
          <a:ext cx="9144000" cy="5143500"/>
          <a:chOff x="0" y="0"/>
          <a:chExt cx="9144000" cy="5143500"/>
        </a:xfrm>
      </p:grpSpPr>
      <p:pic>
        <p:nvPicPr>
          <p:cNvPr id="2" name="Google Shape;23;p9" descr=""/>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_31_1_1_1_1_1">
    <p:spTree>
      <p:nvGrpSpPr>
        <p:cNvPr id="1" name=""/>
        <p:cNvGrpSpPr/>
        <p:nvPr/>
      </p:nvGrpSpPr>
      <p:grpSpPr>
        <a:xfrm>
          <a:off x="0" y="0"/>
          <a:ext cx="9144000" cy="5143500"/>
          <a:chOff x="0" y="0"/>
          <a:chExt cx="9144000" cy="5143500"/>
        </a:xfrm>
      </p:grpSpPr>
      <p:pic>
        <p:nvPicPr>
          <p:cNvPr id="2" name="Google Shape;25;p10" descr=""/>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for title"/>
          <p:cNvSpPr txBox="1"/>
          <p:nvPr>
            <p:ph type="title"/>
          </p:nvPr>
        </p:nvSpPr>
        <p:spPr>
          <a:xfrm>
            <a:off x="790575" y="542925"/>
            <a:ext cx="7591425" cy="571500"/>
          </a:xfrm>
          <a:prstGeom prst="rect">
            <a:avLst/>
          </a:prstGeom>
        </p:spPr>
        <p:txBody>
          <a:bodyPr>
            <a:spAutoFit/>
          </a:bodyPr>
          <a:lstStyle/>
          <a:p>
            <a:pPr algn="l" rtl="0" fontAlgn="base" marL="0" marR="0" indent="0" lvl="0">
              <a:lnSpc>
                <a:spcPct val="100000"/>
              </a:lnSpc>
              <a:spcBef>
                <a:spcPts val="0"/>
              </a:spcBef>
              <a:spcAft>
                <a:spcPts val="0"/>
              </a:spcAft>
            </a:pPr>
          </a:p>
        </p:txBody>
      </p:sp>
      <p:sp>
        <p:nvSpPr>
          <p:cNvPr id="3" name="Placeholder for body"/>
          <p:cNvSpPr txBox="1"/>
          <p:nvPr>
            <p:ph type="body"/>
          </p:nvPr>
        </p:nvSpPr>
        <p:spPr>
          <a:xfrm>
            <a:off x="723900" y="1152525"/>
            <a:ext cx="7686675" cy="3419475"/>
          </a:xfrm>
          <a:prstGeom prst="rect">
            <a:avLst/>
          </a:prstGeom>
        </p:spPr>
        <p:txBody>
          <a:bodyPr>
            <a:spAutoFit/>
          </a:bodyPr>
          <a:lstStyle/>
          <a:p>
            <a:pPr algn="l" rtl="0" fontAlgn="base" marL="0" marR="0" indent="0" lvl="0">
              <a:lnSpc>
                <a:spcPct val="100000"/>
              </a:lnSpc>
              <a:spcBef>
                <a:spcPts val="0"/>
              </a:spcBef>
              <a:spcAft>
                <a:spcPts val="0"/>
              </a:spcAft>
            </a:pPr>
          </a:p>
        </p:txBody>
      </p:sp>
    </p:spTree>
  </p:cSld>
  <p:clrMap accent1="accent1" accent2="accent2" accent3="accent3" accent4="accent4" accent5="accent5" accent6="accent6" bg1="lt1" bg2="dk2" tx1="dk1" tx2="lt2" folHlink="folHlink" hlink="hlink"/>
  <p:sldLayoutIdLst>
    <p:sldLayoutId id="2432482897" r:id="rId1"/>
    <p:sldLayoutId id="2432482898" r:id="rId2"/>
    <p:sldLayoutId id="2432482899" r:id="rId3"/>
    <p:sldLayoutId id="2432482900" r:id="rId4"/>
    <p:sldLayoutId id="2432482901" r:id="rId5"/>
    <p:sldLayoutId id="2432482902" r:id="rId6"/>
    <p:sldLayoutId id="2432482903" r:id="rId7"/>
    <p:sldLayoutId id="2432482904" r:id="rId8"/>
    <p:sldLayoutId id="2432482905" r:id="rId9"/>
    <p:sldLayoutId id="2432482906" r:id="rId10"/>
    <p:sldLayoutId id="2432482907" r:id="rId11"/>
    <p:sldLayoutId id="2432482908" r:id="rId12"/>
    <p:sldLayoutId id="2432482909" r:id="rId13"/>
  </p:sldLayoutIdLst>
  <p:txStyles>
    <p:title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titleStyle>
    <p:body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bodyStyle>
    <p:other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11.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9.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543050"/>
          <a:ext cx="8229600" cy="2857500"/>
          <a:chOff x="914400" y="1543050"/>
          <a:chExt cx="8229600" cy="2857500"/>
        </a:xfrm>
      </p:grpSpPr>
      <p:sp>
        <p:nvSpPr>
          <p:cNvPr id="2" name=""/>
          <p:cNvSpPr txBox="1"/>
          <p:nvPr/>
        </p:nvSpPr>
        <p:spPr>
          <a:xfrm>
            <a:off x="1828800" y="1543050"/>
            <a:ext cx="5486400" cy="1143000"/>
          </a:xfrm>
          <a:prstGeom prst="rect">
            <a:avLst/>
          </a:prstGeom>
          <a:noFill/>
        </p:spPr>
        <p:txBody>
          <a:bodyPr anchor="t" anchorCtr="0" rtlCol="0" vert="horz" bIns="45720" lIns="91440" rIns="91440" tIns="45720">
            <a:spAutoFit/>
          </a:bodyPr>
          <a:lstStyle/>
          <a:p>
            <a:pPr algn="ctr" rtl="0" fontAlgn="t" marL="0" marR="0" indent="0" lvl="0">
              <a:lnSpc>
                <a:spcPct val="100000"/>
              </a:lnSpc>
              <a:spcBef>
                <a:spcPts val="0"/>
              </a:spcBef>
              <a:spcAft>
                <a:spcPts val="0"/>
              </a:spcAft>
            </a:pPr>
            <a:r>
              <a:rPr lang="en-US" b="1" strike="noStrike" sz="4000" spc="0" u="none" cap="none">
                <a:solidFill>
                  <a:srgbClr val="5a9e91">
                    <a:alpha val="100000"/>
                  </a:srgbClr>
                </a:solidFill>
                <a:latin typeface="Calibri"/>
              </a:rPr>
              <a:t><![CDATA[Shortify Project Documentation]]></a:t>
            </a:r>
          </a:p>
        </p:txBody>
      </p:sp>
      <p:sp>
        <p:nvSpPr>
          <p:cNvPr id="3" name=""/>
          <p:cNvSpPr txBox="1"/>
          <p:nvPr/>
        </p:nvSpPr>
        <p:spPr>
          <a:xfrm>
            <a:off x="914400" y="2571750"/>
            <a:ext cx="7315200" cy="285750"/>
          </a:xfrm>
          <a:prstGeom prst="rect">
            <a:avLst/>
          </a:prstGeom>
          <a:noFill/>
        </p:spPr>
        <p:txBody>
          <a:bodyPr anchor="t" anchorCtr="0" rtlCol="0" vert="horz" bIns="45720" lIns="91440" rIns="91440" tIns="45720">
            <a:spAutoFit/>
          </a:bodyPr>
          <a:lstStyle/>
          <a:p>
            <a:pPr algn="ctr" rtl="0" fontAlgn="t" marL="0" marR="0" indent="0" lvl="0">
              <a:lnSpc>
                <a:spcPct val="100000"/>
              </a:lnSpc>
              <a:spcBef>
                <a:spcPts val="0"/>
              </a:spcBef>
              <a:spcAft>
                <a:spcPts val="0"/>
              </a:spcAft>
            </a:pPr>
            <a:r>
              <a:rPr lang="en-US" b="1" strike="noStrike" sz="2000" spc="0" u="none" cap="none">
                <a:solidFill>
                  <a:srgbClr val="003f4f">
                    <a:alpha val="100000"/>
                  </a:srgbClr>
                </a:solidFill>
                <a:latin typeface="Calibri"/>
              </a:rPr>
              <a:t><![CDATA[An AI-Powered Text Processing Solu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24225"/>
          <a:chOff x="914400" y="1028700"/>
          <a:chExt cx="8229600" cy="3324225"/>
        </a:xfrm>
      </p:grpSpPr>
      <p:sp>
        <p:nvSpPr>
          <p:cNvPr id="2" name=""/>
          <p:cNvSpPr txBox="1"/>
          <p:nvPr/>
        </p:nvSpPr>
        <p:spPr>
          <a:xfrm>
            <a:off x="914400" y="1028700"/>
            <a:ext cx="7315200" cy="400050"/>
          </a:xfrm>
          <a:prstGeom prst="rect">
            <a:avLst/>
          </a:prstGeom>
          <a:noFill/>
        </p:spPr>
        <p:txBody>
          <a:bodyPr anchor="t" anchorCtr="0" rtlCol="0" vert="horz" bIns="45720" lIns="91440" rIns="91440" tIns="45720">
            <a:spAutoFit/>
          </a:bodyPr>
          <a:lstStyle/>
          <a:p>
            <a:pPr algn="l" rtl="0" fontAlgn="t" marL="0" marR="0" indent="0" lvl="0">
              <a:lnSpc>
                <a:spcPct val="100000"/>
              </a:lnSpc>
              <a:spcBef>
                <a:spcPts val="0"/>
              </a:spcBef>
              <a:spcAft>
                <a:spcPts val="0"/>
              </a:spcAft>
            </a:pPr>
            <a:r>
              <a:rPr lang="en-US" b="1" strike="noStrike" sz="2800" spc="0" u="none" cap="none">
                <a:solidFill>
                  <a:srgbClr val="5a9e91">
                    <a:alpha val="100000"/>
                  </a:srgbClr>
                </a:solidFill>
                <a:latin typeface="Calibri"/>
              </a:rPr>
              <a:t><![CDATA[Future Enhancements]]></a:t>
            </a:r>
          </a:p>
        </p:txBody>
      </p:sp>
      <p:sp>
        <p:nvSpPr>
          <p:cNvPr id="3" name=""/>
          <p:cNvSpPr txBox="1"/>
          <p:nvPr/>
        </p:nvSpPr>
        <p:spPr>
          <a:xfrm>
            <a:off x="914400" y="1800225"/>
            <a:ext cx="7315200" cy="1524000"/>
          </a:xfrm>
          <a:prstGeom prst="rect">
            <a:avLst/>
          </a:prstGeom>
          <a:noFill/>
        </p:spPr>
        <p:txBody>
          <a:bodyPr anchorCtr="0" rtlCol="0" vert="horz" bIns="45720" lIns="91440" rIns="91440" tIns="45720">
            <a:spAutoFit/>
          </a:bodyPr>
          <a:lstStyle/>
          <a:p>
            <a:pPr algn="l" rtl="0" fontAlgn="base" marL="0" marR="0" indent="0" lvl="0">
              <a:lnSpc>
                <a:spcPct val="100000"/>
              </a:lnSpc>
              <a:spcBef>
                <a:spcPts val="0"/>
              </a:spcBef>
              <a:spcAft>
                <a:spcPts val="0"/>
              </a:spcAft>
            </a:pPr>
            <a:r>
              <a:rPr lang="en-US" strike="noStrike" sz="2000" spc="0" u="none" cap="none">
                <a:solidFill>
                  <a:srgbClr val="003f4f">
                    <a:alpha val="100000"/>
                  </a:srgbClr>
                </a:solidFill>
                <a:latin typeface="Calibri"/>
              </a:rPr>
              <a:t><![CDATA[Offline mode for local operation without internet.
Support for additional languages and document formats.
Improved user experience with profiles, templates, and preferen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5638800"/>
          <a:chOff x="914400" y="1028700"/>
          <a:chExt cx="8229600" cy="5638800"/>
        </a:xfrm>
      </p:grpSpPr>
      <p:sp>
        <p:nvSpPr>
          <p:cNvPr id="2" name=""/>
          <p:cNvSpPr txBox="1"/>
          <p:nvPr/>
        </p:nvSpPr>
        <p:spPr>
          <a:xfrm>
            <a:off x="1828800" y="1028700"/>
            <a:ext cx="5486400" cy="571500"/>
          </a:xfrm>
          <a:prstGeom prst="rect">
            <a:avLst/>
          </a:prstGeom>
          <a:noFill/>
        </p:spPr>
        <p:txBody>
          <a:bodyPr anchor="t" anchorCtr="0" rtlCol="0" vert="horz" bIns="45720" lIns="91440" rIns="91440" tIns="45720">
            <a:spAutoFit/>
          </a:bodyPr>
          <a:lstStyle/>
          <a:p>
            <a:pPr algn="ctr" rtl="0" fontAlgn="t" marL="0" marR="0" indent="0" lvl="0">
              <a:lnSpc>
                <a:spcPct val="100000"/>
              </a:lnSpc>
              <a:spcBef>
                <a:spcPts val="0"/>
              </a:spcBef>
              <a:spcAft>
                <a:spcPts val="0"/>
              </a:spcAft>
            </a:pPr>
            <a:r>
              <a:rPr lang="en-US" b="1" strike="noStrike" sz="4000" spc="0" u="none" cap="none">
                <a:solidFill>
                  <a:srgbClr val="003f4f">
                    <a:alpha val="100000"/>
                  </a:srgbClr>
                </a:solidFill>
                <a:latin typeface="Calibri"/>
              </a:rPr>
              <a:t><![CDATA[Conclusion]]></a:t>
            </a:r>
          </a:p>
        </p:txBody>
      </p:sp>
      <p:sp>
        <p:nvSpPr>
          <p:cNvPr id="3" name=""/>
          <p:cNvSpPr txBox="1"/>
          <p:nvPr/>
        </p:nvSpPr>
        <p:spPr>
          <a:xfrm>
            <a:off x="914400" y="1800225"/>
            <a:ext cx="7315200" cy="3838575"/>
          </a:xfrm>
          <a:prstGeom prst="rect">
            <a:avLst/>
          </a:prstGeom>
          <a:noFill/>
        </p:spPr>
        <p:txBody>
          <a:bodyPr anchor="t" anchorCtr="0" rtlCol="0" vert="horz" bIns="45720" lIns="91440" rIns="91440" tIns="45720">
            <a:spAutoFit/>
          </a:bodyPr>
          <a:lstStyle/>
          <a:p>
            <a:pPr algn="ctr" rtl="0" fontAlgn="t" marL="0" marR="0" indent="0" lvl="0">
              <a:lnSpc>
                <a:spcPct val="120000"/>
              </a:lnSpc>
              <a:spcBef>
                <a:spcPts val="0"/>
              </a:spcBef>
              <a:spcAft>
                <a:spcPts val="0"/>
              </a:spcAft>
            </a:pPr>
            <a:r>
              <a:rPr lang="en-US" b="1" strike="noStrike" sz="2800" spc="0" u="none" cap="none">
                <a:solidFill>
                  <a:srgbClr val="003f4f">
                    <a:alpha val="100000"/>
                  </a:srgbClr>
                </a:solidFill>
                <a:latin typeface="Calibri"/>
              </a:rPr>
              <a:t><![CDATA[Shortify successfully implements cutting-edge software development practices, providing tools to efficiently manage text processing across both desktop and web applications. It continues to evolve with user-focused enhancements to meet the needs of various professiona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1790700"/>
          <a:chOff x="914400" y="1028700"/>
          <a:chExt cx="8229600" cy="1790700"/>
        </a:xfrm>
      </p:grpSpPr>
      <p:sp>
        <p:nvSpPr>
          <p:cNvPr id="2" name=""/>
          <p:cNvSpPr txBox="1"/>
          <p:nvPr/>
        </p:nvSpPr>
        <p:spPr>
          <a:xfrm>
            <a:off x="914400" y="1028700"/>
            <a:ext cx="7315200" cy="400050"/>
          </a:xfrm>
          <a:prstGeom prst="rect">
            <a:avLst/>
          </a:prstGeom>
          <a:noFill/>
        </p:spPr>
        <p:txBody>
          <a:bodyPr anchor="t" anchorCtr="0" rtlCol="0" vert="horz" bIns="45720" lIns="91440" rIns="91440" tIns="45720">
            <a:spAutoFit/>
          </a:bodyPr>
          <a:lstStyle/>
          <a:p>
            <a:pPr algn="l" rtl="0" fontAlgn="t" marL="0" marR="0" indent="0" lvl="0">
              <a:lnSpc>
                <a:spcPct val="100000"/>
              </a:lnSpc>
              <a:spcBef>
                <a:spcPts val="0"/>
              </a:spcBef>
              <a:spcAft>
                <a:spcPts val="0"/>
              </a:spcAft>
            </a:pPr>
            <a:r>
              <a:rPr lang="en-US" b="1" strike="noStrike" sz="2800" spc="0" u="none" cap="none">
                <a:solidFill>
                  <a:srgbClr val="5a9e91">
                    <a:alpha val="100000"/>
                  </a:srgbClr>
                </a:solidFill>
                <a:latin typeface="Calibri"/>
              </a:rPr>
              <a:t><![CDATA[References]]></a:t>
            </a:r>
          </a:p>
        </p:txBody>
      </p:sp>
      <p:sp>
        <p:nvSpPr>
          <p:cNvPr id="3" name=""/>
          <p:cNvSpPr txBox="1"/>
          <p:nvPr/>
        </p:nvSpPr>
        <p:spPr>
          <a:xfrm>
            <a:off x="914400" y="1543050"/>
            <a:ext cx="7315200" cy="247650"/>
          </a:xfrm>
          <a:prstGeom prst="rect">
            <a:avLst/>
          </a:prstGeom>
          <a:noFill/>
        </p:spPr>
        <p:txBody>
          <a:bodyPr anchorCtr="0" rtlCol="0" vert="horz" bIns="45720" lIns="91440" rIns="91440" tIns="45720">
            <a:spAutoFit/>
          </a:bodyPr>
          <a:lstStyle/>
          <a:p>
            <a:pPr algn="l" rtl="0" fontAlgn="base" marL="0" marR="0" indent="0" lvl="0">
              <a:lnSpc>
                <a:spcPct val="120000"/>
              </a:lnSpc>
              <a:spcBef>
                <a:spcPts val="0"/>
              </a:spcBef>
              <a:spcAft>
                <a:spcPts val="0"/>
              </a:spcAft>
              <a:buClr>
                <a:srgbClr val="003f4f">
                  <a:alpha val="100000"/>
                </a:srgbClr>
              </a:buClr>
              <a:buFont typeface="Calibri"/>
              <a:buChar char="-"/>
            </a:pPr>
            <a:r>
              <a:rPr lang="en-US" b="1" strike="noStrike" sz="1400" spc="0" u="none" cap="none">
                <a:solidFill>
                  <a:srgbClr val="003f4f">
                    <a:alpha val="100000"/>
                  </a:srgbClr>
                </a:solidFill>
                <a:latin typeface="Calibri"/>
              </a:rPr>
              <a:t><![CDATA[ Shortify Project Document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828800" y="1028700"/>
          <a:ext cx="7315200" cy="3581400"/>
          <a:chOff x="1828800" y="1028700"/>
          <a:chExt cx="7315200" cy="3581400"/>
        </a:xfrm>
      </p:grpSpPr>
      <p:sp>
        <p:nvSpPr>
          <p:cNvPr id="2" name=""/>
          <p:cNvSpPr txBox="1"/>
          <p:nvPr/>
        </p:nvSpPr>
        <p:spPr>
          <a:xfrm>
            <a:off x="1828800" y="1028700"/>
            <a:ext cx="5486400" cy="857250"/>
          </a:xfrm>
          <a:prstGeom prst="rect">
            <a:avLst/>
          </a:prstGeom>
          <a:noFill/>
        </p:spPr>
        <p:txBody>
          <a:bodyPr anchor="t" anchorCtr="0" rtlCol="0" vert="horz" bIns="45720" lIns="91440" rIns="91440" tIns="45720">
            <a:spAutoFit/>
          </a:bodyPr>
          <a:lstStyle/>
          <a:p>
            <a:pPr algn="ctr" rtl="0" fontAlgn="t" marL="0" marR="0" indent="0" lvl="0">
              <a:lnSpc>
                <a:spcPct val="100000"/>
              </a:lnSpc>
              <a:spcBef>
                <a:spcPts val="0"/>
              </a:spcBef>
              <a:spcAft>
                <a:spcPts val="0"/>
              </a:spcAft>
            </a:pPr>
            <a:r>
              <a:rPr lang="en-US" b="1" strike="noStrike" sz="6000" spc="0" u="none" cap="none">
                <a:solidFill>
                  <a:srgbClr val="003f4f">
                    <a:alpha val="100000"/>
                  </a:srgbClr>
                </a:solidFill>
                <a:latin typeface="Calibri"/>
              </a:rPr>
              <a:t><![CDATA[Thank you!]]></a:t>
            </a:r>
          </a:p>
        </p:txBody>
      </p:sp>
      <p:sp>
        <p:nvSpPr>
          <p:cNvPr id="3" name=""/>
          <p:cNvSpPr txBox="1"/>
          <p:nvPr/>
        </p:nvSpPr>
        <p:spPr>
          <a:xfrm>
            <a:off x="1828800" y="2057400"/>
            <a:ext cx="5486400" cy="1524000"/>
          </a:xfrm>
          <a:prstGeom prst="rect">
            <a:avLst/>
          </a:prstGeom>
          <a:noFill/>
        </p:spPr>
        <p:txBody>
          <a:bodyPr anchor="t" anchorCtr="0" rtlCol="0" vert="horz" bIns="45720" lIns="91440" rIns="91440" tIns="45720">
            <a:spAutoFit/>
          </a:bodyPr>
          <a:lstStyle/>
          <a:p>
            <a:pPr algn="ctr" rtl="0" fontAlgn="t" marL="0" marR="0" indent="0" lvl="0">
              <a:lnSpc>
                <a:spcPct val="100000"/>
              </a:lnSpc>
              <a:spcBef>
                <a:spcPts val="0"/>
              </a:spcBef>
              <a:spcAft>
                <a:spcPts val="0"/>
              </a:spcAft>
            </a:pPr>
            <a:r>
              <a:rPr lang="en-US" b="1" strike="noStrike" sz="2000" spc="0" u="none" cap="none">
                <a:solidFill>
                  <a:srgbClr val="5a9e91">
                    <a:alpha val="100000"/>
                  </a:srgbClr>
                </a:solidFill>
                <a:latin typeface="Calibri"/>
              </a:rPr>
              <a:t><![CDATA[Do you have any questions?]]></a:t>
            </a:r>
          </a:p>
          <a:p>
            <a:pPr algn="ctr" rtl="0" fontAlgn="t" marL="0" marR="0" indent="0" lvl="0">
              <a:lnSpc>
                <a:spcPct val="100000"/>
              </a:lnSpc>
              <a:spcBef>
                <a:spcPts val="0"/>
              </a:spcBef>
              <a:spcAft>
                <a:spcPts val="0"/>
              </a:spcAft>
            </a:pPr>
            <a:r>
              <a:rPr lang="en-US" strike="noStrike" sz="2000" spc="0" u="none" cap="none">
                <a:solidFill>
                  <a:srgbClr val="5a9e91">
                    <a:alpha val="100000"/>
                  </a:srgbClr>
                </a:solidFill>
                <a:latin typeface="Calibri"/>
              </a:rPr>
              <a:t><![CDATA[youremail@email.com
+91 620 421 838
www.yourwebsite.com
@youruserna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5638800"/>
          <a:chOff x="914400" y="1028700"/>
          <a:chExt cx="8229600" cy="5638800"/>
        </a:xfrm>
      </p:grpSpPr>
      <p:sp>
        <p:nvSpPr>
          <p:cNvPr id="2" name=""/>
          <p:cNvSpPr txBox="1"/>
          <p:nvPr/>
        </p:nvSpPr>
        <p:spPr>
          <a:xfrm>
            <a:off x="1828800" y="1028700"/>
            <a:ext cx="5486400" cy="571500"/>
          </a:xfrm>
          <a:prstGeom prst="rect">
            <a:avLst/>
          </a:prstGeom>
          <a:noFill/>
        </p:spPr>
        <p:txBody>
          <a:bodyPr anchor="t" anchorCtr="0" rtlCol="0" vert="horz" bIns="45720" lIns="91440" rIns="91440" tIns="45720">
            <a:spAutoFit/>
          </a:bodyPr>
          <a:lstStyle/>
          <a:p>
            <a:pPr algn="ctr" rtl="0" fontAlgn="t" marL="0" marR="0" indent="0" lvl="0">
              <a:lnSpc>
                <a:spcPct val="100000"/>
              </a:lnSpc>
              <a:spcBef>
                <a:spcPts val="0"/>
              </a:spcBef>
              <a:spcAft>
                <a:spcPts val="0"/>
              </a:spcAft>
            </a:pPr>
            <a:r>
              <a:rPr lang="en-US" b="1" strike="noStrike" sz="4000" spc="0" u="none" cap="none">
                <a:solidFill>
                  <a:srgbClr val="003f4f">
                    <a:alpha val="100000"/>
                  </a:srgbClr>
                </a:solidFill>
                <a:latin typeface="Calibri"/>
              </a:rPr>
              <a:t><![CDATA[Introduction]]></a:t>
            </a:r>
          </a:p>
        </p:txBody>
      </p:sp>
      <p:sp>
        <p:nvSpPr>
          <p:cNvPr id="3" name=""/>
          <p:cNvSpPr txBox="1"/>
          <p:nvPr/>
        </p:nvSpPr>
        <p:spPr>
          <a:xfrm>
            <a:off x="914400" y="1800225"/>
            <a:ext cx="7315200" cy="3838575"/>
          </a:xfrm>
          <a:prstGeom prst="rect">
            <a:avLst/>
          </a:prstGeom>
          <a:noFill/>
        </p:spPr>
        <p:txBody>
          <a:bodyPr anchor="t" anchorCtr="0" rtlCol="0" vert="horz" bIns="45720" lIns="91440" rIns="91440" tIns="45720">
            <a:spAutoFit/>
          </a:bodyPr>
          <a:lstStyle/>
          <a:p>
            <a:pPr algn="ctr" rtl="0" fontAlgn="t" marL="0" marR="0" indent="0" lvl="0">
              <a:lnSpc>
                <a:spcPct val="120000"/>
              </a:lnSpc>
              <a:spcBef>
                <a:spcPts val="0"/>
              </a:spcBef>
              <a:spcAft>
                <a:spcPts val="0"/>
              </a:spcAft>
            </a:pPr>
            <a:r>
              <a:rPr lang="en-US" b="1" strike="noStrike" sz="2800" spc="0" u="none" cap="none">
                <a:solidFill>
                  <a:srgbClr val="003f4f">
                    <a:alpha val="100000"/>
                  </a:srgbClr>
                </a:solidFill>
                <a:latin typeface="Calibri"/>
              </a:rPr>
              <a:t><![CDATA[This presentation discusses the Shortify project, detailing its purpose, target audience, competitive analysis, and key features. It aims to address challenges related to information overload, content repurposing, and code comprehension, providing an integrated solution for efficient text process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
          <p:cNvSpPr txBox="1"/>
          <p:nvPr/>
        </p:nvSpPr>
        <p:spPr>
          <a:xfrm>
            <a:off x="914400" y="1028700"/>
            <a:ext cx="7315200" cy="400050"/>
          </a:xfrm>
          <a:prstGeom prst="rect">
            <a:avLst/>
          </a:prstGeom>
          <a:noFill/>
        </p:spPr>
        <p:txBody>
          <a:bodyPr anchor="t" anchorCtr="0" rtlCol="0" vert="horz" bIns="45720" lIns="91440" rIns="91440" tIns="45720">
            <a:spAutoFit/>
          </a:bodyPr>
          <a:lstStyle/>
          <a:p>
            <a:pPr algn="l" rtl="0" fontAlgn="t" marL="0" marR="0" indent="0" lvl="0">
              <a:lnSpc>
                <a:spcPct val="100000"/>
              </a:lnSpc>
              <a:spcBef>
                <a:spcPts val="0"/>
              </a:spcBef>
              <a:spcAft>
                <a:spcPts val="0"/>
              </a:spcAft>
            </a:pPr>
            <a:r>
              <a:rPr lang="en-US" b="1" strike="noStrike" sz="2800" spc="0" u="none" cap="none">
                <a:solidFill>
                  <a:srgbClr val="5a9e91">
                    <a:alpha val="100000"/>
                  </a:srgbClr>
                </a:solidFill>
                <a:latin typeface="Calibri"/>
              </a:rPr>
              <a:t><![CDATA[Project Purpose and Scope]]></a:t>
            </a:r>
          </a:p>
        </p:txBody>
      </p:sp>
      <p:sp>
        <p:nvSpPr>
          <p:cNvPr id="3" name=""/>
          <p:cNvSpPr txBox="1"/>
          <p:nvPr/>
        </p:nvSpPr>
        <p:spPr>
          <a:xfrm>
            <a:off x="914400" y="1800225"/>
            <a:ext cx="7315200" cy="1828800"/>
          </a:xfrm>
          <a:prstGeom prst="rect">
            <a:avLst/>
          </a:prstGeom>
          <a:noFill/>
        </p:spPr>
        <p:txBody>
          <a:bodyPr anchorCtr="0" rtlCol="0" vert="horz" bIns="45720" lIns="91440" rIns="91440" tIns="45720">
            <a:spAutoFit/>
          </a:bodyPr>
          <a:lstStyle/>
          <a:p>
            <a:pPr algn="l" rtl="0" fontAlgn="base" marL="0" marR="0" indent="0" lvl="0">
              <a:lnSpc>
                <a:spcPct val="100000"/>
              </a:lnSpc>
              <a:spcBef>
                <a:spcPts val="0"/>
              </a:spcBef>
              <a:spcAft>
                <a:spcPts val="0"/>
              </a:spcAft>
            </a:pPr>
            <a:r>
              <a:rPr lang="en-US" strike="noStrike" sz="2000" spc="0" u="none" cap="none">
                <a:solidFill>
                  <a:srgbClr val="003f4f">
                    <a:alpha val="100000"/>
                  </a:srgbClr>
                </a:solidFill>
                <a:latin typeface="Calibri"/>
              </a:rPr>
              <a:t><![CDATA[Shortify addresses numerous challenges faced in today's digital environment.
Challenges include information overload, content repurposing, and code comprehension.
The solution offers AI-powered summarization, paraphrasing, and code explanation capabilit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238625"/>
          <a:chOff x="914400" y="1028700"/>
          <a:chExt cx="8229600" cy="4238625"/>
        </a:xfrm>
      </p:grpSpPr>
      <p:sp>
        <p:nvSpPr>
          <p:cNvPr id="2" name=""/>
          <p:cNvSpPr txBox="1"/>
          <p:nvPr/>
        </p:nvSpPr>
        <p:spPr>
          <a:xfrm>
            <a:off x="914400" y="1028700"/>
            <a:ext cx="7315200" cy="400050"/>
          </a:xfrm>
          <a:prstGeom prst="rect">
            <a:avLst/>
          </a:prstGeom>
          <a:noFill/>
        </p:spPr>
        <p:txBody>
          <a:bodyPr anchor="t" anchorCtr="0" rtlCol="0" vert="horz" bIns="45720" lIns="91440" rIns="91440" tIns="45720">
            <a:spAutoFit/>
          </a:bodyPr>
          <a:lstStyle/>
          <a:p>
            <a:pPr algn="l" rtl="0" fontAlgn="t" marL="0" marR="0" indent="0" lvl="0">
              <a:lnSpc>
                <a:spcPct val="100000"/>
              </a:lnSpc>
              <a:spcBef>
                <a:spcPts val="0"/>
              </a:spcBef>
              <a:spcAft>
                <a:spcPts val="0"/>
              </a:spcAft>
            </a:pPr>
            <a:r>
              <a:rPr lang="en-US" b="1" strike="noStrike" sz="2800" spc="0" u="none" cap="none">
                <a:solidFill>
                  <a:srgbClr val="5a9e91">
                    <a:alpha val="100000"/>
                  </a:srgbClr>
                </a:solidFill>
                <a:latin typeface="Calibri"/>
              </a:rPr>
              <a:t><![CDATA[Target Audience]]></a:t>
            </a:r>
          </a:p>
        </p:txBody>
      </p:sp>
      <p:sp>
        <p:nvSpPr>
          <p:cNvPr id="3" name=""/>
          <p:cNvSpPr txBox="1"/>
          <p:nvPr/>
        </p:nvSpPr>
        <p:spPr>
          <a:xfrm>
            <a:off x="914400" y="1800225"/>
            <a:ext cx="7315200" cy="2438400"/>
          </a:xfrm>
          <a:prstGeom prst="rect">
            <a:avLst/>
          </a:prstGeom>
          <a:noFill/>
        </p:spPr>
        <p:txBody>
          <a:bodyPr anchorCtr="0" rtlCol="0" vert="horz" bIns="45720" lIns="91440" rIns="91440" tIns="45720">
            <a:spAutoFit/>
          </a:bodyPr>
          <a:lstStyle/>
          <a:p>
            <a:pPr algn="l" rtl="0" fontAlgn="base" marL="0" marR="0" indent="0" lvl="0">
              <a:lnSpc>
                <a:spcPct val="100000"/>
              </a:lnSpc>
              <a:spcBef>
                <a:spcPts val="0"/>
              </a:spcBef>
              <a:spcAft>
                <a:spcPts val="0"/>
              </a:spcAft>
            </a:pPr>
            <a:r>
              <a:rPr lang="en-US" strike="noStrike" sz="2000" spc="0" u="none" cap="none">
                <a:solidFill>
                  <a:srgbClr val="003f4f">
                    <a:alpha val="100000"/>
                  </a:srgbClr>
                </a:solidFill>
                <a:latin typeface="Calibri"/>
              </a:rPr>
              <a:t><![CDATA[Students and Academics requiring assistance with research papers.
Content Professionals needing to adapt written materials.
Developers looking for tools to comprehend legacy code.
Business Professionals needing quick data summar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24225"/>
          <a:chOff x="914400" y="1028700"/>
          <a:chExt cx="8229600" cy="3324225"/>
        </a:xfrm>
      </p:grpSpPr>
      <p:sp>
        <p:nvSpPr>
          <p:cNvPr id="2" name=""/>
          <p:cNvSpPr txBox="1"/>
          <p:nvPr/>
        </p:nvSpPr>
        <p:spPr>
          <a:xfrm>
            <a:off x="914400" y="1028700"/>
            <a:ext cx="7315200" cy="400050"/>
          </a:xfrm>
          <a:prstGeom prst="rect">
            <a:avLst/>
          </a:prstGeom>
          <a:noFill/>
        </p:spPr>
        <p:txBody>
          <a:bodyPr anchor="t" anchorCtr="0" rtlCol="0" vert="horz" bIns="45720" lIns="91440" rIns="91440" tIns="45720">
            <a:spAutoFit/>
          </a:bodyPr>
          <a:lstStyle/>
          <a:p>
            <a:pPr algn="l" rtl="0" fontAlgn="t" marL="0" marR="0" indent="0" lvl="0">
              <a:lnSpc>
                <a:spcPct val="100000"/>
              </a:lnSpc>
              <a:spcBef>
                <a:spcPts val="0"/>
              </a:spcBef>
              <a:spcAft>
                <a:spcPts val="0"/>
              </a:spcAft>
            </a:pPr>
            <a:r>
              <a:rPr lang="en-US" b="1" strike="noStrike" sz="2800" spc="0" u="none" cap="none">
                <a:solidFill>
                  <a:srgbClr val="5a9e91">
                    <a:alpha val="100000"/>
                  </a:srgbClr>
                </a:solidFill>
                <a:latin typeface="Calibri"/>
              </a:rPr>
              <a:t><![CDATA[Competitive Analysis]]></a:t>
            </a:r>
          </a:p>
        </p:txBody>
      </p:sp>
      <p:sp>
        <p:nvSpPr>
          <p:cNvPr id="3" name=""/>
          <p:cNvSpPr txBox="1"/>
          <p:nvPr/>
        </p:nvSpPr>
        <p:spPr>
          <a:xfrm>
            <a:off x="914400" y="1800225"/>
            <a:ext cx="7315200" cy="1524000"/>
          </a:xfrm>
          <a:prstGeom prst="rect">
            <a:avLst/>
          </a:prstGeom>
          <a:noFill/>
        </p:spPr>
        <p:txBody>
          <a:bodyPr anchorCtr="0" rtlCol="0" vert="horz" bIns="45720" lIns="91440" rIns="91440" tIns="45720">
            <a:spAutoFit/>
          </a:bodyPr>
          <a:lstStyle/>
          <a:p>
            <a:pPr algn="l" rtl="0" fontAlgn="base" marL="0" marR="0" indent="0" lvl="0">
              <a:lnSpc>
                <a:spcPct val="100000"/>
              </a:lnSpc>
              <a:spcBef>
                <a:spcPts val="0"/>
              </a:spcBef>
              <a:spcAft>
                <a:spcPts val="0"/>
              </a:spcAft>
            </a:pPr>
            <a:r>
              <a:rPr lang="en-US" strike="noStrike" sz="2000" spc="0" u="none" cap="none">
                <a:solidFill>
                  <a:srgbClr val="003f4f">
                    <a:alpha val="100000"/>
                  </a:srgbClr>
                </a:solidFill>
                <a:latin typeface="Calibri"/>
              </a:rPr>
              <a:t><![CDATA[Shortify integrates multiple text processing functionalities into one tool.
Offers both desktop and web solutions with synchronized capabilities.
Provides specialized code analysis fea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24225"/>
          <a:chOff x="914400" y="1028700"/>
          <a:chExt cx="8229600" cy="3324225"/>
        </a:xfrm>
      </p:grpSpPr>
      <p:sp>
        <p:nvSpPr>
          <p:cNvPr id="2" name=""/>
          <p:cNvSpPr txBox="1"/>
          <p:nvPr/>
        </p:nvSpPr>
        <p:spPr>
          <a:xfrm>
            <a:off x="914400" y="1028700"/>
            <a:ext cx="7315200" cy="400050"/>
          </a:xfrm>
          <a:prstGeom prst="rect">
            <a:avLst/>
          </a:prstGeom>
          <a:noFill/>
        </p:spPr>
        <p:txBody>
          <a:bodyPr anchor="t" anchorCtr="0" rtlCol="0" vert="horz" bIns="45720" lIns="91440" rIns="91440" tIns="45720">
            <a:spAutoFit/>
          </a:bodyPr>
          <a:lstStyle/>
          <a:p>
            <a:pPr algn="l" rtl="0" fontAlgn="t" marL="0" marR="0" indent="0" lvl="0">
              <a:lnSpc>
                <a:spcPct val="100000"/>
              </a:lnSpc>
              <a:spcBef>
                <a:spcPts val="0"/>
              </a:spcBef>
              <a:spcAft>
                <a:spcPts val="0"/>
              </a:spcAft>
            </a:pPr>
            <a:r>
              <a:rPr lang="en-US" b="1" strike="noStrike" sz="2800" spc="0" u="none" cap="none">
                <a:solidFill>
                  <a:srgbClr val="5a9e91">
                    <a:alpha val="100000"/>
                  </a:srgbClr>
                </a:solidFill>
                <a:latin typeface="Calibri"/>
              </a:rPr>
              <a:t><![CDATA[Key Features]]></a:t>
            </a:r>
          </a:p>
        </p:txBody>
      </p:sp>
      <p:sp>
        <p:nvSpPr>
          <p:cNvPr id="3" name=""/>
          <p:cNvSpPr txBox="1"/>
          <p:nvPr/>
        </p:nvSpPr>
        <p:spPr>
          <a:xfrm>
            <a:off x="914400" y="1800225"/>
            <a:ext cx="7315200" cy="1524000"/>
          </a:xfrm>
          <a:prstGeom prst="rect">
            <a:avLst/>
          </a:prstGeom>
          <a:noFill/>
        </p:spPr>
        <p:txBody>
          <a:bodyPr anchorCtr="0" rtlCol="0" vert="horz" bIns="45720" lIns="91440" rIns="91440" tIns="45720">
            <a:spAutoFit/>
          </a:bodyPr>
          <a:lstStyle/>
          <a:p>
            <a:pPr algn="l" rtl="0" fontAlgn="base" marL="0" marR="0" indent="0" lvl="0">
              <a:lnSpc>
                <a:spcPct val="100000"/>
              </a:lnSpc>
              <a:spcBef>
                <a:spcPts val="0"/>
              </a:spcBef>
              <a:spcAft>
                <a:spcPts val="0"/>
              </a:spcAft>
            </a:pPr>
            <a:r>
              <a:rPr lang="en-US" strike="noStrike" sz="2000" spc="0" u="none" cap="none">
                <a:solidFill>
                  <a:srgbClr val="003f4f">
                    <a:alpha val="100000"/>
                  </a:srgbClr>
                </a:solidFill>
                <a:latin typeface="Calibri"/>
              </a:rPr>
              <a:t><![CDATA[Text Summarization using AI-based methods.
Paraphrasing while preserving original meanings.
Code Analysis with tailored functionalities for programming languages.
Customizable themes for user interface adapt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24225"/>
          <a:chOff x="914400" y="1028700"/>
          <a:chExt cx="8229600" cy="3324225"/>
        </a:xfrm>
      </p:grpSpPr>
      <p:sp>
        <p:nvSpPr>
          <p:cNvPr id="2" name=""/>
          <p:cNvSpPr txBox="1"/>
          <p:nvPr/>
        </p:nvSpPr>
        <p:spPr>
          <a:xfrm>
            <a:off x="914400" y="1028700"/>
            <a:ext cx="7315200" cy="400050"/>
          </a:xfrm>
          <a:prstGeom prst="rect">
            <a:avLst/>
          </a:prstGeom>
          <a:noFill/>
        </p:spPr>
        <p:txBody>
          <a:bodyPr anchor="t" anchorCtr="0" rtlCol="0" vert="horz" bIns="45720" lIns="91440" rIns="91440" tIns="45720">
            <a:spAutoFit/>
          </a:bodyPr>
          <a:lstStyle/>
          <a:p>
            <a:pPr algn="l" rtl="0" fontAlgn="t" marL="0" marR="0" indent="0" lvl="0">
              <a:lnSpc>
                <a:spcPct val="100000"/>
              </a:lnSpc>
              <a:spcBef>
                <a:spcPts val="0"/>
              </a:spcBef>
              <a:spcAft>
                <a:spcPts val="0"/>
              </a:spcAft>
            </a:pPr>
            <a:r>
              <a:rPr lang="en-US" b="1" strike="noStrike" sz="2800" spc="0" u="none" cap="none">
                <a:solidFill>
                  <a:srgbClr val="5a9e91">
                    <a:alpha val="100000"/>
                  </a:srgbClr>
                </a:solidFill>
                <a:latin typeface="Calibri"/>
              </a:rPr>
              <a:t><![CDATA[Technology Stack]]></a:t>
            </a:r>
          </a:p>
        </p:txBody>
      </p:sp>
      <p:sp>
        <p:nvSpPr>
          <p:cNvPr id="3" name=""/>
          <p:cNvSpPr txBox="1"/>
          <p:nvPr/>
        </p:nvSpPr>
        <p:spPr>
          <a:xfrm>
            <a:off x="914400" y="1800225"/>
            <a:ext cx="7315200" cy="1524000"/>
          </a:xfrm>
          <a:prstGeom prst="rect">
            <a:avLst/>
          </a:prstGeom>
          <a:noFill/>
        </p:spPr>
        <p:txBody>
          <a:bodyPr anchorCtr="0" rtlCol="0" vert="horz" bIns="45720" lIns="91440" rIns="91440" tIns="45720">
            <a:spAutoFit/>
          </a:bodyPr>
          <a:lstStyle/>
          <a:p>
            <a:pPr algn="l" rtl="0" fontAlgn="base" marL="0" marR="0" indent="0" lvl="0">
              <a:lnSpc>
                <a:spcPct val="100000"/>
              </a:lnSpc>
              <a:spcBef>
                <a:spcPts val="0"/>
              </a:spcBef>
              <a:spcAft>
                <a:spcPts val="0"/>
              </a:spcAft>
            </a:pPr>
            <a:r>
              <a:rPr lang="en-US" strike="noStrike" sz="2000" spc="0" u="none" cap="none">
                <a:solidFill>
                  <a:srgbClr val="003f4f">
                    <a:alpha val="100000"/>
                  </a:srgbClr>
                </a:solidFill>
                <a:latin typeface="Calibri"/>
              </a:rPr>
              <a:t><![CDATA[Desktop Application: Python, Tkinter, OpenAI SDK.
Web Application: Python, Flask, SQLAlchemy, TailwindCSS.
Integration of APIs for payment processing and user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24225"/>
          <a:chOff x="914400" y="1028700"/>
          <a:chExt cx="8229600" cy="3324225"/>
        </a:xfrm>
      </p:grpSpPr>
      <p:sp>
        <p:nvSpPr>
          <p:cNvPr id="2" name=""/>
          <p:cNvSpPr txBox="1"/>
          <p:nvPr/>
        </p:nvSpPr>
        <p:spPr>
          <a:xfrm>
            <a:off x="914400" y="1028700"/>
            <a:ext cx="7315200" cy="400050"/>
          </a:xfrm>
          <a:prstGeom prst="rect">
            <a:avLst/>
          </a:prstGeom>
          <a:noFill/>
        </p:spPr>
        <p:txBody>
          <a:bodyPr anchor="t" anchorCtr="0" rtlCol="0" vert="horz" bIns="45720" lIns="91440" rIns="91440" tIns="45720">
            <a:spAutoFit/>
          </a:bodyPr>
          <a:lstStyle/>
          <a:p>
            <a:pPr algn="l" rtl="0" fontAlgn="t" marL="0" marR="0" indent="0" lvl="0">
              <a:lnSpc>
                <a:spcPct val="100000"/>
              </a:lnSpc>
              <a:spcBef>
                <a:spcPts val="0"/>
              </a:spcBef>
              <a:spcAft>
                <a:spcPts val="0"/>
              </a:spcAft>
            </a:pPr>
            <a:r>
              <a:rPr lang="en-US" b="1" strike="noStrike" sz="2800" spc="0" u="none" cap="none">
                <a:solidFill>
                  <a:srgbClr val="5a9e91">
                    <a:alpha val="100000"/>
                  </a:srgbClr>
                </a:solidFill>
                <a:latin typeface="Calibri"/>
              </a:rPr>
              <a:t><![CDATA[User Interface Design]]></a:t>
            </a:r>
          </a:p>
        </p:txBody>
      </p:sp>
      <p:sp>
        <p:nvSpPr>
          <p:cNvPr id="3" name=""/>
          <p:cNvSpPr txBox="1"/>
          <p:nvPr/>
        </p:nvSpPr>
        <p:spPr>
          <a:xfrm>
            <a:off x="914400" y="1800225"/>
            <a:ext cx="7315200" cy="1524000"/>
          </a:xfrm>
          <a:prstGeom prst="rect">
            <a:avLst/>
          </a:prstGeom>
          <a:noFill/>
        </p:spPr>
        <p:txBody>
          <a:bodyPr anchorCtr="0" rtlCol="0" vert="horz" bIns="45720" lIns="91440" rIns="91440" tIns="45720">
            <a:spAutoFit/>
          </a:bodyPr>
          <a:lstStyle/>
          <a:p>
            <a:pPr algn="l" rtl="0" fontAlgn="base" marL="0" marR="0" indent="0" lvl="0">
              <a:lnSpc>
                <a:spcPct val="100000"/>
              </a:lnSpc>
              <a:spcBef>
                <a:spcPts val="0"/>
              </a:spcBef>
              <a:spcAft>
                <a:spcPts val="0"/>
              </a:spcAft>
            </a:pPr>
            <a:r>
              <a:rPr lang="en-US" strike="noStrike" sz="2000" spc="0" u="none" cap="none">
                <a:solidFill>
                  <a:srgbClr val="003f4f">
                    <a:alpha val="100000"/>
                  </a:srgbClr>
                </a:solidFill>
                <a:latin typeface="Calibri"/>
              </a:rPr>
              <a:t><![CDATA[Responsive and user-centered design principles.
Accessibility features ensuring ease of use across different devices.
Visual feedback mechanisms, such as animations for better user intera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019425"/>
          <a:chOff x="914400" y="1028700"/>
          <a:chExt cx="8229600" cy="3019425"/>
        </a:xfrm>
      </p:grpSpPr>
      <p:sp>
        <p:nvSpPr>
          <p:cNvPr id="2" name=""/>
          <p:cNvSpPr txBox="1"/>
          <p:nvPr/>
        </p:nvSpPr>
        <p:spPr>
          <a:xfrm>
            <a:off x="914400" y="1028700"/>
            <a:ext cx="7315200" cy="400050"/>
          </a:xfrm>
          <a:prstGeom prst="rect">
            <a:avLst/>
          </a:prstGeom>
          <a:noFill/>
        </p:spPr>
        <p:txBody>
          <a:bodyPr anchor="t" anchorCtr="0" rtlCol="0" vert="horz" bIns="45720" lIns="91440" rIns="91440" tIns="45720">
            <a:spAutoFit/>
          </a:bodyPr>
          <a:lstStyle/>
          <a:p>
            <a:pPr algn="l" rtl="0" fontAlgn="t" marL="0" marR="0" indent="0" lvl="0">
              <a:lnSpc>
                <a:spcPct val="100000"/>
              </a:lnSpc>
              <a:spcBef>
                <a:spcPts val="0"/>
              </a:spcBef>
              <a:spcAft>
                <a:spcPts val="0"/>
              </a:spcAft>
            </a:pPr>
            <a:r>
              <a:rPr lang="en-US" b="1" strike="noStrike" sz="2800" spc="0" u="none" cap="none">
                <a:solidFill>
                  <a:srgbClr val="5a9e91">
                    <a:alpha val="100000"/>
                  </a:srgbClr>
                </a:solidFill>
                <a:latin typeface="Calibri"/>
              </a:rPr>
              <a:t><![CDATA[Testing and Quality Assurance]]></a:t>
            </a:r>
          </a:p>
        </p:txBody>
      </p:sp>
      <p:sp>
        <p:nvSpPr>
          <p:cNvPr id="3" name=""/>
          <p:cNvSpPr txBox="1"/>
          <p:nvPr/>
        </p:nvSpPr>
        <p:spPr>
          <a:xfrm>
            <a:off x="914400" y="1800225"/>
            <a:ext cx="7315200" cy="1219200"/>
          </a:xfrm>
          <a:prstGeom prst="rect">
            <a:avLst/>
          </a:prstGeom>
          <a:noFill/>
        </p:spPr>
        <p:txBody>
          <a:bodyPr anchorCtr="0" rtlCol="0" vert="horz" bIns="45720" lIns="91440" rIns="91440" tIns="45720">
            <a:spAutoFit/>
          </a:bodyPr>
          <a:lstStyle/>
          <a:p>
            <a:pPr algn="l" rtl="0" fontAlgn="base" marL="0" marR="0" indent="0" lvl="0">
              <a:lnSpc>
                <a:spcPct val="100000"/>
              </a:lnSpc>
              <a:spcBef>
                <a:spcPts val="0"/>
              </a:spcBef>
              <a:spcAft>
                <a:spcPts val="0"/>
              </a:spcAft>
            </a:pPr>
            <a:r>
              <a:rPr lang="en-US" strike="noStrike" sz="2000" spc="0" u="none" cap="none">
                <a:solidFill>
                  <a:srgbClr val="003f4f">
                    <a:alpha val="100000"/>
                  </a:srgbClr>
                </a:solidFill>
                <a:latin typeface="Calibri"/>
              </a:rPr>
              <a:t><![CDATA[Unit Testing to validate individual components.
Integration Testing for overall system coherence.
User Experience Testing to refine interface and features.]]></a:t>
            </a:r>
          </a:p>
        </p:txBody>
      </p:sp>
    </p:spTree>
  </p:cSld>
  <p:clrMapOvr>
    <a:masterClrMapping/>
  </p:clrMapOvr>
</p:sld>
</file>

<file path=ppt/theme/theme1.xml><?xml version="1.0" encoding="utf-8"?>
<a:theme xmlns:a="http://schemas.openxmlformats.org/drawingml/2006/main" name="Theme7">
  <a:themeElements>
    <a:clrScheme name="Theme7">
      <a:dk1>
        <a:sysClr val="windowText" lastClr="003F4F"/>
      </a:dk1>
      <a:lt1>
        <a:sysClr val="window" lastClr="FFFFFF"/>
      </a:lt1>
      <a:dk2>
        <a:srgbClr val="FFFFFF"/>
      </a:dk2>
      <a:lt2>
        <a:srgbClr val="FFFFFF"/>
      </a:lt2>
      <a:accent1>
        <a:srgbClr val="F49394"/>
      </a:accent1>
      <a:accent2>
        <a:srgbClr val="F55B6A"/>
      </a:accent2>
      <a:accent3>
        <a:srgbClr val="9BA0C4"/>
      </a:accent3>
      <a:accent4>
        <a:srgbClr val="003F4F"/>
      </a:accent4>
      <a:accent5>
        <a:srgbClr val="9DD7CE"/>
      </a:accent5>
      <a:accent6>
        <a:srgbClr val="5A9E91"/>
      </a:accent6>
      <a:hlink>
        <a:srgbClr val="003F4F"/>
      </a:hlink>
      <a:folHlink>
        <a:srgbClr val="0097A7"/>
      </a:folHlink>
    </a:clrScheme>
    <a:fontScheme name="Theme7">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Slides>13</Slides>
  <ScaleCrop>false</ScaleCrop>
  <HeadingPairs>
    <vt:vector size="4" baseType="variant">
      <vt:variant>
        <vt:lpstr>Theme</vt:lpstr>
      </vt:variant>
      <vt:variant>
        <vt:i4>1</vt:i4>
      </vt:variant>
      <vt:variant>
        <vt:lpstr>Slide Titles</vt:lpstr>
      </vt:variant>
      <vt:variant>
        <vt:i4>1</vt:i4>
      </vt:variant>
    </vt:vector>
  </HeadingPairs>
  <TitlesOfParts>
    <vt:vector size="1" baseType="lpstr">
      <vt:lpstr>Office Theme</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Unknown Creator</dc:creator>
  <cp:lastModifiedBy>Unknown Creator</cp:lastModifiedBy>
  <dcterms:created xsi:type="dcterms:W3CDTF">2025-04-01T00:17:04Z</dcterms:created>
  <dcterms:modified xsi:type="dcterms:W3CDTF">2025-04-01T00:17:04Z</dcterms:modified>
  <dc:title>Untitled Presentation</dc:title>
  <dc:description/>
  <dc:subject/>
  <cp:keywords/>
  <cp:category/>
  <cp:revision/>
  <cp:contentStatus/>
</cp:coreProperties>
</file>

<file path=docProps/custom.xml><?xml version="1.0" encoding="utf-8"?>
<Properties xmlns="http://schemas.openxmlformats.org/officeDocument/2006/custom-properties" xmlns:vt="http://schemas.openxmlformats.org/officeDocument/2006/docPropsVTypes"/>
</file>