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5"/>
    <p:sldMasterId id="2147483707" r:id="rId6"/>
    <p:sldMasterId id="2147483719" r:id="rId7"/>
    <p:sldMasterId id="2147483695" r:id="rId8"/>
  </p:sldMasterIdLst>
  <p:notesMasterIdLst>
    <p:notesMasterId r:id="rId30"/>
  </p:notesMasterIdLst>
  <p:handoutMasterIdLst>
    <p:handoutMasterId r:id="rId31"/>
  </p:handoutMasterIdLst>
  <p:sldIdLst>
    <p:sldId id="309" r:id="rId9"/>
    <p:sldId id="278" r:id="rId10"/>
    <p:sldId id="259" r:id="rId11"/>
    <p:sldId id="310" r:id="rId12"/>
    <p:sldId id="290" r:id="rId13"/>
    <p:sldId id="284" r:id="rId14"/>
    <p:sldId id="289" r:id="rId15"/>
    <p:sldId id="285" r:id="rId16"/>
    <p:sldId id="312" r:id="rId17"/>
    <p:sldId id="311" r:id="rId18"/>
    <p:sldId id="313" r:id="rId19"/>
    <p:sldId id="293" r:id="rId20"/>
    <p:sldId id="291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277" r:id="rId29"/>
  </p:sldIdLst>
  <p:sldSz cx="9144000" cy="5143500" type="screen16x9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23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pos="5552">
          <p15:clr>
            <a:srgbClr val="A4A3A4"/>
          </p15:clr>
        </p15:guide>
        <p15:guide id="4" pos="224">
          <p15:clr>
            <a:srgbClr val="A4A3A4"/>
          </p15:clr>
        </p15:guide>
        <p15:guide id="5" orient="horz" pos="2471">
          <p15:clr>
            <a:srgbClr val="A4A3A4"/>
          </p15:clr>
        </p15:guide>
        <p15:guide id="6" orient="horz" pos="584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176">
          <p15:clr>
            <a:srgbClr val="A4A3A4"/>
          </p15:clr>
        </p15:guide>
        <p15:guide id="9" orient="horz" pos="644">
          <p15:clr>
            <a:srgbClr val="A4A3A4"/>
          </p15:clr>
        </p15:guide>
        <p15:guide id="10" orient="horz" pos="3151">
          <p15:clr>
            <a:srgbClr val="A4A3A4"/>
          </p15:clr>
        </p15:guide>
        <p15:guide id="11" orient="horz" pos="2645">
          <p15:clr>
            <a:srgbClr val="A4A3A4"/>
          </p15:clr>
        </p15:guide>
        <p15:guide id="12" pos="5534">
          <p15:clr>
            <a:srgbClr val="A4A3A4"/>
          </p15:clr>
        </p15:guide>
        <p15:guide id="13" pos="227">
          <p15:clr>
            <a:srgbClr val="A4A3A4"/>
          </p15:clr>
        </p15:guide>
        <p15:guide id="14" pos="2970">
          <p15:clr>
            <a:srgbClr val="A4A3A4"/>
          </p15:clr>
        </p15:guide>
        <p15:guide id="15" pos="476">
          <p15:clr>
            <a:srgbClr val="A4A3A4"/>
          </p15:clr>
        </p15:guide>
        <p15:guide id="16" pos="27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7888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00" autoAdjust="0"/>
  </p:normalViewPr>
  <p:slideViewPr>
    <p:cSldViewPr snapToGrid="0">
      <p:cViewPr varScale="1">
        <p:scale>
          <a:sx n="252" d="100"/>
          <a:sy n="252" d="100"/>
        </p:scale>
        <p:origin x="-426" y="-96"/>
      </p:cViewPr>
      <p:guideLst>
        <p:guide orient="horz" pos="2723"/>
        <p:guide orient="horz" pos="666"/>
        <p:guide orient="horz" pos="2471"/>
        <p:guide orient="horz" pos="584"/>
        <p:guide orient="horz" pos="1525"/>
        <p:guide orient="horz" pos="176"/>
        <p:guide orient="horz" pos="644"/>
        <p:guide orient="horz" pos="3151"/>
        <p:guide orient="horz" pos="2645"/>
        <p:guide pos="5552"/>
        <p:guide pos="224"/>
        <p:guide pos="5534"/>
        <p:guide pos="227"/>
        <p:guide pos="2970"/>
        <p:guide pos="476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2712" y="-7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t>18.11.2017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0"/>
            <a:ext cx="9139238" cy="51419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1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Titel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9" b="4543"/>
          <a:stretch/>
        </p:blipFill>
        <p:spPr>
          <a:xfrm>
            <a:off x="0" y="0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4419" y="280908"/>
            <a:ext cx="8450806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Headline one line only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Optional subtitel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Speaker(s)</a:t>
            </a:r>
          </a:p>
        </p:txBody>
      </p:sp>
      <p:pic>
        <p:nvPicPr>
          <p:cNvPr id="7" name="Bild 6" descr="TRI_Niederlassungen_2-zeilig_EN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5" y="4701126"/>
            <a:ext cx="7029649" cy="3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pic>
        <p:nvPicPr>
          <p:cNvPr id="10" name="Bild 9" descr="Bild_4_16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5"/>
          <a:stretch/>
        </p:blipFill>
        <p:spPr>
          <a:xfrm>
            <a:off x="1588" y="1"/>
            <a:ext cx="9144000" cy="25707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9603" y="234726"/>
            <a:ext cx="6538817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600"/>
              </a:lnSpc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Further information…</a:t>
            </a:r>
            <a:endParaRPr lang="de-CH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255839" y="2632170"/>
            <a:ext cx="8529385" cy="15667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5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435254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5" y="733148"/>
            <a:ext cx="85332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4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7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157130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6" y="733148"/>
            <a:ext cx="41771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278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07258" y="731608"/>
            <a:ext cx="4177968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600912" y="1533980"/>
            <a:ext cx="41842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</p:spTree>
    <p:extLst>
      <p:ext uri="{BB962C8B-B14F-4D97-AF65-F5344CB8AC3E}">
        <p14:creationId xmlns:p14="http://schemas.microsoft.com/office/powerpoint/2010/main" val="360368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92" algn="ctr">
              <a:spcBef>
                <a:spcPts val="0"/>
              </a:spcBef>
              <a:buSzTx/>
              <a:buNone/>
              <a:defRPr sz="2000"/>
            </a:lvl2pPr>
            <a:lvl3pPr marL="0" indent="286984" algn="ctr">
              <a:spcBef>
                <a:spcPts val="0"/>
              </a:spcBef>
              <a:buSzTx/>
              <a:buNone/>
              <a:defRPr sz="2000"/>
            </a:lvl3pPr>
            <a:lvl4pPr marL="0" indent="430477" algn="ctr">
              <a:spcBef>
                <a:spcPts val="0"/>
              </a:spcBef>
              <a:buSzTx/>
              <a:buNone/>
              <a:defRPr sz="2000"/>
            </a:lvl4pPr>
            <a:lvl5pPr marL="0" indent="573969" algn="ctr">
              <a:spcBef>
                <a:spcPts val="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84651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5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2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1"/>
            <a:ext cx="9144000" cy="4198938"/>
          </a:xfrm>
          <a:prstGeom prst="rect">
            <a:avLst/>
          </a:prstGeom>
          <a:gradFill flip="none" rotWithShape="1">
            <a:gsLst>
              <a:gs pos="0">
                <a:srgbClr val="D12826"/>
              </a:gs>
              <a:gs pos="100000">
                <a:srgbClr val="6B1818"/>
              </a:gs>
              <a:gs pos="69000">
                <a:srgbClr val="7F1C1C"/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1223011"/>
            <a:ext cx="8426450" cy="976646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ctr">
              <a:lnSpc>
                <a:spcPts val="4560"/>
              </a:lnSpc>
              <a:spcBef>
                <a:spcPts val="912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Chapter name</a:t>
            </a:r>
          </a:p>
        </p:txBody>
      </p:sp>
    </p:spTree>
    <p:extLst>
      <p:ext uri="{BB962C8B-B14F-4D97-AF65-F5344CB8AC3E}">
        <p14:creationId xmlns:p14="http://schemas.microsoft.com/office/powerpoint/2010/main" val="232284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4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57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5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811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70" y="863947"/>
            <a:ext cx="7358063" cy="174128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92970" y="2652118"/>
            <a:ext cx="7358063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63" algn="ctr">
              <a:spcBef>
                <a:spcPts val="0"/>
              </a:spcBef>
              <a:buSzTx/>
              <a:buNone/>
              <a:defRPr sz="2000"/>
            </a:lvl2pPr>
            <a:lvl3pPr marL="0" indent="286927" algn="ctr">
              <a:spcBef>
                <a:spcPts val="0"/>
              </a:spcBef>
              <a:buSzTx/>
              <a:buNone/>
              <a:defRPr sz="2000"/>
            </a:lvl3pPr>
            <a:lvl4pPr marL="0" indent="430391" algn="ctr">
              <a:spcBef>
                <a:spcPts val="0"/>
              </a:spcBef>
              <a:buSzTx/>
              <a:buNone/>
              <a:defRPr sz="2000"/>
            </a:lvl4pPr>
            <a:lvl5pPr marL="0" indent="573855" algn="ctr">
              <a:spcBef>
                <a:spcPts val="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11073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29607" y="334863"/>
            <a:ext cx="6875859" cy="3120926"/>
          </a:xfrm>
          <a:prstGeom prst="rect">
            <a:avLst/>
          </a:prstGeom>
        </p:spPr>
        <p:txBody>
          <a:bodyPr lIns="57384" tIns="28692" rIns="57384" bIns="28692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892970" y="3542853"/>
            <a:ext cx="7358063" cy="750094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892970" y="4319737"/>
            <a:ext cx="7358063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63" algn="ctr">
              <a:spcBef>
                <a:spcPts val="0"/>
              </a:spcBef>
              <a:buSzTx/>
              <a:buNone/>
              <a:defRPr sz="2000"/>
            </a:lvl2pPr>
            <a:lvl3pPr marL="0" indent="286927" algn="ctr">
              <a:spcBef>
                <a:spcPts val="0"/>
              </a:spcBef>
              <a:buSzTx/>
              <a:buNone/>
              <a:defRPr sz="2000"/>
            </a:lvl3pPr>
            <a:lvl4pPr marL="0" indent="430391" algn="ctr">
              <a:spcBef>
                <a:spcPts val="0"/>
              </a:spcBef>
              <a:buSzTx/>
              <a:buNone/>
              <a:defRPr sz="2000"/>
            </a:lvl4pPr>
            <a:lvl5pPr marL="0" indent="573855" algn="ctr">
              <a:spcBef>
                <a:spcPts val="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32289" y="4875609"/>
            <a:ext cx="235919" cy="2336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60889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92970" y="1701107"/>
            <a:ext cx="7358063" cy="1741289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029080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4723805" y="334863"/>
            <a:ext cx="3750469" cy="4339828"/>
          </a:xfrm>
          <a:prstGeom prst="rect">
            <a:avLst/>
          </a:prstGeom>
        </p:spPr>
        <p:txBody>
          <a:bodyPr lIns="57384" tIns="28692" rIns="57384" bIns="28692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69726" y="334864"/>
            <a:ext cx="3750469" cy="2102941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r>
              <a:t>Titeltext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69726" y="2511476"/>
            <a:ext cx="3750469" cy="2163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63" algn="ctr">
              <a:spcBef>
                <a:spcPts val="0"/>
              </a:spcBef>
              <a:buSzTx/>
              <a:buNone/>
              <a:defRPr sz="2000"/>
            </a:lvl2pPr>
            <a:lvl3pPr marL="0" indent="286927" algn="ctr">
              <a:spcBef>
                <a:spcPts val="0"/>
              </a:spcBef>
              <a:buSzTx/>
              <a:buNone/>
              <a:defRPr sz="2000"/>
            </a:lvl3pPr>
            <a:lvl4pPr marL="0" indent="430391" algn="ctr">
              <a:spcBef>
                <a:spcPts val="0"/>
              </a:spcBef>
              <a:buSzTx/>
              <a:buNone/>
              <a:defRPr sz="2000"/>
            </a:lvl4pPr>
            <a:lvl5pPr marL="0" indent="573855" algn="ctr">
              <a:spcBef>
                <a:spcPts val="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663067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638723" y="923596"/>
            <a:ext cx="8146502" cy="3275342"/>
          </a:xfrm>
        </p:spPr>
        <p:txBody>
          <a:bodyPr/>
          <a:lstStyle>
            <a:lvl1pPr marL="342000" indent="-342000">
              <a:lnSpc>
                <a:spcPts val="1900"/>
              </a:lnSpc>
              <a:buClr>
                <a:srgbClr val="666666"/>
              </a:buClr>
              <a:buFont typeface="+mj-lt"/>
              <a:buAutoNum type="arabicPeriod"/>
              <a:defRPr lang="de-DE" sz="1600" b="1" i="0" dirty="0" smtClean="0"/>
            </a:lvl1pPr>
            <a:lvl2pPr marL="504000" indent="-180000">
              <a:lnSpc>
                <a:spcPts val="1900"/>
              </a:lnSpc>
              <a:spcBef>
                <a:spcPts val="0"/>
              </a:spcBef>
              <a:buClr>
                <a:schemeClr val="tx1"/>
              </a:buClr>
              <a:defRPr lang="de-DE" sz="1600" baseline="0" dirty="0" smtClean="0">
                <a:solidFill>
                  <a:srgbClr val="666666"/>
                </a:solidFill>
              </a:defRPr>
            </a:lvl2pPr>
            <a:lvl3pPr marL="324000" indent="0">
              <a:spcBef>
                <a:spcPts val="0"/>
              </a:spcBef>
              <a:spcAft>
                <a:spcPts val="0"/>
              </a:spcAft>
              <a:buNone/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dirty="0" smtClean="0"/>
              <a:t>Erste Überschrift</a:t>
            </a:r>
          </a:p>
          <a:p>
            <a:pPr lvl="1"/>
            <a:r>
              <a:rPr lang="de-CH" noProof="0" dirty="0" smtClean="0"/>
              <a:t>Erster Eintrag</a:t>
            </a:r>
          </a:p>
          <a:p>
            <a:pPr lvl="1"/>
            <a:r>
              <a:rPr lang="de-CH" noProof="0" dirty="0" smtClean="0"/>
              <a:t>Zweiter Eintrag</a:t>
            </a:r>
          </a:p>
        </p:txBody>
      </p:sp>
    </p:spTree>
    <p:extLst>
      <p:ext uri="{BB962C8B-B14F-4D97-AF65-F5344CB8AC3E}">
        <p14:creationId xmlns:p14="http://schemas.microsoft.com/office/powerpoint/2010/main" val="4637723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75999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43231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372940"/>
            <a:ext cx="3750469" cy="3315146"/>
          </a:xfrm>
          <a:prstGeom prst="rect">
            <a:avLst/>
          </a:prstGeom>
        </p:spPr>
        <p:txBody>
          <a:bodyPr lIns="57384" tIns="28692" rIns="57384" bIns="28692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372940"/>
            <a:ext cx="3750469" cy="3315146"/>
          </a:xfrm>
          <a:prstGeom prst="rect">
            <a:avLst/>
          </a:prstGeom>
        </p:spPr>
        <p:txBody>
          <a:bodyPr/>
          <a:lstStyle>
            <a:lvl1pPr marL="215195" indent="-215195">
              <a:spcBef>
                <a:spcPts val="2009"/>
              </a:spcBef>
              <a:defRPr sz="1800"/>
            </a:lvl1pPr>
            <a:lvl2pPr marL="430391" indent="-215195">
              <a:spcBef>
                <a:spcPts val="2009"/>
              </a:spcBef>
              <a:defRPr sz="1800"/>
            </a:lvl2pPr>
            <a:lvl3pPr marL="645586" indent="-215195">
              <a:spcBef>
                <a:spcPts val="2009"/>
              </a:spcBef>
              <a:defRPr sz="1800"/>
            </a:lvl3pPr>
            <a:lvl4pPr marL="860781" indent="-215195">
              <a:spcBef>
                <a:spcPts val="2009"/>
              </a:spcBef>
              <a:defRPr sz="1800"/>
            </a:lvl4pPr>
            <a:lvl5pPr marL="1075978" indent="-215195">
              <a:spcBef>
                <a:spcPts val="2009"/>
              </a:spcBef>
              <a:defRPr sz="1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72835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669728"/>
            <a:ext cx="7804547" cy="3804047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52706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4723805" y="2685603"/>
            <a:ext cx="3750469" cy="1989088"/>
          </a:xfrm>
          <a:prstGeom prst="rect">
            <a:avLst/>
          </a:prstGeom>
        </p:spPr>
        <p:txBody>
          <a:bodyPr lIns="57384" tIns="28692" rIns="57384" bIns="28692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4728177" y="468809"/>
            <a:ext cx="3750469" cy="1989088"/>
          </a:xfrm>
          <a:prstGeom prst="rect">
            <a:avLst/>
          </a:prstGeom>
        </p:spPr>
        <p:txBody>
          <a:bodyPr lIns="57384" tIns="28692" rIns="57384" bIns="28692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669726" y="468810"/>
            <a:ext cx="3750469" cy="4205883"/>
          </a:xfrm>
          <a:prstGeom prst="rect">
            <a:avLst/>
          </a:prstGeom>
        </p:spPr>
        <p:txBody>
          <a:bodyPr lIns="57384" tIns="28692" rIns="57384" bIns="28692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41398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892970" y="3355330"/>
            <a:ext cx="7358063" cy="29522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500"/>
            </a:lvl1pPr>
          </a:lstStyle>
          <a:p>
            <a:r>
              <a:t>–Christian Bauer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892970" y="2214244"/>
            <a:ext cx="7358063" cy="43372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„Zitat hier eingeben.“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71675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57384" tIns="28692" rIns="57384" bIns="28692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20196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27015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461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0633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02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3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48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79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326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23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80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5"/>
            <a:ext cx="8136134" cy="32718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099"/>
            <a:ext cx="3780034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2040418"/>
            <a:ext cx="3780034" cy="2158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auto">
          <a:xfrm>
            <a:off x="755650" y="1022350"/>
            <a:ext cx="1104900" cy="839561"/>
          </a:xfrm>
          <a:solidFill>
            <a:schemeClr val="accent2"/>
          </a:solidFill>
        </p:spPr>
        <p:txBody>
          <a:bodyPr lIns="72000" tIns="72000" rIns="72000" bIns="72000" anchor="ctr" anchorCtr="0"/>
          <a:lstStyle>
            <a:lvl1pPr>
              <a:lnSpc>
                <a:spcPts val="1500"/>
              </a:lnSpc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</p:txBody>
      </p:sp>
      <p:sp>
        <p:nvSpPr>
          <p:cNvPr id="10" name="Bildplatzhalter 1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039937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11" name="Bildplatzhalter 1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24225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6188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 bwMode="gray">
          <a:xfrm>
            <a:off x="757954" y="3171944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2" name="Inhaltsplatzhalter 8"/>
          <p:cNvSpPr>
            <a:spLocks noGrp="1"/>
          </p:cNvSpPr>
          <p:nvPr>
            <p:ph sz="quarter" idx="17"/>
          </p:nvPr>
        </p:nvSpPr>
        <p:spPr>
          <a:xfrm>
            <a:off x="643907" y="2611565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8"/>
          </p:nvPr>
        </p:nvSpPr>
        <p:spPr bwMode="gray">
          <a:xfrm>
            <a:off x="757954" y="1487479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43907" y="927100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3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3907" y="1334656"/>
            <a:ext cx="8099425" cy="2870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43907" y="927100"/>
            <a:ext cx="8099425" cy="381385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690564" y="4281440"/>
            <a:ext cx="5613254" cy="267470"/>
          </a:xfrm>
        </p:spPr>
        <p:txBody>
          <a:bodyPr lIns="72000" tIns="72000" rIns="72000" bIns="72000" anchor="t" anchorCtr="0">
            <a:noAutofit/>
          </a:bodyPr>
          <a:lstStyle>
            <a:lvl1pPr>
              <a:lnSpc>
                <a:spcPts val="1000"/>
              </a:lnSpc>
              <a:defRPr sz="1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2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49090" y="924806"/>
            <a:ext cx="8136135" cy="3274132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 smtClean="0"/>
              <a:t>Textmasterformat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</a:p>
          <a:p>
            <a:pPr lvl="5"/>
            <a:r>
              <a:rPr lang="de-CH" noProof="0" dirty="0" smtClean="0"/>
              <a:t>Sechste Ebene</a:t>
            </a:r>
          </a:p>
          <a:p>
            <a:pPr lvl="6"/>
            <a:r>
              <a:rPr lang="de-CH" noProof="0" dirty="0" smtClean="0"/>
              <a:t>Siebte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33643" y="127800"/>
            <a:ext cx="8151581" cy="72127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Rechteck 7"/>
          <p:cNvSpPr/>
          <p:nvPr/>
        </p:nvSpPr>
        <p:spPr bwMode="auto">
          <a:xfrm>
            <a:off x="369888" y="279400"/>
            <a:ext cx="216000" cy="216000"/>
          </a:xfrm>
          <a:prstGeom prst="rect">
            <a:avLst/>
          </a:prstGeom>
          <a:solidFill>
            <a:srgbClr val="ED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pic>
        <p:nvPicPr>
          <p:cNvPr id="19" name="Bild 18" descr="Trivadis_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93" y="4450698"/>
            <a:ext cx="1913419" cy="551515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545090" y="4809038"/>
            <a:ext cx="3920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261273" y="4809038"/>
            <a:ext cx="49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69020" y="4809038"/>
            <a:ext cx="900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en-US" smtClean="0"/>
              <a:t>2017/13/12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3100"/>
        </a:lnSpc>
        <a:spcBef>
          <a:spcPct val="0"/>
        </a:spcBef>
        <a:spcAft>
          <a:spcPct val="0"/>
        </a:spcAft>
        <a:defRPr sz="25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lnSpc>
          <a:spcPts val="1900"/>
        </a:lnSpc>
        <a:spcBef>
          <a:spcPts val="0"/>
        </a:spcBef>
        <a:spcAft>
          <a:spcPct val="0"/>
        </a:spcAft>
        <a:buClr>
          <a:schemeClr val="accent1"/>
        </a:buClr>
        <a:defRPr sz="1600" kern="1200">
          <a:solidFill>
            <a:srgbClr val="666666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Tx/>
        <a:buSzPct val="100000"/>
        <a:buFontTx/>
        <a:buBlip>
          <a:blip r:embed="rId17"/>
        </a:buBlip>
        <a:defRPr sz="1600" kern="1200">
          <a:solidFill>
            <a:srgbClr val="666666"/>
          </a:solidFill>
          <a:latin typeface="Arial"/>
          <a:ea typeface="+mn-ea"/>
          <a:cs typeface="Arial"/>
        </a:defRPr>
      </a:lvl2pPr>
      <a:lvl3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Lucida Grande"/>
        <a:buChar char="–"/>
        <a:defRPr sz="1600" kern="1200">
          <a:solidFill>
            <a:srgbClr val="666666"/>
          </a:solidFill>
          <a:latin typeface="Arial"/>
          <a:ea typeface="+mn-ea"/>
          <a:cs typeface="Arial"/>
        </a:defRPr>
      </a:lvl3pPr>
      <a:lvl4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rgbClr val="666666"/>
        </a:buClr>
        <a:buFont typeface="Arial"/>
        <a:buChar char="•"/>
        <a:defRPr sz="1600" kern="1200">
          <a:solidFill>
            <a:srgbClr val="666666"/>
          </a:solidFill>
          <a:latin typeface="Arial"/>
          <a:ea typeface="+mn-ea"/>
          <a:cs typeface="Arial"/>
        </a:defRPr>
      </a:lvl4pPr>
      <a:lvl5pPr marL="270000" indent="-270000" algn="l" defTabSz="900113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+mj-lt"/>
        <a:buAutoNum type="arabicPeriod"/>
        <a:defRPr sz="1600" kern="1200">
          <a:solidFill>
            <a:srgbClr val="666666"/>
          </a:solidFill>
          <a:latin typeface="Arial"/>
          <a:ea typeface="+mn-ea"/>
          <a:cs typeface="Arial"/>
        </a:defRPr>
      </a:lvl5pPr>
      <a:lvl6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accent2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6pPr>
      <a:lvl7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tx1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2741-D046-47CE-912D-5CE95399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234404"/>
            <a:ext cx="7804547" cy="113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372940"/>
            <a:ext cx="7804547" cy="331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49575" y="4878958"/>
            <a:ext cx="235919" cy="233674"/>
          </a:xfrm>
          <a:prstGeom prst="rect">
            <a:avLst/>
          </a:prstGeom>
          <a:ln w="12700">
            <a:miter lim="400000"/>
          </a:ln>
        </p:spPr>
        <p:txBody>
          <a:bodyPr wrap="none" lIns="31887" tIns="31887" rIns="31887" bIns="31887">
            <a:spAutoFit/>
          </a:bodyPr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65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 spd="med"/>
  <p:hf hdr="0"/>
  <p:txStyles>
    <p:titleStyle>
      <a:lvl1pPr marL="0" marR="0" indent="0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3492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86984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0477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73969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17461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60953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04446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47938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79013" marR="0" indent="-279013" algn="l" defTabSz="366702" rtl="0" latinLnBrk="0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558025" marR="0" indent="-279013" algn="l" defTabSz="366702" rtl="0" latinLnBrk="0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837038" marR="0" indent="-279013" algn="l" defTabSz="366702" rtl="0" latinLnBrk="0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116051" marR="0" indent="-279013" algn="l" defTabSz="366702" rtl="0" latinLnBrk="0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395063" marR="0" indent="-279013" algn="l" defTabSz="366702" rtl="0" latinLnBrk="0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674076" marR="0" indent="-279013" algn="l" defTabSz="366702" rtl="0" latinLnBrk="0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953089" marR="0" indent="-279013" algn="l" defTabSz="366702" rtl="0" latinLnBrk="0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232101" marR="0" indent="-279013" algn="l" defTabSz="366702" rtl="0" latinLnBrk="0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511114" marR="0" indent="-279013" algn="l" defTabSz="366702" rtl="0" latinLnBrk="0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3492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86984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0477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73969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17461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60953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04446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47938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Practical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FCA0-EC82-4E35-82BE-148B7D6B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eydan/deeplearning_keras_tf_pytorch/blob/master/cnn_tensorflow.ipynb" TargetMode="External"/><Relationship Id="rId2" Type="http://schemas.openxmlformats.org/officeDocument/2006/relationships/hyperlink" Target="https://github.com/skeydan/deeplearning_keras_tf_pytorch/blob/master/cnn_keras.ipynb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skeydan/deeplearning_keras_tf_pytorch/blob/master/cnn_pytorch.ipyn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robots.ox.ac.uk/~vgg/publications/2012/parkhi12a/parkhi12a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892968" y="3451739"/>
            <a:ext cx="7358063" cy="59605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Practical Deep Learning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896614" y="2950228"/>
            <a:ext cx="1628928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Sigrid </a:t>
            </a:r>
            <a:r>
              <a:rPr lang="en-US" dirty="0" err="1" smtClean="0"/>
              <a:t>Keydana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-35719" y="-13394"/>
            <a:ext cx="9215438" cy="2126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887" tIns="31887" rIns="31887" bIns="3188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</a:t>
            </a:r>
          </a:p>
        </p:txBody>
      </p:sp>
      <p:pic>
        <p:nvPicPr>
          <p:cNvPr id="123" name="IT-Tage 2017-logo-300dpi-1333-6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967" y="475807"/>
            <a:ext cx="3077191" cy="1154813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345931" y="740730"/>
            <a:ext cx="1936704" cy="618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algn="r">
              <a:defRPr>
                <a:solidFill>
                  <a:srgbClr val="0B4D9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11. – 14.12.2017</a:t>
            </a:r>
          </a:p>
          <a:p>
            <a:pPr algn="r">
              <a:defRPr>
                <a:solidFill>
                  <a:srgbClr val="0B4D9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Frankfurt am Main</a:t>
            </a:r>
          </a:p>
        </p:txBody>
      </p:sp>
      <p:sp>
        <p:nvSpPr>
          <p:cNvPr id="125" name="Shape 125"/>
          <p:cNvSpPr/>
          <p:nvPr/>
        </p:nvSpPr>
        <p:spPr>
          <a:xfrm>
            <a:off x="8107451" y="4667994"/>
            <a:ext cx="987726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rPr dirty="0"/>
              <a:t>#</a:t>
            </a:r>
            <a:r>
              <a:rPr dirty="0" err="1"/>
              <a:t>ittage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172862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Second, we need to reduce that error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… that is, a way to quantify our current error.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9471" y="424077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38" y="1166851"/>
            <a:ext cx="2210430" cy="1388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00" y="818959"/>
            <a:ext cx="4639752" cy="34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Third, we need to </a:t>
            </a:r>
            <a:r>
              <a:rPr lang="en-US" i="1" dirty="0" smtClean="0"/>
              <a:t>propagate back </a:t>
            </a:r>
            <a:r>
              <a:rPr lang="en-US" dirty="0" smtClean="0"/>
              <a:t>that error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… all through the network.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8" y="1466479"/>
            <a:ext cx="4247151" cy="29657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44283" y="4370639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38" y="1166851"/>
            <a:ext cx="2210430" cy="13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Deep Learning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2017/13/12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 how can we do that ourselves?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922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frameworks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1709304"/>
            <a:ext cx="5581650" cy="14287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4" y="694412"/>
            <a:ext cx="3540465" cy="1221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" y="3341071"/>
            <a:ext cx="3962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69" y="3187547"/>
            <a:ext cx="2096994" cy="1028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40" y="1023504"/>
            <a:ext cx="1638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: User friendliness and fast experimentation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/>
              <a:t>Being able to go from idea to result with the least possible delay is key to doing good research.</a:t>
            </a:r>
            <a:r>
              <a:rPr lang="en-US" dirty="0"/>
              <a:t> </a:t>
            </a:r>
            <a:r>
              <a:rPr lang="en-US" dirty="0" smtClean="0"/>
              <a:t>“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High level library running on top of </a:t>
            </a:r>
            <a:r>
              <a:rPr lang="en-US" dirty="0" err="1" smtClean="0"/>
              <a:t>TensorFlow</a:t>
            </a:r>
            <a:r>
              <a:rPr lang="en-US" dirty="0" smtClean="0"/>
              <a:t>, CNTK, or </a:t>
            </a:r>
            <a:r>
              <a:rPr lang="en-US" dirty="0" err="1" smtClean="0"/>
              <a:t>Theano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Extensive documentation and lots of sample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Includes layers for all standard architectures (different kinds of CNNs and RNNs)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802" y="2701637"/>
            <a:ext cx="7995779" cy="1107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Lucida Sans Typewriter" pitchFamily="49" charset="0"/>
              </a:rPr>
              <a:t>model </a:t>
            </a:r>
            <a:r>
              <a:rPr lang="en-US" sz="1200" dirty="0">
                <a:latin typeface="Lucida Sans Typewriter" pitchFamily="49" charset="0"/>
              </a:rPr>
              <a:t>= Sequential() </a:t>
            </a:r>
            <a:endParaRPr lang="en-US" sz="1200" dirty="0" smtClean="0">
              <a:latin typeface="Lucida Sans Typewriter" pitchFamily="49" charset="0"/>
            </a:endParaRPr>
          </a:p>
          <a:p>
            <a:r>
              <a:rPr lang="en-US" sz="1200" dirty="0" err="1">
                <a:latin typeface="Lucida Sans Typewriter" pitchFamily="49" charset="0"/>
              </a:rPr>
              <a:t>model.add</a:t>
            </a:r>
            <a:r>
              <a:rPr lang="en-US" sz="1200" dirty="0">
                <a:latin typeface="Lucida Sans Typewriter" pitchFamily="49" charset="0"/>
              </a:rPr>
              <a:t>(Dense(units=64, activation='</a:t>
            </a:r>
            <a:r>
              <a:rPr lang="en-US" sz="1200" dirty="0" err="1">
                <a:latin typeface="Lucida Sans Typewriter" pitchFamily="49" charset="0"/>
              </a:rPr>
              <a:t>relu</a:t>
            </a:r>
            <a:r>
              <a:rPr lang="en-US" sz="1200" dirty="0">
                <a:latin typeface="Lucida Sans Typewriter" pitchFamily="49" charset="0"/>
              </a:rPr>
              <a:t>', </a:t>
            </a:r>
            <a:r>
              <a:rPr lang="en-US" sz="1200" dirty="0" err="1">
                <a:latin typeface="Lucida Sans Typewriter" pitchFamily="49" charset="0"/>
              </a:rPr>
              <a:t>input_dim</a:t>
            </a:r>
            <a:r>
              <a:rPr lang="en-US" sz="1200" dirty="0">
                <a:latin typeface="Lucida Sans Typewriter" pitchFamily="49" charset="0"/>
              </a:rPr>
              <a:t>=100)) </a:t>
            </a:r>
            <a:endParaRPr lang="en-US" sz="1200" dirty="0" smtClean="0">
              <a:latin typeface="Lucida Sans Typewriter" pitchFamily="49" charset="0"/>
            </a:endParaRPr>
          </a:p>
          <a:p>
            <a:r>
              <a:rPr lang="en-US" sz="1200" dirty="0" err="1" smtClean="0">
                <a:latin typeface="Lucida Sans Typewriter" pitchFamily="49" charset="0"/>
              </a:rPr>
              <a:t>model.add</a:t>
            </a:r>
            <a:r>
              <a:rPr lang="en-US" sz="1200" dirty="0" smtClean="0">
                <a:latin typeface="Lucida Sans Typewriter" pitchFamily="49" charset="0"/>
              </a:rPr>
              <a:t>(Dense(units=10</a:t>
            </a:r>
            <a:r>
              <a:rPr lang="en-US" sz="1200" dirty="0">
                <a:latin typeface="Lucida Sans Typewriter" pitchFamily="49" charset="0"/>
              </a:rPr>
              <a:t>, activation='</a:t>
            </a:r>
            <a:r>
              <a:rPr lang="en-US" sz="1200" dirty="0" err="1">
                <a:latin typeface="Lucida Sans Typewriter" pitchFamily="49" charset="0"/>
              </a:rPr>
              <a:t>softmax</a:t>
            </a:r>
            <a:r>
              <a:rPr lang="en-US" sz="1200" dirty="0">
                <a:latin typeface="Lucida Sans Typewriter" pitchFamily="49" charset="0"/>
              </a:rPr>
              <a:t>')) </a:t>
            </a:r>
            <a:endParaRPr lang="en-US" sz="1200" dirty="0" smtClean="0">
              <a:latin typeface="Lucida Sans Typewriter" pitchFamily="49" charset="0"/>
            </a:endParaRPr>
          </a:p>
          <a:p>
            <a:r>
              <a:rPr lang="en-US" sz="1200" dirty="0" err="1">
                <a:latin typeface="Lucida Sans Typewriter" pitchFamily="49" charset="0"/>
              </a:rPr>
              <a:t>model.compile</a:t>
            </a:r>
            <a:r>
              <a:rPr lang="en-US" sz="1200" dirty="0">
                <a:latin typeface="Lucida Sans Typewriter" pitchFamily="49" charset="0"/>
              </a:rPr>
              <a:t>(loss='</a:t>
            </a:r>
            <a:r>
              <a:rPr lang="en-US" sz="1200" dirty="0" err="1">
                <a:latin typeface="Lucida Sans Typewriter" pitchFamily="49" charset="0"/>
              </a:rPr>
              <a:t>categorical_crossentropy</a:t>
            </a:r>
            <a:r>
              <a:rPr lang="en-US" sz="1200" dirty="0">
                <a:latin typeface="Lucida Sans Typewriter" pitchFamily="49" charset="0"/>
              </a:rPr>
              <a:t>', optimizer='</a:t>
            </a:r>
            <a:r>
              <a:rPr lang="en-US" sz="1200" dirty="0" err="1">
                <a:latin typeface="Lucida Sans Typewriter" pitchFamily="49" charset="0"/>
              </a:rPr>
              <a:t>sgd</a:t>
            </a:r>
            <a:r>
              <a:rPr lang="en-US" sz="1200" dirty="0">
                <a:latin typeface="Lucida Sans Typewriter" pitchFamily="49" charset="0"/>
              </a:rPr>
              <a:t>', metrics=['accuracy']) </a:t>
            </a:r>
            <a:endParaRPr lang="en-US" sz="1200" dirty="0" smtClean="0">
              <a:latin typeface="Lucida Sans Typewriter" pitchFamily="49" charset="0"/>
            </a:endParaRPr>
          </a:p>
          <a:p>
            <a:r>
              <a:rPr lang="en-US" sz="1200" dirty="0" err="1">
                <a:latin typeface="Lucida Sans Typewriter" pitchFamily="49" charset="0"/>
              </a:rPr>
              <a:t>model.fit</a:t>
            </a:r>
            <a:r>
              <a:rPr lang="en-US" sz="1200" dirty="0">
                <a:latin typeface="Lucida Sans Typewriter" pitchFamily="49" charset="0"/>
              </a:rPr>
              <a:t>(</a:t>
            </a:r>
            <a:r>
              <a:rPr lang="en-US" sz="1200" dirty="0" err="1">
                <a:latin typeface="Lucida Sans Typewriter" pitchFamily="49" charset="0"/>
              </a:rPr>
              <a:t>x_train</a:t>
            </a:r>
            <a:r>
              <a:rPr lang="en-US" sz="1200" dirty="0">
                <a:latin typeface="Lucida Sans Typewriter" pitchFamily="49" charset="0"/>
              </a:rPr>
              <a:t>, </a:t>
            </a:r>
            <a:r>
              <a:rPr lang="en-US" sz="1200" dirty="0" err="1">
                <a:latin typeface="Lucida Sans Typewriter" pitchFamily="49" charset="0"/>
              </a:rPr>
              <a:t>y_train</a:t>
            </a:r>
            <a:r>
              <a:rPr lang="en-US" sz="1200" dirty="0">
                <a:latin typeface="Lucida Sans Typewriter" pitchFamily="49" charset="0"/>
              </a:rPr>
              <a:t>, </a:t>
            </a:r>
            <a:r>
              <a:rPr lang="en-US" sz="1200" dirty="0" smtClean="0">
                <a:latin typeface="Lucida Sans Typewriter" pitchFamily="49" charset="0"/>
              </a:rPr>
              <a:t>epochs=50) </a:t>
            </a:r>
          </a:p>
          <a:p>
            <a:r>
              <a:rPr lang="en-US" sz="1200" dirty="0">
                <a:latin typeface="Lucida Sans Typewriter" pitchFamily="49" charset="0"/>
              </a:rPr>
              <a:t>classes = </a:t>
            </a:r>
            <a:r>
              <a:rPr lang="en-US" sz="1200" dirty="0" err="1" smtClean="0">
                <a:latin typeface="Lucida Sans Typewriter" pitchFamily="49" charset="0"/>
              </a:rPr>
              <a:t>model.predict</a:t>
            </a:r>
            <a:r>
              <a:rPr lang="en-US" sz="1200" dirty="0" smtClean="0">
                <a:latin typeface="Lucida Sans Typewriter" pitchFamily="49" charset="0"/>
              </a:rPr>
              <a:t>(</a:t>
            </a:r>
            <a:r>
              <a:rPr lang="en-US" sz="1200" dirty="0" err="1" smtClean="0">
                <a:latin typeface="Lucida Sans Typewriter" pitchFamily="49" charset="0"/>
              </a:rPr>
              <a:t>x_test</a:t>
            </a:r>
            <a:r>
              <a:rPr lang="en-US" sz="1200" dirty="0" smtClean="0">
                <a:latin typeface="Lucida Sans Typewriter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5668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: Google Glamour included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Probably the best-known deep learning </a:t>
            </a:r>
            <a:r>
              <a:rPr lang="en-US" dirty="0" smtClean="0"/>
              <a:t>framework outside the DL community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Originally developed by the Google Brain team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Super-fast release cycle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Core framework not the easiest to use, but </a:t>
            </a:r>
            <a:r>
              <a:rPr lang="en-US" dirty="0" smtClean="0"/>
              <a:t>comes with several </a:t>
            </a:r>
            <a:r>
              <a:rPr lang="en-US" dirty="0" smtClean="0"/>
              <a:t>higher-level APIs on top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6808" y="2520268"/>
            <a:ext cx="5633763" cy="2031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W = </a:t>
            </a:r>
            <a:r>
              <a:rPr lang="en-US" sz="1200" dirty="0" err="1">
                <a:latin typeface="Lucida Sans Typewriter" pitchFamily="49" charset="0"/>
              </a:rPr>
              <a:t>tf.Variable</a:t>
            </a:r>
            <a:r>
              <a:rPr lang="en-US" sz="1200" dirty="0">
                <a:latin typeface="Lucida Sans Typewriter" pitchFamily="49" charset="0"/>
              </a:rPr>
              <a:t>([.3], </a:t>
            </a:r>
            <a:r>
              <a:rPr lang="en-US" sz="1200" dirty="0" err="1">
                <a:latin typeface="Lucida Sans Typewriter" pitchFamily="49" charset="0"/>
              </a:rPr>
              <a:t>dtype</a:t>
            </a:r>
            <a:r>
              <a:rPr lang="en-US" sz="1200" dirty="0">
                <a:latin typeface="Lucida Sans Typewriter" pitchFamily="49" charset="0"/>
              </a:rPr>
              <a:t>=tf.float32)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>
                <a:latin typeface="Lucida Sans Typewriter" pitchFamily="49" charset="0"/>
              </a:rPr>
              <a:t>b = </a:t>
            </a:r>
            <a:r>
              <a:rPr lang="en-US" sz="1200" dirty="0" err="1">
                <a:latin typeface="Lucida Sans Typewriter" pitchFamily="49" charset="0"/>
              </a:rPr>
              <a:t>tf.Variable</a:t>
            </a:r>
            <a:r>
              <a:rPr lang="en-US" sz="1200" dirty="0">
                <a:latin typeface="Lucida Sans Typewriter" pitchFamily="49" charset="0"/>
              </a:rPr>
              <a:t>([-.3], </a:t>
            </a:r>
            <a:r>
              <a:rPr lang="en-US" sz="1200" dirty="0" err="1">
                <a:latin typeface="Lucida Sans Typewriter" pitchFamily="49" charset="0"/>
              </a:rPr>
              <a:t>dtype</a:t>
            </a:r>
            <a:r>
              <a:rPr lang="en-US" sz="1200" dirty="0">
                <a:latin typeface="Lucida Sans Typewriter" pitchFamily="49" charset="0"/>
              </a:rPr>
              <a:t>=tf.float32)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>
                <a:latin typeface="Lucida Sans Typewriter" pitchFamily="49" charset="0"/>
              </a:rPr>
              <a:t>x = </a:t>
            </a:r>
            <a:r>
              <a:rPr lang="en-US" sz="1200" dirty="0" err="1">
                <a:latin typeface="Lucida Sans Typewriter" pitchFamily="49" charset="0"/>
              </a:rPr>
              <a:t>tf.placeholder</a:t>
            </a:r>
            <a:r>
              <a:rPr lang="en-US" sz="1200" dirty="0">
                <a:latin typeface="Lucida Sans Typewriter" pitchFamily="49" charset="0"/>
              </a:rPr>
              <a:t>(tf.float32)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 err="1">
                <a:latin typeface="Lucida Sans Typewriter" pitchFamily="49" charset="0"/>
              </a:rPr>
              <a:t>linear_model</a:t>
            </a:r>
            <a:r>
              <a:rPr lang="en-US" sz="1200" dirty="0">
                <a:latin typeface="Lucida Sans Typewriter" pitchFamily="49" charset="0"/>
              </a:rPr>
              <a:t> = W*x + b </a:t>
            </a:r>
            <a:endParaRPr lang="en-US" sz="1200" dirty="0" smtClean="0">
              <a:latin typeface="Lucida Sans Typewriter" pitchFamily="49" charset="0"/>
            </a:endParaRPr>
          </a:p>
          <a:p>
            <a:r>
              <a:rPr lang="en-US" sz="1200" dirty="0" smtClean="0">
                <a:latin typeface="Lucida Sans Typewriter" pitchFamily="49" charset="0"/>
              </a:rPr>
              <a:t>y </a:t>
            </a:r>
            <a:r>
              <a:rPr lang="en-US" sz="1200" dirty="0">
                <a:latin typeface="Lucida Sans Typewriter" pitchFamily="49" charset="0"/>
              </a:rPr>
              <a:t>= </a:t>
            </a:r>
            <a:r>
              <a:rPr lang="en-US" sz="1200" dirty="0" err="1">
                <a:latin typeface="Lucida Sans Typewriter" pitchFamily="49" charset="0"/>
              </a:rPr>
              <a:t>tf.placeholder</a:t>
            </a:r>
            <a:r>
              <a:rPr lang="en-US" sz="1200" dirty="0">
                <a:latin typeface="Lucida Sans Typewriter" pitchFamily="49" charset="0"/>
              </a:rPr>
              <a:t>(tf.float32)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 err="1">
                <a:latin typeface="Lucida Sans Typewriter" pitchFamily="49" charset="0"/>
              </a:rPr>
              <a:t>squared_deltas</a:t>
            </a:r>
            <a:r>
              <a:rPr lang="en-US" sz="1200" dirty="0">
                <a:latin typeface="Lucida Sans Typewriter" pitchFamily="49" charset="0"/>
              </a:rPr>
              <a:t> = </a:t>
            </a:r>
            <a:r>
              <a:rPr lang="en-US" sz="1200" dirty="0" err="1">
                <a:latin typeface="Lucida Sans Typewriter" pitchFamily="49" charset="0"/>
              </a:rPr>
              <a:t>tf.square</a:t>
            </a:r>
            <a:r>
              <a:rPr lang="en-US" sz="1200" dirty="0">
                <a:latin typeface="Lucida Sans Typewriter" pitchFamily="49" charset="0"/>
              </a:rPr>
              <a:t>(</a:t>
            </a:r>
            <a:r>
              <a:rPr lang="en-US" sz="1200" dirty="0" err="1">
                <a:latin typeface="Lucida Sans Typewriter" pitchFamily="49" charset="0"/>
              </a:rPr>
              <a:t>linear_model</a:t>
            </a:r>
            <a:r>
              <a:rPr lang="en-US" sz="1200" dirty="0">
                <a:latin typeface="Lucida Sans Typewriter" pitchFamily="49" charset="0"/>
              </a:rPr>
              <a:t> - y)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>
                <a:latin typeface="Lucida Sans Typewriter" pitchFamily="49" charset="0"/>
              </a:rPr>
              <a:t>loss = </a:t>
            </a:r>
            <a:r>
              <a:rPr lang="en-US" sz="1200" dirty="0" err="1">
                <a:latin typeface="Lucida Sans Typewriter" pitchFamily="49" charset="0"/>
              </a:rPr>
              <a:t>tf.reduce_sum</a:t>
            </a:r>
            <a:r>
              <a:rPr lang="en-US" sz="1200" dirty="0">
                <a:latin typeface="Lucida Sans Typewriter" pitchFamily="49" charset="0"/>
              </a:rPr>
              <a:t>(</a:t>
            </a:r>
            <a:r>
              <a:rPr lang="en-US" sz="1200" dirty="0" err="1">
                <a:latin typeface="Lucida Sans Typewriter" pitchFamily="49" charset="0"/>
              </a:rPr>
              <a:t>squared_deltas</a:t>
            </a:r>
            <a:r>
              <a:rPr lang="en-US" sz="1200" dirty="0" smtClean="0">
                <a:latin typeface="Lucida Sans Typewriter" pitchFamily="49" charset="0"/>
              </a:rPr>
              <a:t>)</a:t>
            </a:r>
          </a:p>
          <a:p>
            <a:r>
              <a:rPr lang="en-US" sz="1200" dirty="0" err="1">
                <a:latin typeface="Lucida Sans Typewriter" pitchFamily="49" charset="0"/>
              </a:rPr>
              <a:t>init</a:t>
            </a:r>
            <a:r>
              <a:rPr lang="en-US" sz="1200" dirty="0">
                <a:latin typeface="Lucida Sans Typewriter" pitchFamily="49" charset="0"/>
              </a:rPr>
              <a:t> = </a:t>
            </a:r>
            <a:r>
              <a:rPr lang="en-US" sz="1200" dirty="0" err="1">
                <a:latin typeface="Lucida Sans Typewriter" pitchFamily="49" charset="0"/>
              </a:rPr>
              <a:t>tf.global_variables_initializer</a:t>
            </a:r>
            <a:r>
              <a:rPr lang="en-US" sz="1200" dirty="0">
                <a:latin typeface="Lucida Sans Typewriter" pitchFamily="49" charset="0"/>
              </a:rPr>
              <a:t>()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 err="1">
                <a:latin typeface="Lucida Sans Typewriter" pitchFamily="49" charset="0"/>
              </a:rPr>
              <a:t>sess</a:t>
            </a:r>
            <a:r>
              <a:rPr lang="en-US" sz="1200" dirty="0">
                <a:latin typeface="Lucida Sans Typewriter" pitchFamily="49" charset="0"/>
              </a:rPr>
              <a:t> = </a:t>
            </a:r>
            <a:r>
              <a:rPr lang="en-US" sz="1200" dirty="0" err="1">
                <a:latin typeface="Lucida Sans Typewriter" pitchFamily="49" charset="0"/>
              </a:rPr>
              <a:t>tf.Session</a:t>
            </a:r>
            <a:r>
              <a:rPr lang="en-US" sz="1200" dirty="0">
                <a:latin typeface="Lucida Sans Typewriter" pitchFamily="49" charset="0"/>
              </a:rPr>
              <a:t>()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>
                <a:latin typeface="Lucida Sans Typewriter" pitchFamily="49" charset="0"/>
              </a:rPr>
              <a:t>sess.run</a:t>
            </a:r>
            <a:r>
              <a:rPr lang="en-US" sz="1200" dirty="0" smtClean="0">
                <a:latin typeface="Lucida Sans Typewriter" pitchFamily="49" charset="0"/>
              </a:rPr>
              <a:t>(</a:t>
            </a:r>
            <a:r>
              <a:rPr lang="en-US" sz="1200" dirty="0" err="1" smtClean="0">
                <a:latin typeface="Lucida Sans Typewriter" pitchFamily="49" charset="0"/>
              </a:rPr>
              <a:t>init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 smtClean="0">
                <a:latin typeface="Lucida Sans Typewriter" pitchFamily="49" charset="0"/>
              </a:rPr>
              <a:t>print(</a:t>
            </a:r>
            <a:r>
              <a:rPr lang="en-US" sz="1200" dirty="0" err="1" smtClean="0">
                <a:latin typeface="Lucida Sans Typewriter" pitchFamily="49" charset="0"/>
              </a:rPr>
              <a:t>sess.run</a:t>
            </a:r>
            <a:r>
              <a:rPr lang="en-US" sz="1200" dirty="0" smtClean="0">
                <a:latin typeface="Lucida Sans Typewriter" pitchFamily="49" charset="0"/>
              </a:rPr>
              <a:t>(loss</a:t>
            </a:r>
            <a:r>
              <a:rPr lang="en-US" sz="1200" dirty="0">
                <a:latin typeface="Lucida Sans Typewriter" pitchFamily="49" charset="0"/>
              </a:rPr>
              <a:t>, {x: [1, 2, 3, 4], y: [0, -1, -2, -3</a:t>
            </a:r>
            <a:r>
              <a:rPr lang="en-US" sz="1200" dirty="0" smtClean="0">
                <a:latin typeface="Lucida Sans Typewriter" pitchFamily="49" charset="0"/>
              </a:rPr>
              <a:t>]}))</a:t>
            </a:r>
          </a:p>
        </p:txBody>
      </p:sp>
    </p:spTree>
    <p:extLst>
      <p:ext uri="{BB962C8B-B14F-4D97-AF65-F5344CB8AC3E}">
        <p14:creationId xmlns:p14="http://schemas.microsoft.com/office/powerpoint/2010/main" val="350245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: Dynamical neural networks with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Torch (</a:t>
            </a:r>
            <a:r>
              <a:rPr lang="en-US" dirty="0" err="1" smtClean="0"/>
              <a:t>Lua</a:t>
            </a:r>
            <a:r>
              <a:rPr lang="en-US" dirty="0" smtClean="0"/>
              <a:t>) ported to Python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Developed at and open-sourced by Facebook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Fast on-GPU tensor computations (alternative to 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Dynamical computation graphs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Rapidly gaining popularity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6808" y="2743200"/>
            <a:ext cx="7216961" cy="166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model = Linear(</a:t>
            </a:r>
            <a:r>
              <a:rPr lang="en-US" sz="1200" dirty="0" err="1">
                <a:latin typeface="Lucida Sans Typewriter" pitchFamily="49" charset="0"/>
              </a:rPr>
              <a:t>input_dim</a:t>
            </a:r>
            <a:r>
              <a:rPr lang="en-US" sz="1200" dirty="0">
                <a:latin typeface="Lucida Sans Typewriter" pitchFamily="49" charset="0"/>
              </a:rPr>
              <a:t>, </a:t>
            </a:r>
            <a:r>
              <a:rPr lang="en-US" sz="1200" dirty="0" err="1">
                <a:latin typeface="Lucida Sans Typewriter" pitchFamily="49" charset="0"/>
              </a:rPr>
              <a:t>output_dim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 err="1">
                <a:latin typeface="Lucida Sans Typewriter" pitchFamily="49" charset="0"/>
              </a:rPr>
              <a:t>loss_fn</a:t>
            </a:r>
            <a:r>
              <a:rPr lang="en-US" sz="1200" dirty="0">
                <a:latin typeface="Lucida Sans Typewriter" pitchFamily="49" charset="0"/>
              </a:rPr>
              <a:t> = </a:t>
            </a:r>
            <a:r>
              <a:rPr lang="en-US" sz="1200" dirty="0" err="1">
                <a:latin typeface="Lucida Sans Typewriter" pitchFamily="49" charset="0"/>
              </a:rPr>
              <a:t>torch.nn.MSELoss</a:t>
            </a:r>
            <a:r>
              <a:rPr lang="en-US" sz="1200" dirty="0">
                <a:latin typeface="Lucida Sans Typewriter" pitchFamily="49" charset="0"/>
              </a:rPr>
              <a:t>()</a:t>
            </a:r>
          </a:p>
          <a:p>
            <a:r>
              <a:rPr lang="en-US" sz="1200" dirty="0">
                <a:latin typeface="Lucida Sans Typewriter" pitchFamily="49" charset="0"/>
              </a:rPr>
              <a:t>optimizer = </a:t>
            </a:r>
            <a:r>
              <a:rPr lang="en-US" sz="1200" dirty="0" err="1">
                <a:latin typeface="Lucida Sans Typewriter" pitchFamily="49" charset="0"/>
              </a:rPr>
              <a:t>torch.optim.Adam</a:t>
            </a:r>
            <a:r>
              <a:rPr lang="en-US" sz="1200" dirty="0">
                <a:latin typeface="Lucida Sans Typewriter" pitchFamily="49" charset="0"/>
              </a:rPr>
              <a:t>(</a:t>
            </a:r>
            <a:r>
              <a:rPr lang="en-US" sz="1200" dirty="0" err="1">
                <a:latin typeface="Lucida Sans Typewriter" pitchFamily="49" charset="0"/>
              </a:rPr>
              <a:t>model.parameters</a:t>
            </a:r>
            <a:r>
              <a:rPr lang="en-US" sz="1200" dirty="0">
                <a:latin typeface="Lucida Sans Typewriter" pitchFamily="49" charset="0"/>
              </a:rPr>
              <a:t>(), </a:t>
            </a:r>
            <a:r>
              <a:rPr lang="en-US" sz="1200" dirty="0" err="1">
                <a:latin typeface="Lucida Sans Typewriter" pitchFamily="49" charset="0"/>
              </a:rPr>
              <a:t>lr</a:t>
            </a:r>
            <a:r>
              <a:rPr lang="en-US" sz="1200" dirty="0">
                <a:latin typeface="Lucida Sans Typewriter" pitchFamily="49" charset="0"/>
              </a:rPr>
              <a:t>=</a:t>
            </a:r>
            <a:r>
              <a:rPr lang="en-US" sz="1200" dirty="0" err="1">
                <a:latin typeface="Lucida Sans Typewriter" pitchFamily="49" charset="0"/>
              </a:rPr>
              <a:t>learning_rate</a:t>
            </a:r>
            <a:r>
              <a:rPr lang="en-US" sz="1200" dirty="0" smtClean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for epoch in range(</a:t>
            </a:r>
            <a:r>
              <a:rPr lang="en-US" sz="1200" dirty="0" err="1">
                <a:latin typeface="Lucida Sans Typewriter" pitchFamily="49" charset="0"/>
              </a:rPr>
              <a:t>num_epochs</a:t>
            </a:r>
            <a:r>
              <a:rPr lang="en-US" sz="1200" dirty="0">
                <a:latin typeface="Lucida Sans Typewriter" pitchFamily="49" charset="0"/>
              </a:rPr>
              <a:t>):</a:t>
            </a:r>
          </a:p>
          <a:p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smtClean="0">
                <a:latin typeface="Lucida Sans Typewriter" pitchFamily="49" charset="0"/>
              </a:rPr>
              <a:t> </a:t>
            </a:r>
            <a:r>
              <a:rPr lang="en-US" sz="1200" dirty="0" err="1" smtClean="0">
                <a:latin typeface="Lucida Sans Typewriter" pitchFamily="49" charset="0"/>
              </a:rPr>
              <a:t>y_pred</a:t>
            </a:r>
            <a:r>
              <a:rPr lang="en-US" sz="1200" dirty="0" smtClean="0">
                <a:latin typeface="Lucida Sans Typewriter" pitchFamily="49" charset="0"/>
              </a:rPr>
              <a:t> </a:t>
            </a:r>
            <a:r>
              <a:rPr lang="en-US" sz="1200" dirty="0">
                <a:latin typeface="Lucida Sans Typewriter" pitchFamily="49" charset="0"/>
              </a:rPr>
              <a:t>= </a:t>
            </a:r>
            <a:r>
              <a:rPr lang="en-US" sz="1200" dirty="0" smtClean="0">
                <a:latin typeface="Lucida Sans Typewriter" pitchFamily="49" charset="0"/>
              </a:rPr>
              <a:t>model(</a:t>
            </a:r>
            <a:r>
              <a:rPr lang="en-US" sz="1200" dirty="0" err="1" smtClean="0">
                <a:latin typeface="Lucida Sans Typewriter" pitchFamily="49" charset="0"/>
              </a:rPr>
              <a:t>X_train</a:t>
            </a:r>
            <a:r>
              <a:rPr lang="en-US" sz="1200" dirty="0" smtClean="0">
                <a:latin typeface="Lucida Sans Typewriter" pitchFamily="49" charset="0"/>
              </a:rPr>
              <a:t>)</a:t>
            </a:r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loss_var</a:t>
            </a:r>
            <a:r>
              <a:rPr lang="en-US" sz="1200" dirty="0">
                <a:latin typeface="Lucida Sans Typewriter" pitchFamily="49" charset="0"/>
              </a:rPr>
              <a:t> = </a:t>
            </a:r>
            <a:r>
              <a:rPr lang="en-US" sz="1200" dirty="0" err="1">
                <a:latin typeface="Lucida Sans Typewriter" pitchFamily="49" charset="0"/>
              </a:rPr>
              <a:t>loss_fn</a:t>
            </a:r>
            <a:r>
              <a:rPr lang="en-US" sz="1200" dirty="0">
                <a:latin typeface="Lucida Sans Typewriter" pitchFamily="49" charset="0"/>
              </a:rPr>
              <a:t>(</a:t>
            </a:r>
            <a:r>
              <a:rPr lang="en-US" sz="1200" dirty="0" err="1">
                <a:latin typeface="Lucida Sans Typewriter" pitchFamily="49" charset="0"/>
              </a:rPr>
              <a:t>y_pred</a:t>
            </a:r>
            <a:r>
              <a:rPr lang="en-US" sz="1200" dirty="0">
                <a:latin typeface="Lucida Sans Typewriter" pitchFamily="49" charset="0"/>
              </a:rPr>
              <a:t>, </a:t>
            </a:r>
            <a:r>
              <a:rPr lang="en-US" sz="1200" dirty="0" err="1">
                <a:latin typeface="Lucida Sans Typewriter" pitchFamily="49" charset="0"/>
              </a:rPr>
              <a:t>y_train</a:t>
            </a:r>
            <a:r>
              <a:rPr lang="en-US" sz="1200" dirty="0" smtClean="0">
                <a:latin typeface="Lucida Sans Typewriter" pitchFamily="49" charset="0"/>
              </a:rPr>
              <a:t>) </a:t>
            </a:r>
          </a:p>
          <a:p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smtClean="0">
                <a:latin typeface="Lucida Sans Typewriter" pitchFamily="49" charset="0"/>
              </a:rPr>
              <a:t> </a:t>
            </a:r>
            <a:r>
              <a:rPr lang="en-US" sz="1200" dirty="0" err="1" smtClean="0">
                <a:latin typeface="Lucida Sans Typewriter" pitchFamily="49" charset="0"/>
              </a:rPr>
              <a:t>optimizer.zero_grad</a:t>
            </a:r>
            <a:r>
              <a:rPr lang="en-US" sz="1200" dirty="0" smtClean="0">
                <a:latin typeface="Lucida Sans Typewriter" pitchFamily="49" charset="0"/>
              </a:rPr>
              <a:t>()</a:t>
            </a:r>
          </a:p>
          <a:p>
            <a:r>
              <a:rPr lang="en-US" sz="1200" dirty="0" smtClean="0">
                <a:latin typeface="Lucida Sans Typewriter" pitchFamily="49" charset="0"/>
              </a:rPr>
              <a:t>  </a:t>
            </a:r>
            <a:r>
              <a:rPr lang="en-US" sz="1200" dirty="0" err="1" smtClean="0">
                <a:latin typeface="Lucida Sans Typewriter" pitchFamily="49" charset="0"/>
              </a:rPr>
              <a:t>loss_var.backward</a:t>
            </a:r>
            <a:r>
              <a:rPr lang="en-US" sz="1200" dirty="0" smtClean="0">
                <a:latin typeface="Lucida Sans Typewriter" pitchFamily="49" charset="0"/>
              </a:rPr>
              <a:t>()</a:t>
            </a:r>
          </a:p>
          <a:p>
            <a:r>
              <a:rPr lang="en-US" sz="1200" dirty="0" smtClean="0">
                <a:latin typeface="Lucida Sans Typewriter" pitchFamily="49" charset="0"/>
              </a:rPr>
              <a:t>  </a:t>
            </a:r>
            <a:r>
              <a:rPr lang="en-US" sz="1200" dirty="0" err="1" smtClean="0">
                <a:latin typeface="Lucida Sans Typewriter" pitchFamily="49" charset="0"/>
              </a:rPr>
              <a:t>optimizer.step</a:t>
            </a:r>
            <a:r>
              <a:rPr lang="en-US" sz="1200" dirty="0" smtClean="0">
                <a:latin typeface="Lucida Sans Typewriter" pitchFamily="49" charset="0"/>
              </a:rPr>
              <a:t>() </a:t>
            </a:r>
            <a:endParaRPr lang="en-US" sz="1200" dirty="0" smtClean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Distinguishing sports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6 classes, ~ 8000 images in training set, ~1800 in test set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4-block CNN in </a:t>
            </a:r>
            <a:r>
              <a:rPr lang="en-US" dirty="0" err="1" smtClean="0"/>
              <a:t>Keras</a:t>
            </a:r>
            <a:r>
              <a:rPr lang="en-US" dirty="0" smtClean="0"/>
              <a:t>, (raw)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PyTorch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" y="2036617"/>
            <a:ext cx="1568064" cy="2347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72" y="1632321"/>
            <a:ext cx="2551978" cy="16996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7" y="3433014"/>
            <a:ext cx="1831791" cy="1537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72" y="3433014"/>
            <a:ext cx="1428750" cy="142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54" y="1919158"/>
            <a:ext cx="1910054" cy="1445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59" y="1777705"/>
            <a:ext cx="1355185" cy="20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5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CNN architecture (</a:t>
            </a:r>
            <a:r>
              <a:rPr lang="en-US" dirty="0" err="1" smtClean="0"/>
              <a:t>LeNet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8" y="1340356"/>
            <a:ext cx="8135937" cy="2445326"/>
          </a:xfrm>
        </p:spPr>
      </p:pic>
    </p:spTree>
    <p:extLst>
      <p:ext uri="{BB962C8B-B14F-4D97-AF65-F5344CB8AC3E}">
        <p14:creationId xmlns:p14="http://schemas.microsoft.com/office/powerpoint/2010/main" val="408992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Convolution Operation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9" y="998892"/>
            <a:ext cx="3815791" cy="3271838"/>
          </a:xfrm>
        </p:spPr>
      </p:pic>
      <p:sp>
        <p:nvSpPr>
          <p:cNvPr id="9" name="TextBox 8"/>
          <p:cNvSpPr txBox="1"/>
          <p:nvPr/>
        </p:nvSpPr>
        <p:spPr>
          <a:xfrm>
            <a:off x="4050389" y="3979943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43282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Deep Learning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2017/13/12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6049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Notebooks: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github.com/skeydan/deeplearning_keras_tf_pytorch/blob/master/cnn_keras.ipynb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github.com/skeydan/deeplearning_keras_tf_pytorch/blob/master/cnn_tensorflow.ipynb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github.com/skeydan/deeplearning_keras_tf_pytorch/blob/master/cnn_pytorch.ipynb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9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376752" y="1157048"/>
            <a:ext cx="8435254" cy="438262"/>
          </a:xfrm>
        </p:spPr>
        <p:txBody>
          <a:bodyPr/>
          <a:lstStyle/>
          <a:p>
            <a:r>
              <a:rPr lang="de-DE" sz="4800" dirty="0" smtClean="0"/>
              <a:t>Questions? Thank you!</a:t>
            </a:r>
            <a:endParaRPr lang="de-DE" sz="4800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2017/13/12</a:t>
            </a:r>
            <a:endParaRPr lang="de-DE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Deep 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21</a:t>
            </a:fld>
            <a:endParaRPr lang="de-CH" noProof="0" dirty="0"/>
          </a:p>
        </p:txBody>
      </p:sp>
      <p:sp>
        <p:nvSpPr>
          <p:cNvPr id="8" name="Diagonal liegende Ecken des Rechtecks abrunden 7"/>
          <p:cNvSpPr/>
          <p:nvPr/>
        </p:nvSpPr>
        <p:spPr bwMode="gray">
          <a:xfrm>
            <a:off x="-3149600" y="1"/>
            <a:ext cx="3067050" cy="2981738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There are two versions of the last slide available, one for the contact details of a speaker, and one for two or more speakers.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Name, title and location always underneath one another in one row (Shift+Return)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This idea is that this is the last slide (also for questions and answers) and is on the screen for a long time at the end of the presentation, so the viewers have the chance to write down the contact data </a:t>
            </a:r>
            <a:r>
              <a:rPr lang="de-DE" sz="1100" b="1" dirty="0" smtClean="0">
                <a:solidFill>
                  <a:schemeClr val="tx1"/>
                </a:solidFill>
                <a:latin typeface="Arial"/>
                <a:sym typeface="Wingdings"/>
              </a:rPr>
              <a:t></a:t>
            </a:r>
            <a:endParaRPr lang="en-US" sz="11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Task: Separate the green triangles from the blue circles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Deep Learning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2017/13/12</a:t>
            </a:r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7" y="1239602"/>
            <a:ext cx="5103345" cy="2789216"/>
          </a:xfrm>
        </p:spPr>
      </p:pic>
    </p:spTree>
    <p:extLst>
      <p:ext uri="{BB962C8B-B14F-4D97-AF65-F5344CB8AC3E}">
        <p14:creationId xmlns:p14="http://schemas.microsoft.com/office/powerpoint/2010/main" val="1040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matter…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… so, can’t we just hard code them?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2659" y="4314720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>
                <a:hlinkClick r:id="rId2"/>
              </a:rPr>
              <a:t>Parkhi</a:t>
            </a:r>
            <a:r>
              <a:rPr lang="en-US" sz="800" dirty="0">
                <a:hlinkClick r:id="rId2"/>
              </a:rPr>
              <a:t> et al. </a:t>
            </a:r>
            <a:r>
              <a:rPr lang="en-US" sz="800" dirty="0" smtClean="0">
                <a:hlinkClick r:id="rId2"/>
              </a:rPr>
              <a:t>, The Truth about Cats and Dogs</a:t>
            </a:r>
            <a:r>
              <a:rPr lang="en-US" sz="800" dirty="0" smtClean="0"/>
              <a:t> </a:t>
            </a:r>
            <a:endParaRPr lang="en-US" sz="8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390650"/>
            <a:ext cx="7562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Learning features </a:t>
            </a:r>
            <a:r>
              <a:rPr lang="en-US" dirty="0"/>
              <a:t>for object classification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Deep Learning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2017/13/12</a:t>
            </a:r>
            <a:endParaRPr lang="de-DE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7" y="939859"/>
            <a:ext cx="4252832" cy="3271838"/>
          </a:xfrm>
        </p:spPr>
      </p:pic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17494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smtClean="0"/>
              <a:t>Deep learning vs. </a:t>
            </a:r>
            <a:r>
              <a:rPr lang="de-DE" dirty="0"/>
              <a:t>m</a:t>
            </a:r>
            <a:r>
              <a:rPr lang="de-DE" dirty="0" smtClean="0"/>
              <a:t>achine learning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Deep Learning</a:t>
            </a:r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2017/13/12</a:t>
            </a:r>
            <a:endParaRPr lang="de-DE"/>
          </a:p>
        </p:txBody>
      </p:sp>
      <p:grpSp>
        <p:nvGrpSpPr>
          <p:cNvPr id="2052" name="Gruppierung 2051"/>
          <p:cNvGrpSpPr/>
          <p:nvPr/>
        </p:nvGrpSpPr>
        <p:grpSpPr>
          <a:xfrm>
            <a:off x="760385" y="927100"/>
            <a:ext cx="2484000" cy="3271838"/>
            <a:chOff x="682625" y="927100"/>
            <a:chExt cx="2484000" cy="3271838"/>
          </a:xfrm>
        </p:grpSpPr>
        <p:sp>
          <p:nvSpPr>
            <p:cNvPr id="7" name="Rechteck 6"/>
            <p:cNvSpPr/>
            <p:nvPr/>
          </p:nvSpPr>
          <p:spPr bwMode="gray">
            <a:xfrm>
              <a:off x="682625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Pre-ML programs</a:t>
              </a:r>
            </a:p>
          </p:txBody>
        </p:sp>
        <p:sp>
          <p:nvSpPr>
            <p:cNvPr id="34" name="Inhaltsplatzhalter 6"/>
            <p:cNvSpPr txBox="1">
              <a:spLocks/>
            </p:cNvSpPr>
            <p:nvPr/>
          </p:nvSpPr>
          <p:spPr bwMode="gray">
            <a:xfrm>
              <a:off x="682625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rules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</a:t>
              </a:r>
              <a:r>
                <a:rPr lang="en-US" sz="1500" dirty="0" smtClean="0">
                  <a:latin typeface="Arial"/>
                </a:rPr>
                <a:t>: 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51" name="Gruppierung 2050"/>
          <p:cNvGrpSpPr/>
          <p:nvPr/>
        </p:nvGrpSpPr>
        <p:grpSpPr>
          <a:xfrm>
            <a:off x="3533187" y="927100"/>
            <a:ext cx="2484000" cy="3271838"/>
            <a:chOff x="3436601" y="927100"/>
            <a:chExt cx="2484000" cy="3271838"/>
          </a:xfrm>
        </p:grpSpPr>
        <p:sp>
          <p:nvSpPr>
            <p:cNvPr id="37" name="Rechteck 36"/>
            <p:cNvSpPr/>
            <p:nvPr/>
          </p:nvSpPr>
          <p:spPr bwMode="gray">
            <a:xfrm>
              <a:off x="3436601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Machine Learning (ML)</a:t>
              </a:r>
            </a:p>
          </p:txBody>
        </p:sp>
        <p:sp>
          <p:nvSpPr>
            <p:cNvPr id="38" name="Inhaltsplatzhalter 6"/>
            <p:cNvSpPr txBox="1">
              <a:spLocks/>
            </p:cNvSpPr>
            <p:nvPr/>
          </p:nvSpPr>
          <p:spPr bwMode="gray">
            <a:xfrm>
              <a:off x="3436601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 smtClean="0">
                  <a:latin typeface="Arial"/>
                </a:rPr>
                <a:t>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49" name="Gruppierung 2048"/>
          <p:cNvGrpSpPr/>
          <p:nvPr/>
        </p:nvGrpSpPr>
        <p:grpSpPr>
          <a:xfrm>
            <a:off x="6305988" y="927100"/>
            <a:ext cx="2484000" cy="3271838"/>
            <a:chOff x="6305988" y="927100"/>
            <a:chExt cx="2484000" cy="3271838"/>
          </a:xfrm>
        </p:grpSpPr>
        <p:sp>
          <p:nvSpPr>
            <p:cNvPr id="43" name="Rechteck 42"/>
            <p:cNvSpPr/>
            <p:nvPr/>
          </p:nvSpPr>
          <p:spPr bwMode="gray">
            <a:xfrm>
              <a:off x="6305988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Deep Learning (DL)</a:t>
              </a:r>
            </a:p>
          </p:txBody>
        </p:sp>
        <p:sp>
          <p:nvSpPr>
            <p:cNvPr id="44" name="Inhaltsplatzhalter 6"/>
            <p:cNvSpPr txBox="1">
              <a:spLocks/>
            </p:cNvSpPr>
            <p:nvPr/>
          </p:nvSpPr>
          <p:spPr bwMode="gray">
            <a:xfrm>
              <a:off x="6305988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 smtClean="0">
                  <a:latin typeface="Arial"/>
                </a:rPr>
                <a:t>features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</a:t>
              </a: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>
                  <a:latin typeface="Arial"/>
                </a:rPr>
                <a:t>conclusion</a:t>
              </a:r>
              <a:endParaRPr lang="de-CH" sz="1300" dirty="0">
                <a:latin typeface="Arial"/>
              </a:endParaRPr>
            </a:p>
          </p:txBody>
        </p:sp>
      </p:grpSp>
      <p:grpSp>
        <p:nvGrpSpPr>
          <p:cNvPr id="16" name="Gruppieren 18"/>
          <p:cNvGrpSpPr/>
          <p:nvPr/>
        </p:nvGrpSpPr>
        <p:grpSpPr bwMode="gray">
          <a:xfrm>
            <a:off x="-3117850" y="0"/>
            <a:ext cx="3035300" cy="4464050"/>
            <a:chOff x="6153150" y="0"/>
            <a:chExt cx="3035300" cy="4464050"/>
          </a:xfrm>
        </p:grpSpPr>
        <p:sp>
          <p:nvSpPr>
            <p:cNvPr id="17" name="Diagonal liegende Ecken des Rechtecks abrunden 16"/>
            <p:cNvSpPr/>
            <p:nvPr/>
          </p:nvSpPr>
          <p:spPr bwMode="gray">
            <a:xfrm>
              <a:off x="6153150" y="0"/>
              <a:ext cx="3035300" cy="4464050"/>
            </a:xfrm>
            <a:prstGeom prst="round2DiagRect">
              <a:avLst>
                <a:gd name="adj1" fmla="val 5144"/>
                <a:gd name="adj2" fmla="val 0"/>
              </a:avLst>
            </a:prstGeom>
            <a:solidFill>
              <a:schemeClr val="accent3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Arial"/>
                </a:rPr>
                <a:t>INFOBOX – Read and delete</a:t>
              </a:r>
            </a:p>
            <a:p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Use this box for design pages with text boxes. You can change the bullet automatically here and objects can be grouped </a:t>
              </a:r>
              <a:r>
                <a:rPr lang="en-US" dirty="0" smtClean="0"/>
                <a:t> </a:t>
              </a:r>
              <a:r>
                <a:t/>
              </a:r>
              <a:br/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(important for even spacing 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1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</a:t>
              </a: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You can permanently change the shape of all objects at any time via 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Format </a:t>
              </a:r>
              <a:r>
                <a:rPr lang="de-DE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 Add shapes </a:t>
              </a:r>
              <a:r>
                <a:rPr lang="de-DE" sz="1100" b="1" i="1" dirty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dirty="0" smtClean="0"/>
                <a:t>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Change shapes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 (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2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 </a:t>
              </a:r>
            </a:p>
          </p:txBody>
        </p:sp>
        <p:pic>
          <p:nvPicPr>
            <p:cNvPr id="19" name="Picture 66"/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70867" y="1561805"/>
              <a:ext cx="2968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Ellipse 16"/>
            <p:cNvSpPr/>
            <p:nvPr/>
          </p:nvSpPr>
          <p:spPr bwMode="gray">
            <a:xfrm>
              <a:off x="6720751" y="16307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6326961" y="2806700"/>
              <a:ext cx="2693747" cy="152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19"/>
            <p:cNvSpPr/>
            <p:nvPr/>
          </p:nvSpPr>
          <p:spPr bwMode="gray">
            <a:xfrm>
              <a:off x="7975511" y="31953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Deep Learning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2017/13/12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a deep neural network learn?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9967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deep neural network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6806" y="4017844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 smtClean="0"/>
              <a:t>Stergiou</a:t>
            </a:r>
            <a:r>
              <a:rPr lang="en-US" sz="800" dirty="0" smtClean="0"/>
              <a:t> &amp; </a:t>
            </a:r>
            <a:r>
              <a:rPr lang="en-US" sz="800" dirty="0" err="1" smtClean="0"/>
              <a:t>Siganos</a:t>
            </a:r>
            <a:r>
              <a:rPr lang="en-US" sz="800" dirty="0" smtClean="0"/>
              <a:t>, Artificial Neurons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3" y="1068609"/>
            <a:ext cx="4497768" cy="28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we need a loss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Practical Deep Learning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2017/13/12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 that is, a way to quantify our current error.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1400" i="1" dirty="0" smtClean="0"/>
          </a:p>
          <a:p>
            <a:r>
              <a:rPr lang="en-US" sz="1400" i="1" dirty="0" smtClean="0">
                <a:solidFill>
                  <a:schemeClr val="accent2"/>
                </a:solidFill>
              </a:rPr>
              <a:t>You said 98% probability it was a cat… but it’s a dog!</a:t>
            </a:r>
          </a:p>
          <a:p>
            <a:endParaRPr lang="en-US" dirty="0"/>
          </a:p>
          <a:p>
            <a:r>
              <a:rPr lang="en-US" sz="1400" i="1" dirty="0" smtClean="0">
                <a:solidFill>
                  <a:schemeClr val="accent2"/>
                </a:solidFill>
              </a:rPr>
              <a:t>You said sales were </a:t>
            </a:r>
            <a:r>
              <a:rPr lang="en-US" sz="1400" i="1" dirty="0" err="1" smtClean="0">
                <a:solidFill>
                  <a:schemeClr val="accent2"/>
                </a:solidFill>
              </a:rPr>
              <a:t>gonna</a:t>
            </a:r>
            <a:r>
              <a:rPr lang="en-US" sz="1400" i="1" dirty="0" smtClean="0">
                <a:solidFill>
                  <a:schemeClr val="accent2"/>
                </a:solidFill>
              </a:rPr>
              <a:t> to up by 5%... but really they went down by 0.7%!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917469"/>
            <a:ext cx="2569388" cy="1613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6" y="2708683"/>
            <a:ext cx="2189648" cy="851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18" y="2358325"/>
            <a:ext cx="1922238" cy="7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TVD_PPT_Template_16zu9_DE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VD_PPT_Template_2015_16zu9_EN" id="{F393887C-EAB3-4964-9CF9-B05264B499B8}" vid="{503BEFE1-278E-4A27-A22C-0466040C4085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a65b2c18-bff2-4ef1-b402-d17a1d2fd91d" ContentTypeId="0x0101003E03BD88464FD44EBFDF5226D4636C49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http://schemas.microsoft.com/sharepoint/v3">
      <UserInfo>
        <DisplayName/>
        <AccountId>15</AccountId>
        <AccountType/>
      </UserInfo>
    </Responsible>
    <SecurityLevel xmlns="http://schemas.microsoft.com/sharepoint/v3">internal</SecurityLevel>
    <ValidTo xmlns="http://schemas.microsoft.com/sharepoint/v3">2016-10-06T22:00:00+00:00</ValidTo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3E03BD88464FD44EBFDF5226D4636C4900ADF5CC318148054F84DBD03FFB78DAB7" ma:contentTypeVersion="4" ma:contentTypeDescription="" ma:contentTypeScope="" ma:versionID="221e1510c6bb20b233ca2f9ef4bcfb1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83944a83c500758f251866b29d742e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ValidTo" minOccurs="0"/>
                <xsd:element ref="ns1:Responsible"/>
                <xsd:element ref="ns1:Security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description="" ma:format="DateOnly" ma:internalName="ValidTo" ma:readOnly="false">
      <xsd:simpleType>
        <xsd:restriction base="dms:DateTime"/>
      </xsd:simpleType>
    </xsd:element>
    <xsd:element name="Responsible" ma:index="2" ma:displayName="Responsible" ma:description="" ma:list="UserInfo" ma:internalName="Responsib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ma:displayName="Security Level" ma:default="internal" ma:description="" ma:format="RadioButtons" ma:internalName="SecurityLevel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7CD471-F64E-4411-BFA0-C30B2C654F2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C302F79-F57C-45EA-ADDB-80A544D70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B6694F-3729-4114-98C3-788E7B8B82D9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23B953C-E155-4D8B-9ADD-1E2F9D623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902</Words>
  <Application>Microsoft Office PowerPoint</Application>
  <PresentationFormat>On-screen Show (16:9)</PresentationFormat>
  <Paragraphs>199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TVD_PPT_Template_16zu9_DE</vt:lpstr>
      <vt:lpstr>1_Custom Design</vt:lpstr>
      <vt:lpstr>White</vt:lpstr>
      <vt:lpstr>Custom Design</vt:lpstr>
      <vt:lpstr>PowerPoint Presentation</vt:lpstr>
      <vt:lpstr>PowerPoint Presentation</vt:lpstr>
      <vt:lpstr>Task: Separate the green triangles from the blue circles</vt:lpstr>
      <vt:lpstr>Features matter…</vt:lpstr>
      <vt:lpstr>Example: Learning features for object classification</vt:lpstr>
      <vt:lpstr>Deep learning vs. machine learning</vt:lpstr>
      <vt:lpstr>PowerPoint Presentation</vt:lpstr>
      <vt:lpstr>A deep neural network </vt:lpstr>
      <vt:lpstr>First, we need a loss function</vt:lpstr>
      <vt:lpstr>Second, we need to reduce that error</vt:lpstr>
      <vt:lpstr>Third, we need to propagate back that error</vt:lpstr>
      <vt:lpstr>PowerPoint Presentation</vt:lpstr>
      <vt:lpstr>Deep Learning frameworks</vt:lpstr>
      <vt:lpstr>Keras: User friendliness and fast experimentation</vt:lpstr>
      <vt:lpstr>TensorFlow: Google Glamour included</vt:lpstr>
      <vt:lpstr>PyTorch: Dynamical neural networks with Python</vt:lpstr>
      <vt:lpstr>Case study: Distinguishing sports</vt:lpstr>
      <vt:lpstr>Example CNN architecture (LeNet)</vt:lpstr>
      <vt:lpstr>The Convolution Operation</vt:lpstr>
      <vt:lpstr>Demo time!</vt:lpstr>
      <vt:lpstr>Questions? Thank you!</vt:lpstr>
    </vt:vector>
  </TitlesOfParts>
  <Company>Trivadis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Diana Eggenschwiler Kühne</dc:creator>
  <cp:lastModifiedBy>key</cp:lastModifiedBy>
  <cp:revision>92</cp:revision>
  <cp:lastPrinted>2011-06-06T08:45:27Z</cp:lastPrinted>
  <dcterms:created xsi:type="dcterms:W3CDTF">2016-02-01T08:03:54Z</dcterms:created>
  <dcterms:modified xsi:type="dcterms:W3CDTF">2017-11-18T17:01:11Z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0x0101003E03BD88464FD44EBFDF5226D4636C4900ADF5CC318148054F84DBD03FFB78DAB7</vt:lpwstr>
  </property>
</Properties>
</file>