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92" r:id="rId3"/>
    <p:sldId id="280" r:id="rId4"/>
    <p:sldId id="286" r:id="rId5"/>
    <p:sldId id="288" r:id="rId6"/>
    <p:sldId id="283" r:id="rId7"/>
    <p:sldId id="282" r:id="rId8"/>
    <p:sldId id="261" r:id="rId9"/>
    <p:sldId id="287" r:id="rId10"/>
    <p:sldId id="263" r:id="rId11"/>
    <p:sldId id="281" r:id="rId12"/>
    <p:sldId id="289" r:id="rId13"/>
    <p:sldId id="284" r:id="rId14"/>
    <p:sldId id="285" r:id="rId15"/>
    <p:sldId id="290" r:id="rId16"/>
    <p:sldId id="291" r:id="rId17"/>
  </p:sldIdLst>
  <p:sldSz cx="12192000" cy="6858000"/>
  <p:notesSz cx="6858000" cy="9144000"/>
  <p:embeddedFontLst>
    <p:embeddedFont>
      <p:font typeface="Abril Fatface" panose="02000503000000020003" pitchFamily="2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5FD"/>
    <a:srgbClr val="1CC549"/>
    <a:srgbClr val="BA94E9"/>
    <a:srgbClr val="F46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1" y="-6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610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94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32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02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197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40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75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59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50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04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06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0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62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22455" y="2578510"/>
            <a:ext cx="6137640" cy="17009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TWITTER </a:t>
            </a:r>
            <a:r>
              <a:rPr lang="en" sz="5000" dirty="0"/>
              <a:t>SCRAPPER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592295" y="4656492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Hamed Ben Arous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Abdoulaye Wagne</a:t>
            </a:r>
            <a:br>
              <a:rPr lang="en" sz="2000" dirty="0">
                <a:solidFill>
                  <a:schemeClr val="accent1"/>
                </a:solidFill>
              </a:rPr>
            </a:br>
            <a:r>
              <a:rPr lang="en" sz="2000" dirty="0">
                <a:solidFill>
                  <a:schemeClr val="accent1"/>
                </a:solidFill>
              </a:rPr>
              <a:t>Loqmann Benhaddya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4" name="Google Shape;381;p22">
            <a:extLst>
              <a:ext uri="{FF2B5EF4-FFF2-40B4-BE49-F238E27FC236}">
                <a16:creationId xmlns:a16="http://schemas.microsoft.com/office/drawing/2014/main" id="{B6A3B426-0C64-41AD-A74B-0DB652907211}"/>
              </a:ext>
            </a:extLst>
          </p:cNvPr>
          <p:cNvSpPr txBox="1">
            <a:spLocks/>
          </p:cNvSpPr>
          <p:nvPr/>
        </p:nvSpPr>
        <p:spPr>
          <a:xfrm>
            <a:off x="1326789" y="1193009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spcAft>
                <a:spcPts val="2100"/>
              </a:spcAft>
            </a:pPr>
            <a:r>
              <a:rPr lang="fr-FR" sz="2000" dirty="0">
                <a:solidFill>
                  <a:schemeClr val="tx1"/>
                </a:solidFill>
              </a:rPr>
              <a:t>Présentation du Projet: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Gantt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9136325" y="6094500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  utilisé: </a:t>
            </a:r>
            <a:r>
              <a:rPr lang="fr-FR" dirty="0" err="1"/>
              <a:t>Canva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7FEEC0-6AC1-4E14-A2DA-07A60675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45" y="1715785"/>
            <a:ext cx="8087509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Déploiement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5818596" y="1804394"/>
            <a:ext cx="5822023" cy="45700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fr-FR" sz="1500" dirty="0"/>
              <a:t>Architecture globale :</a:t>
            </a:r>
            <a:br>
              <a:rPr lang="fr-FR" sz="1500" dirty="0"/>
            </a:br>
            <a:r>
              <a:rPr lang="fr-FR" sz="1500" dirty="0"/>
              <a:t>Illustre la structure de déploiement de l'application d'analyse Twitter.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Composants principaux :</a:t>
            </a:r>
            <a:br>
              <a:rPr lang="fr-FR" sz="1500" dirty="0"/>
            </a:br>
            <a:r>
              <a:rPr lang="fr-FR" sz="1500" dirty="0"/>
              <a:t>Client, </a:t>
            </a:r>
            <a:r>
              <a:rPr lang="fr-FR" sz="1500" dirty="0" err="1"/>
              <a:t>Load</a:t>
            </a:r>
            <a:r>
              <a:rPr lang="fr-FR" sz="1500" dirty="0"/>
              <a:t> Balancer, Serveurs d'Application, Conteneurs Docker.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Services externes: </a:t>
            </a:r>
            <a:br>
              <a:rPr lang="fr-FR" sz="1500" dirty="0"/>
            </a:br>
            <a:r>
              <a:rPr lang="fr-FR" sz="1500" dirty="0"/>
              <a:t>Twitter, </a:t>
            </a:r>
            <a:r>
              <a:rPr lang="fr-FR" sz="1500" dirty="0" err="1"/>
              <a:t>OpenAI</a:t>
            </a:r>
            <a:r>
              <a:rPr lang="fr-FR" sz="1500" dirty="0"/>
              <a:t> et </a:t>
            </a:r>
            <a:r>
              <a:rPr lang="fr-FR" sz="1500" dirty="0" err="1"/>
              <a:t>Groq</a:t>
            </a:r>
            <a:r>
              <a:rPr lang="fr-FR" sz="1500" dirty="0"/>
              <a:t> pour diverses fonctionnalités.</a:t>
            </a:r>
          </a:p>
          <a:p>
            <a:pPr marL="0" indent="0">
              <a:buNone/>
            </a:pPr>
            <a:endParaRPr lang="fr-FR" sz="1500" dirty="0"/>
          </a:p>
          <a:p>
            <a:pPr marL="285750" indent="-285750"/>
            <a:r>
              <a:rPr lang="fr-FR" sz="1500" dirty="0"/>
              <a:t>Flux de données: </a:t>
            </a:r>
            <a:br>
              <a:rPr lang="fr-FR" sz="1500" dirty="0"/>
            </a:br>
            <a:r>
              <a:rPr lang="fr-FR" sz="1500" dirty="0"/>
              <a:t>Montre la circulation des données entre les composants.</a:t>
            </a:r>
            <a:endParaRPr lang="en-US" sz="1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4E81D3-B12C-4EFC-A39F-5D6B8BC53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6" t="13773" r="14054" b="11770"/>
          <a:stretch/>
        </p:blipFill>
        <p:spPr>
          <a:xfrm>
            <a:off x="1688341" y="1550292"/>
            <a:ext cx="3955552" cy="44578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6DE1D-943C-A85D-59C7-0FB4EDE05E37}"/>
              </a:ext>
            </a:extLst>
          </p:cNvPr>
          <p:cNvSpPr/>
          <p:nvPr/>
        </p:nvSpPr>
        <p:spPr>
          <a:xfrm>
            <a:off x="3763563" y="5613605"/>
            <a:ext cx="186813" cy="88490"/>
          </a:xfrm>
          <a:prstGeom prst="rect">
            <a:avLst/>
          </a:prstGeom>
          <a:solidFill>
            <a:srgbClr val="E5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664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Cas d’utilisation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9136325" y="6094500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  utilisé: </a:t>
            </a:r>
            <a:r>
              <a:rPr lang="fr-FR" dirty="0" err="1"/>
              <a:t>Canva</a:t>
            </a:r>
            <a:endParaRPr lang="en-US" dirty="0"/>
          </a:p>
        </p:txBody>
      </p:sp>
      <p:pic>
        <p:nvPicPr>
          <p:cNvPr id="3" name="Image 2" descr="Une image contenant texte, diagramme, ligne, dessin&#10;&#10;Description générée automatiquement">
            <a:extLst>
              <a:ext uri="{FF2B5EF4-FFF2-40B4-BE49-F238E27FC236}">
                <a16:creationId xmlns:a16="http://schemas.microsoft.com/office/drawing/2014/main" id="{DDE9AAC1-0425-59A0-4CED-D6B5530E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7" y="1933353"/>
            <a:ext cx="9755100" cy="39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0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66343" y="483530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</a:t>
            </a:r>
            <a:r>
              <a:rPr lang="fr-FR" dirty="0">
                <a:solidFill>
                  <a:srgbClr val="BA94E9"/>
                </a:solidFill>
              </a:rPr>
              <a:t>Classe</a:t>
            </a:r>
          </a:p>
        </p:txBody>
      </p:sp>
      <p:sp>
        <p:nvSpPr>
          <p:cNvPr id="444" name="Google Shape;444;p29"/>
          <p:cNvSpPr txBox="1">
            <a:spLocks noGrp="1"/>
          </p:cNvSpPr>
          <p:nvPr>
            <p:ph type="body" idx="6"/>
          </p:nvPr>
        </p:nvSpPr>
        <p:spPr>
          <a:xfrm>
            <a:off x="9136325" y="6094500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  utilisé: </a:t>
            </a:r>
            <a:r>
              <a:rPr lang="fr-FR" dirty="0" err="1"/>
              <a:t>Canva</a:t>
            </a:r>
            <a:endParaRPr lang="en-US" dirty="0"/>
          </a:p>
        </p:txBody>
      </p:sp>
      <p:pic>
        <p:nvPicPr>
          <p:cNvPr id="5" name="Image 4" descr="Une image contenant texte, diagramme, ligne, reçu&#10;&#10;Description générée automatiquement">
            <a:extLst>
              <a:ext uri="{FF2B5EF4-FFF2-40B4-BE49-F238E27FC236}">
                <a16:creationId xmlns:a16="http://schemas.microsoft.com/office/drawing/2014/main" id="{AF82920B-D123-950C-4D60-56DE0052D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74" r="84597"/>
          <a:stretch/>
        </p:blipFill>
        <p:spPr>
          <a:xfrm>
            <a:off x="5034115" y="4667085"/>
            <a:ext cx="2123768" cy="13569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799AF8-9AE4-7DDE-D3A2-6D8FB91D5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36" y="2045773"/>
            <a:ext cx="10559844" cy="24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6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077487" y="998819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rgbClr val="1CC549"/>
                </a:solidFill>
              </a:rPr>
              <a:t>Contributions</a:t>
            </a:r>
            <a:r>
              <a:rPr lang="fr-FR" sz="5000" dirty="0"/>
              <a:t> au Projet: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68" y="1845313"/>
            <a:ext cx="947086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de visualisations interactives: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Plotly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–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matplotlib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–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networkx</a:t>
            </a:r>
            <a:endParaRPr kumimoji="0" lang="fr-FR" altLang="fr-F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Analyse des sentiments: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TextBlob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Filtrage et nettoyage des données: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Recherchee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les mots pertinents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Réseau de co-occurrence des hashtags: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networkx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Intégration avec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Streamlit</a:t>
            </a:r>
            <a:endParaRPr lang="fr-FR" altLang="fr-FR" sz="21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Ajout de la fonctionnalité de téléchargement du </a:t>
            </a:r>
            <a:r>
              <a:rPr kumimoji="0" lang="fr-FR" altLang="fr-F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DataFrame</a:t>
            </a: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en fichier CSV.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du diagramme de Gantt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Création du diagramme de déploiement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4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8446" y="2856007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8000" dirty="0">
                <a:solidFill>
                  <a:srgbClr val="1CC549"/>
                </a:solidFill>
              </a:rPr>
              <a:t>Démonstration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18487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8446" y="2856007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8000" dirty="0">
                <a:solidFill>
                  <a:srgbClr val="1CC549"/>
                </a:solidFill>
              </a:rPr>
              <a:t>Merci </a:t>
            </a:r>
            <a:r>
              <a:rPr lang="fr-FR" dirty="0">
                <a:solidFill>
                  <a:srgbClr val="1CC549"/>
                </a:solidFill>
              </a:rPr>
              <a:t>☺️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50166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555182" y="1220668"/>
            <a:ext cx="3669937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rgbClr val="1CC549"/>
                </a:solidFill>
              </a:rPr>
              <a:t>Annexe</a:t>
            </a:r>
            <a:endParaRPr lang="fr-FR" sz="5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908" y="2052644"/>
            <a:ext cx="54361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Objectif principal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Workflow du projet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Recherche des éléments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20B0604020202020204" charset="0"/>
                <a:ea typeface="Roboto Mono" panose="020B0604020202020204" charset="0"/>
              </a:rPr>
              <a:t>Virtualisation avec Docker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Visualisation des données Twitter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Exemples des graphiques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Architecture réseau de l’application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Diagramme Gantt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Diagramme de déploiement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Diagramme de cas d’utilisation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Diagramme de classe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Contribution au projet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800" dirty="0">
                <a:solidFill>
                  <a:schemeClr val="tx1"/>
                </a:solidFill>
                <a:latin typeface="Roboto Mono" panose="020B0604020202020204" charset="0"/>
                <a:ea typeface="Roboto Mono" panose="020B0604020202020204" charset="0"/>
              </a:rPr>
              <a:t>Démonstration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077487" y="998819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chemeClr val="bg2"/>
                </a:solidFill>
              </a:rPr>
              <a:t>Objectif </a:t>
            </a:r>
            <a:r>
              <a:rPr lang="fr-FR" sz="5000" dirty="0">
                <a:solidFill>
                  <a:srgbClr val="1CC549"/>
                </a:solidFill>
              </a:rPr>
              <a:t>principal</a:t>
            </a:r>
            <a:r>
              <a:rPr lang="fr-FR" sz="5000" dirty="0"/>
              <a:t>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68" y="2219272"/>
            <a:ext cx="7938392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Scrape Tweets : Collectez des tweets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Analyser les sentiments : Évaluer le sentiment des tweets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Visualiser les données : Fournir des visualisations interactives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3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555182" y="576055"/>
            <a:ext cx="10783554" cy="570589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077487" y="998819"/>
            <a:ext cx="10037026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5000" dirty="0">
                <a:solidFill>
                  <a:srgbClr val="1CC549"/>
                </a:solidFill>
              </a:rPr>
              <a:t>Workflow</a:t>
            </a:r>
            <a:r>
              <a:rPr lang="fr-FR" sz="5000" dirty="0">
                <a:solidFill>
                  <a:schemeClr val="bg2"/>
                </a:solidFill>
              </a:rPr>
              <a:t> du projet</a:t>
            </a:r>
            <a:r>
              <a:rPr lang="fr-FR" sz="5000" dirty="0"/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EEA20F-8042-B9B0-66E7-82AA5201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08" y="1818968"/>
            <a:ext cx="7268290" cy="4273662"/>
          </a:xfrm>
          <a:prstGeom prst="rect">
            <a:avLst/>
          </a:prstGeom>
        </p:spPr>
      </p:pic>
      <p:sp>
        <p:nvSpPr>
          <p:cNvPr id="10" name="Google Shape;444;p29">
            <a:extLst>
              <a:ext uri="{FF2B5EF4-FFF2-40B4-BE49-F238E27FC236}">
                <a16:creationId xmlns:a16="http://schemas.microsoft.com/office/drawing/2014/main" id="{7FD5DAB1-CF56-113B-1814-5D4BAE89FE82}"/>
              </a:ext>
            </a:extLst>
          </p:cNvPr>
          <p:cNvSpPr txBox="1">
            <a:spLocks/>
          </p:cNvSpPr>
          <p:nvPr/>
        </p:nvSpPr>
        <p:spPr>
          <a:xfrm>
            <a:off x="8611998" y="6281945"/>
            <a:ext cx="30556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Outil  utilisé: Miro</a:t>
            </a:r>
            <a:endParaRPr lang="en-US" dirty="0">
              <a:solidFill>
                <a:schemeClr val="bg2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73876" y="678739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BA94E9"/>
                </a:solidFill>
              </a:rPr>
              <a:t>Recherche </a:t>
            </a:r>
            <a:r>
              <a:rPr lang="fr-FR" dirty="0"/>
              <a:t>des éléments:</a:t>
            </a:r>
            <a:endParaRPr lang="fr-FR" dirty="0">
              <a:solidFill>
                <a:srgbClr val="BA94E9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F63A7D-7E03-F8CD-4D53-375C5132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45" y="1622176"/>
            <a:ext cx="7440033" cy="44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73876" y="678739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BA94E9"/>
                </a:solidFill>
              </a:rPr>
              <a:t>Virtualisation </a:t>
            </a:r>
            <a:r>
              <a:rPr lang="fr-FR" dirty="0"/>
              <a:t>avec Docker:</a:t>
            </a:r>
            <a:endParaRPr lang="fr-FR" dirty="0">
              <a:solidFill>
                <a:srgbClr val="BA94E9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58F501-4049-3BE5-435B-25F724BA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408" y="1639318"/>
            <a:ext cx="6833183" cy="43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9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4D0D845-91B1-4F47-98B7-4F2A4BE85812}"/>
              </a:ext>
            </a:extLst>
          </p:cNvPr>
          <p:cNvGrpSpPr/>
          <p:nvPr/>
        </p:nvGrpSpPr>
        <p:grpSpPr>
          <a:xfrm>
            <a:off x="627101" y="576055"/>
            <a:ext cx="10783554" cy="6009680"/>
            <a:chOff x="627600" y="650522"/>
            <a:chExt cx="10783554" cy="5297400"/>
          </a:xfrm>
        </p:grpSpPr>
        <p:sp>
          <p:nvSpPr>
            <p:cNvPr id="512" name="Google Shape;512;p35"/>
            <p:cNvSpPr/>
            <p:nvPr/>
          </p:nvSpPr>
          <p:spPr>
            <a:xfrm>
              <a:off x="627600" y="650522"/>
              <a:ext cx="10783554" cy="5297400"/>
            </a:xfrm>
            <a:prstGeom prst="roundRect">
              <a:avLst>
                <a:gd name="adj" fmla="val 3345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35"/>
            <p:cNvGrpSpPr/>
            <p:nvPr/>
          </p:nvGrpSpPr>
          <p:grpSpPr>
            <a:xfrm>
              <a:off x="780846" y="826284"/>
              <a:ext cx="635280" cy="147600"/>
              <a:chOff x="2147366" y="4139382"/>
              <a:chExt cx="635280" cy="147600"/>
            </a:xfrm>
          </p:grpSpPr>
          <p:sp>
            <p:nvSpPr>
              <p:cNvPr id="521" name="Google Shape;521;p3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1572675" y="576055"/>
            <a:ext cx="9890329" cy="114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fr-FR" sz="4000" dirty="0">
                <a:solidFill>
                  <a:srgbClr val="BA94E9"/>
                </a:solidFill>
              </a:rPr>
              <a:t>Visualisations</a:t>
            </a:r>
            <a:r>
              <a:rPr lang="fr-FR" sz="4000" dirty="0">
                <a:solidFill>
                  <a:srgbClr val="1CC549"/>
                </a:solidFill>
              </a:rPr>
              <a:t> </a:t>
            </a:r>
            <a:r>
              <a:rPr lang="fr-FR" sz="4000" dirty="0">
                <a:solidFill>
                  <a:schemeClr val="tx1"/>
                </a:solidFill>
              </a:rPr>
              <a:t>des Données Twitter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084057-2F71-448C-9A4B-3F84CDD5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87" y="1272320"/>
            <a:ext cx="10174644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Top Tweets 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Tweets les plus likés , retweetés, vus.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Engagement et Longueur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Relation entre la longueur des tweets et leur engagement total</a:t>
            </a:r>
            <a:endParaRPr lang="fr-FR" altLang="fr-FR" sz="18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 Distribution des Interactions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Répartition entre likes, retweets et réponses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Réseau de co-occurrence des hashtags :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-Visualise les liens entre les hashtags fréquemment utilisés ensemble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"/>
                <a:ea typeface="Roboto Mono" panose="020B0604020202020204" charset="0"/>
              </a:rPr>
              <a:t>-Aide à identifier les thèmes et tendances populaires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 b="1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Analyse des Sentiments :</a:t>
            </a:r>
            <a:b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</a:br>
            <a: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Distribution des sentiments (positif, neutre, négatif) dans les tweets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2000" b="1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Mots et Hashtags Populaires :</a:t>
            </a:r>
            <a:b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</a:br>
            <a:r>
              <a:rPr lang="fr-FR" altLang="fr-FR" sz="1800" dirty="0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Top 5 des mots les plus corrélés dans les tweets et des # les plus </a:t>
            </a:r>
            <a:r>
              <a:rPr lang="fr-FR" altLang="fr-FR" sz="1800" dirty="0" err="1">
                <a:solidFill>
                  <a:schemeClr val="tx1"/>
                </a:solidFill>
                <a:latin typeface="Roboto "/>
                <a:ea typeface="Roboto Mono" panose="020B0604020202020204" charset="0"/>
              </a:rPr>
              <a:t>utilsés</a:t>
            </a:r>
            <a:endParaRPr lang="fr-FR" altLang="fr-FR" sz="1800" dirty="0">
              <a:solidFill>
                <a:schemeClr val="tx1"/>
              </a:solidFill>
              <a:latin typeface="Roboto 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3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Exemples des </a:t>
            </a:r>
            <a:r>
              <a:rPr lang="en" dirty="0">
                <a:solidFill>
                  <a:srgbClr val="F46659"/>
                </a:solidFill>
              </a:rPr>
              <a:t>graphiques</a:t>
            </a:r>
            <a:r>
              <a:rPr lang="en" dirty="0"/>
              <a:t>: 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79275" y="1510717"/>
            <a:ext cx="4154400" cy="5703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 dirty="0"/>
              <a:t>Distribution de Sentiments :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202059" y="1795914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fr-FR" dirty="0"/>
              <a:t>Les tweets le plus likés: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FA64C4-76A3-4EEE-9388-266A2581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11" y="2466752"/>
            <a:ext cx="2838450" cy="2705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3E6872-342C-46C1-B8A5-BC93A7ECE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151" y="3336202"/>
            <a:ext cx="1176524" cy="855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A67877-F8BC-458A-98FA-14DCBF61D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30" y="2765483"/>
            <a:ext cx="4253519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73876" y="678739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BA94E9"/>
                </a:solidFill>
              </a:rPr>
              <a:t>Architecture réseau </a:t>
            </a:r>
            <a:r>
              <a:rPr lang="fr-FR" dirty="0"/>
              <a:t>de l’application:</a:t>
            </a:r>
            <a:endParaRPr lang="fr-FR" dirty="0">
              <a:solidFill>
                <a:srgbClr val="BA94E9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DEB57A-04AC-4448-B896-CB1278C0D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5" t="14566" r="7472" b="15257"/>
          <a:stretch/>
        </p:blipFill>
        <p:spPr>
          <a:xfrm>
            <a:off x="1614755" y="1797978"/>
            <a:ext cx="8962489" cy="41546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4DF049-71A0-A6E4-47FC-F40460CF1D40}"/>
              </a:ext>
            </a:extLst>
          </p:cNvPr>
          <p:cNvSpPr/>
          <p:nvPr/>
        </p:nvSpPr>
        <p:spPr>
          <a:xfrm>
            <a:off x="9735738" y="5509211"/>
            <a:ext cx="186813" cy="88490"/>
          </a:xfrm>
          <a:prstGeom prst="rect">
            <a:avLst/>
          </a:prstGeom>
          <a:solidFill>
            <a:srgbClr val="E5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81364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371</Words>
  <Application>Microsoft Office PowerPoint</Application>
  <PresentationFormat>Grand écran</PresentationFormat>
  <Paragraphs>61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Roboto</vt:lpstr>
      <vt:lpstr>Abril Fatface</vt:lpstr>
      <vt:lpstr>Calibri</vt:lpstr>
      <vt:lpstr>Roboto </vt:lpstr>
      <vt:lpstr>Arial</vt:lpstr>
      <vt:lpstr>Roboto Mono</vt:lpstr>
      <vt:lpstr>Aldrich</vt:lpstr>
      <vt:lpstr>SlidesMania</vt:lpstr>
      <vt:lpstr>TWITTER SCRAPPER</vt:lpstr>
      <vt:lpstr>Annexe</vt:lpstr>
      <vt:lpstr>Objectif principal:</vt:lpstr>
      <vt:lpstr>Workflow du projet:</vt:lpstr>
      <vt:lpstr>Recherche des éléments:</vt:lpstr>
      <vt:lpstr>Virtualisation avec Docker:</vt:lpstr>
      <vt:lpstr>Visualisations des Données Twitter</vt:lpstr>
      <vt:lpstr>Exemples des graphiques: </vt:lpstr>
      <vt:lpstr>Architecture réseau de l’application:</vt:lpstr>
      <vt:lpstr>Diagramme de Gantt</vt:lpstr>
      <vt:lpstr>Diagramme de Déploiement</vt:lpstr>
      <vt:lpstr>Diagramme de Cas d’utilisation</vt:lpstr>
      <vt:lpstr>Diagramme de Classe</vt:lpstr>
      <vt:lpstr>Contributions au Projet:</vt:lpstr>
      <vt:lpstr>Démonstration</vt:lpstr>
      <vt:lpstr>Merci ☺️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cp:lastModifiedBy>Loqmann Benhaddya</cp:lastModifiedBy>
  <cp:revision>14</cp:revision>
  <dcterms:modified xsi:type="dcterms:W3CDTF">2024-06-26T11:42:14Z</dcterms:modified>
</cp:coreProperties>
</file>