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92" r:id="rId3"/>
    <p:sldId id="280" r:id="rId4"/>
    <p:sldId id="286" r:id="rId5"/>
    <p:sldId id="288" r:id="rId6"/>
    <p:sldId id="283" r:id="rId7"/>
    <p:sldId id="293" r:id="rId8"/>
    <p:sldId id="282" r:id="rId9"/>
    <p:sldId id="261" r:id="rId10"/>
    <p:sldId id="287" r:id="rId11"/>
    <p:sldId id="263" r:id="rId12"/>
    <p:sldId id="281" r:id="rId13"/>
    <p:sldId id="289" r:id="rId14"/>
    <p:sldId id="284" r:id="rId15"/>
    <p:sldId id="285" r:id="rId16"/>
    <p:sldId id="290" r:id="rId17"/>
    <p:sldId id="291" r:id="rId18"/>
  </p:sldIdLst>
  <p:sldSz cx="12192000" cy="6858000"/>
  <p:notesSz cx="6858000" cy="9144000"/>
  <p:embeddedFontLst>
    <p:embeddedFont>
      <p:font typeface="Abril Fatface" panose="02000503000000020003" pitchFamily="2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5F5FD"/>
    <a:srgbClr val="1CC549"/>
    <a:srgbClr val="BA94E9"/>
    <a:srgbClr val="F46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62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1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946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32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2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19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4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75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9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0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04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6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1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22455" y="2578510"/>
            <a:ext cx="6137640" cy="1700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TWITTER </a:t>
            </a:r>
            <a:r>
              <a:rPr lang="en" sz="5000" dirty="0"/>
              <a:t>SCRAPPER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592295" y="465649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Hamed Ben Arous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Abdoulaye Wagne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Loqmann Benhaddya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4" name="Google Shape;381;p22">
            <a:extLst>
              <a:ext uri="{FF2B5EF4-FFF2-40B4-BE49-F238E27FC236}">
                <a16:creationId xmlns:a16="http://schemas.microsoft.com/office/drawing/2014/main" id="{B6A3B426-0C64-41AD-A74B-0DB652907211}"/>
              </a:ext>
            </a:extLst>
          </p:cNvPr>
          <p:cNvSpPr txBox="1">
            <a:spLocks/>
          </p:cNvSpPr>
          <p:nvPr/>
        </p:nvSpPr>
        <p:spPr>
          <a:xfrm>
            <a:off x="1326789" y="1193009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fr-FR" sz="2000" dirty="0">
                <a:solidFill>
                  <a:schemeClr val="tx1"/>
                </a:solidFill>
              </a:rPr>
              <a:t>Présentation du Projet: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Architecture réseau </a:t>
            </a:r>
            <a:r>
              <a:rPr lang="fr-FR" dirty="0"/>
              <a:t>de l’application: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DEB57A-04AC-4448-B896-CB1278C0D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5" t="14566" r="7472" b="15257"/>
          <a:stretch/>
        </p:blipFill>
        <p:spPr>
          <a:xfrm>
            <a:off x="1614755" y="1797978"/>
            <a:ext cx="8962489" cy="41546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4DF049-71A0-A6E4-47FC-F40460CF1D40}"/>
              </a:ext>
            </a:extLst>
          </p:cNvPr>
          <p:cNvSpPr/>
          <p:nvPr/>
        </p:nvSpPr>
        <p:spPr>
          <a:xfrm>
            <a:off x="9735738" y="5509211"/>
            <a:ext cx="186813" cy="88490"/>
          </a:xfrm>
          <a:prstGeom prst="rect">
            <a:avLst/>
          </a:prstGeom>
          <a:solidFill>
            <a:srgbClr val="E5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81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Gantt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Canva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7FEEC0-6AC1-4E14-A2DA-07A60675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45" y="1715785"/>
            <a:ext cx="8087509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Déploiement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5818596" y="1804394"/>
            <a:ext cx="5822023" cy="45700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fr-FR" sz="1500" dirty="0"/>
              <a:t>Architecture globale :</a:t>
            </a:r>
            <a:br>
              <a:rPr lang="fr-FR" sz="1500" dirty="0"/>
            </a:br>
            <a:r>
              <a:rPr lang="fr-FR" sz="1500" dirty="0"/>
              <a:t>Illustre la structure de déploiement de l'application d'analyse Twitter.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Composants principaux :</a:t>
            </a:r>
            <a:br>
              <a:rPr lang="fr-FR" sz="1500" dirty="0"/>
            </a:br>
            <a:r>
              <a:rPr lang="fr-FR" sz="1500" dirty="0"/>
              <a:t>Client, </a:t>
            </a:r>
            <a:r>
              <a:rPr lang="fr-FR" sz="1500" dirty="0" err="1"/>
              <a:t>Load</a:t>
            </a:r>
            <a:r>
              <a:rPr lang="fr-FR" sz="1500" dirty="0"/>
              <a:t> Balancer, Serveurs d'Application, Conteneurs Docker.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Services externes: </a:t>
            </a:r>
            <a:br>
              <a:rPr lang="fr-FR" sz="1500" dirty="0"/>
            </a:br>
            <a:r>
              <a:rPr lang="fr-FR" sz="1500" dirty="0"/>
              <a:t>Twitter, </a:t>
            </a:r>
            <a:r>
              <a:rPr lang="fr-FR" sz="1500" dirty="0" err="1"/>
              <a:t>OpenAI</a:t>
            </a:r>
            <a:r>
              <a:rPr lang="fr-FR" sz="1500" dirty="0"/>
              <a:t> et </a:t>
            </a:r>
            <a:r>
              <a:rPr lang="fr-FR" sz="1500" dirty="0" err="1"/>
              <a:t>Groq</a:t>
            </a:r>
            <a:r>
              <a:rPr lang="fr-FR" sz="1500" dirty="0"/>
              <a:t> pour diverses fonctionnalités.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Flux de données: </a:t>
            </a:r>
            <a:br>
              <a:rPr lang="fr-FR" sz="1500" dirty="0"/>
            </a:br>
            <a:r>
              <a:rPr lang="fr-FR" sz="1500" dirty="0"/>
              <a:t>Montre la circulation des données entre les composants.</a:t>
            </a:r>
            <a:endParaRPr lang="en-US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4E81D3-B12C-4EFC-A39F-5D6B8BC53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6" t="13773" r="14054" b="11770"/>
          <a:stretch/>
        </p:blipFill>
        <p:spPr>
          <a:xfrm>
            <a:off x="1688341" y="1550292"/>
            <a:ext cx="3955552" cy="44578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6DE1D-943C-A85D-59C7-0FB4EDE05E37}"/>
              </a:ext>
            </a:extLst>
          </p:cNvPr>
          <p:cNvSpPr/>
          <p:nvPr/>
        </p:nvSpPr>
        <p:spPr>
          <a:xfrm>
            <a:off x="3763563" y="5613605"/>
            <a:ext cx="186813" cy="88490"/>
          </a:xfrm>
          <a:prstGeom prst="rect">
            <a:avLst/>
          </a:prstGeom>
          <a:solidFill>
            <a:srgbClr val="E5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64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Cas d’utilisation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Canva</a:t>
            </a:r>
            <a:endParaRPr lang="en-US" dirty="0"/>
          </a:p>
        </p:txBody>
      </p:sp>
      <p:pic>
        <p:nvPicPr>
          <p:cNvPr id="3" name="Image 2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DDE9AAC1-0425-59A0-4CED-D6B5530E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7" y="1933353"/>
            <a:ext cx="9755100" cy="3987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82B3DF-122A-B445-CE70-EB7574A6F1D7}"/>
              </a:ext>
            </a:extLst>
          </p:cNvPr>
          <p:cNvSpPr/>
          <p:nvPr/>
        </p:nvSpPr>
        <p:spPr>
          <a:xfrm>
            <a:off x="9806940" y="2689860"/>
            <a:ext cx="304800" cy="2286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80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Classe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PlantUML</a:t>
            </a:r>
            <a:endParaRPr lang="en-US" dirty="0"/>
          </a:p>
        </p:txBody>
      </p:sp>
      <p:pic>
        <p:nvPicPr>
          <p:cNvPr id="5" name="Image 4" descr="Une image contenant texte, diagramme, ligne, reçu&#10;&#10;Description générée automatiquement">
            <a:extLst>
              <a:ext uri="{FF2B5EF4-FFF2-40B4-BE49-F238E27FC236}">
                <a16:creationId xmlns:a16="http://schemas.microsoft.com/office/drawing/2014/main" id="{AF82920B-D123-950C-4D60-56DE0052D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74" r="84597"/>
          <a:stretch/>
        </p:blipFill>
        <p:spPr>
          <a:xfrm>
            <a:off x="5034115" y="4667085"/>
            <a:ext cx="2123768" cy="13569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799AF8-9AE4-7DDE-D3A2-6D8FB91D5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36" y="2045773"/>
            <a:ext cx="10559844" cy="24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6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Contributions</a:t>
            </a:r>
            <a:r>
              <a:rPr lang="fr-FR" sz="5000" dirty="0"/>
              <a:t> au Projet: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8" y="1845313"/>
            <a:ext cx="94708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de visualisations interactives: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Plotly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matplotlib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kumimoji="0" lang="fr-FR" altLang="fr-F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Analyse des sentiments: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TextBlob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Filtrage et nettoyage des données: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Recherchee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les mots pertinents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Intégration avec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Streamlit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Ajout de la fonctionnalité de téléchargement du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DataFrame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en fichier CSV.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Gantt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déploiement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4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8446" y="2856007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8000" dirty="0">
                <a:solidFill>
                  <a:srgbClr val="1CC549"/>
                </a:solidFill>
              </a:rPr>
              <a:t>Démonstration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18487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8446" y="2856007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8000" dirty="0">
                <a:solidFill>
                  <a:srgbClr val="1CC549"/>
                </a:solidFill>
              </a:rPr>
              <a:t>Merci </a:t>
            </a:r>
            <a:r>
              <a:rPr lang="fr-FR" dirty="0">
                <a:solidFill>
                  <a:srgbClr val="1CC549"/>
                </a:solidFill>
              </a:rPr>
              <a:t>☺️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50166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555182" y="1220668"/>
            <a:ext cx="3669937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Annexe</a:t>
            </a:r>
            <a:endParaRPr lang="fr-FR" sz="5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908" y="2052644"/>
            <a:ext cx="54361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Objectif principal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Workflow du projet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Recherche des éléments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Virtualisation avec Docker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Visualisation des données Twitter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Exemples des graphiques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Architecture réseau de l’application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Gantt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de déploiement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de cas d’utilisation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de classe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Contribution au projet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Démonstration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chemeClr val="bg2"/>
                </a:solidFill>
              </a:rPr>
              <a:t>Objectif </a:t>
            </a:r>
            <a:r>
              <a:rPr lang="fr-FR" sz="5000" dirty="0">
                <a:solidFill>
                  <a:srgbClr val="1CC549"/>
                </a:solidFill>
              </a:rPr>
              <a:t>principal</a:t>
            </a:r>
            <a:r>
              <a:rPr lang="fr-FR" sz="5000" dirty="0"/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8" y="2219272"/>
            <a:ext cx="7938392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Scrape Tweets : Collectez des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Analyser les sentiments : Évaluer le sentiment des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Visualiser les données : Fournir des visualisations interactives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3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Workflow</a:t>
            </a:r>
            <a:r>
              <a:rPr lang="fr-FR" sz="5000" dirty="0">
                <a:solidFill>
                  <a:schemeClr val="bg2"/>
                </a:solidFill>
              </a:rPr>
              <a:t> du projet</a:t>
            </a:r>
            <a:r>
              <a:rPr lang="fr-FR" sz="5000" dirty="0"/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EEA20F-8042-B9B0-66E7-82AA5201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08" y="1818968"/>
            <a:ext cx="7268290" cy="4273662"/>
          </a:xfrm>
          <a:prstGeom prst="rect">
            <a:avLst/>
          </a:prstGeom>
        </p:spPr>
      </p:pic>
      <p:sp>
        <p:nvSpPr>
          <p:cNvPr id="10" name="Google Shape;444;p29">
            <a:extLst>
              <a:ext uri="{FF2B5EF4-FFF2-40B4-BE49-F238E27FC236}">
                <a16:creationId xmlns:a16="http://schemas.microsoft.com/office/drawing/2014/main" id="{7FD5DAB1-CF56-113B-1814-5D4BAE89FE82}"/>
              </a:ext>
            </a:extLst>
          </p:cNvPr>
          <p:cNvSpPr txBox="1">
            <a:spLocks/>
          </p:cNvSpPr>
          <p:nvPr/>
        </p:nvSpPr>
        <p:spPr>
          <a:xfrm>
            <a:off x="8611998" y="6281945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Outil  utilisé: Miro</a:t>
            </a:r>
            <a:endParaRPr lang="en-US" dirty="0">
              <a:solidFill>
                <a:schemeClr val="bg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Recherche </a:t>
            </a:r>
            <a:r>
              <a:rPr lang="fr-FR" dirty="0"/>
              <a:t>des éléments: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F63A7D-7E03-F8CD-4D53-375C5132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45" y="1622176"/>
            <a:ext cx="7440033" cy="4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Virtualisation </a:t>
            </a:r>
            <a:r>
              <a:rPr lang="fr-FR" dirty="0"/>
              <a:t>avec Docker: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58F501-4049-3BE5-435B-25F724BA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3" y="2323276"/>
            <a:ext cx="5776333" cy="3684515"/>
          </a:xfrm>
          <a:prstGeom prst="rect">
            <a:avLst/>
          </a:prstGeom>
        </p:spPr>
      </p:pic>
      <p:sp>
        <p:nvSpPr>
          <p:cNvPr id="4" name="Google Shape;444;p29">
            <a:extLst>
              <a:ext uri="{FF2B5EF4-FFF2-40B4-BE49-F238E27FC236}">
                <a16:creationId xmlns:a16="http://schemas.microsoft.com/office/drawing/2014/main" id="{307E7DD4-64D7-31BE-33E9-829D34655F72}"/>
              </a:ext>
            </a:extLst>
          </p:cNvPr>
          <p:cNvSpPr txBox="1">
            <a:spLocks/>
          </p:cNvSpPr>
          <p:nvPr/>
        </p:nvSpPr>
        <p:spPr>
          <a:xfrm>
            <a:off x="799798" y="2220591"/>
            <a:ext cx="305567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fr-FR" dirty="0" err="1"/>
              <a:t>file_name</a:t>
            </a:r>
            <a:r>
              <a:rPr lang="fr-FR" dirty="0"/>
              <a:t> : </a:t>
            </a:r>
            <a:r>
              <a:rPr lang="fr-FR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Virtualisation </a:t>
            </a:r>
            <a:r>
              <a:rPr lang="fr-FR" dirty="0"/>
              <a:t>avec Docker: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A19807-0A01-6E0C-10A8-9109E89A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98" y="2700749"/>
            <a:ext cx="4394092" cy="27628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BA288E-47AB-A1E3-A4DA-07FD6663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46" y="2729422"/>
            <a:ext cx="6208677" cy="2705517"/>
          </a:xfrm>
          <a:prstGeom prst="rect">
            <a:avLst/>
          </a:prstGeom>
        </p:spPr>
      </p:pic>
      <p:sp>
        <p:nvSpPr>
          <p:cNvPr id="7" name="Google Shape;444;p29">
            <a:extLst>
              <a:ext uri="{FF2B5EF4-FFF2-40B4-BE49-F238E27FC236}">
                <a16:creationId xmlns:a16="http://schemas.microsoft.com/office/drawing/2014/main" id="{312C4986-0F92-749C-DB18-FBFE2D6A11C1}"/>
              </a:ext>
            </a:extLst>
          </p:cNvPr>
          <p:cNvSpPr txBox="1">
            <a:spLocks/>
          </p:cNvSpPr>
          <p:nvPr/>
        </p:nvSpPr>
        <p:spPr>
          <a:xfrm>
            <a:off x="799798" y="2220591"/>
            <a:ext cx="305567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fr-FR" dirty="0" err="1"/>
              <a:t>file_name</a:t>
            </a:r>
            <a:r>
              <a:rPr lang="fr-FR" dirty="0"/>
              <a:t> : api.py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627101" y="576055"/>
            <a:ext cx="10783554" cy="600968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572675" y="576055"/>
            <a:ext cx="9890329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4000" dirty="0">
                <a:solidFill>
                  <a:srgbClr val="BA94E9"/>
                </a:solidFill>
              </a:rPr>
              <a:t>Visualisations</a:t>
            </a:r>
            <a:r>
              <a:rPr lang="fr-FR" sz="4000" dirty="0">
                <a:solidFill>
                  <a:srgbClr val="1CC549"/>
                </a:solidFill>
              </a:rPr>
              <a:t> </a:t>
            </a:r>
            <a:r>
              <a:rPr lang="fr-FR" sz="4000" dirty="0">
                <a:solidFill>
                  <a:schemeClr val="tx1"/>
                </a:solidFill>
              </a:rPr>
              <a:t>des Données Twitter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87" y="1272320"/>
            <a:ext cx="10174644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Top Tweets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Tweets les plus likés , retweetés, vus.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Engagement et Longueur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Relation entre la longueur des tweets et leur engagement total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Distribution des Interactions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Répartition entre likes, retweets et réponses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-Visualise les liens entre les hashtags fréquemment utilisés ensemble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-Aide à identifier les thèmes et tendances populaires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Analyse des Sentiments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Distribution des sentiments (positif, neutre, négatif) dans les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Mots et Hashtags Populaires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Top 5 des mots les plus corrélés dans les tweets et des # les plus </a:t>
            </a:r>
            <a:r>
              <a:rPr lang="fr-FR" altLang="fr-FR" sz="1800" dirty="0" err="1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utilsés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3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Exemples des </a:t>
            </a:r>
            <a:r>
              <a:rPr lang="en" dirty="0">
                <a:solidFill>
                  <a:srgbClr val="F46659"/>
                </a:solidFill>
              </a:rPr>
              <a:t>graphiques</a:t>
            </a:r>
            <a:r>
              <a:rPr lang="en" dirty="0"/>
              <a:t>: 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1510717"/>
            <a:ext cx="4154400" cy="5703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Distribution de Sentiments :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202059" y="1795914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Les tweets le plus likés: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FA64C4-76A3-4EEE-9388-266A2581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11" y="2466752"/>
            <a:ext cx="2838450" cy="2705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3E6872-342C-46C1-B8A5-BC93A7ECE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51" y="3336202"/>
            <a:ext cx="1176524" cy="855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A67877-F8BC-458A-98FA-14DCBF61D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30" y="2765483"/>
            <a:ext cx="4253519" cy="3219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387</Words>
  <Application>Microsoft Office PowerPoint</Application>
  <PresentationFormat>Grand écran</PresentationFormat>
  <Paragraphs>64</Paragraphs>
  <Slides>17</Slides>
  <Notes>17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Roboto</vt:lpstr>
      <vt:lpstr>Abril Fatface</vt:lpstr>
      <vt:lpstr>Calibri</vt:lpstr>
      <vt:lpstr>Roboto </vt:lpstr>
      <vt:lpstr>Arial</vt:lpstr>
      <vt:lpstr>Roboto Mono</vt:lpstr>
      <vt:lpstr>Aldrich</vt:lpstr>
      <vt:lpstr>SlidesMania</vt:lpstr>
      <vt:lpstr>TWITTER SCRAPPER</vt:lpstr>
      <vt:lpstr>Annexe</vt:lpstr>
      <vt:lpstr>Objectif principal:</vt:lpstr>
      <vt:lpstr>Workflow du projet:</vt:lpstr>
      <vt:lpstr>Recherche des éléments:</vt:lpstr>
      <vt:lpstr>Virtualisation avec Docker:</vt:lpstr>
      <vt:lpstr>Virtualisation avec Docker:</vt:lpstr>
      <vt:lpstr>Visualisations des Données Twitter</vt:lpstr>
      <vt:lpstr>Exemples des graphiques: </vt:lpstr>
      <vt:lpstr>Architecture réseau de l’application:</vt:lpstr>
      <vt:lpstr>Diagramme de Gantt</vt:lpstr>
      <vt:lpstr>Diagramme de Déploiement</vt:lpstr>
      <vt:lpstr>Diagramme de Cas d’utilisation</vt:lpstr>
      <vt:lpstr>Diagramme de Classe</vt:lpstr>
      <vt:lpstr>Contributions au Projet:</vt:lpstr>
      <vt:lpstr>Démonstration</vt:lpstr>
      <vt:lpstr>Merci ☺️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Loqmann Benhaddya</cp:lastModifiedBy>
  <cp:revision>15</cp:revision>
  <dcterms:modified xsi:type="dcterms:W3CDTF">2024-06-26T13:07:45Z</dcterms:modified>
</cp:coreProperties>
</file>