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8"/>
  </p:notesMasterIdLst>
  <p:sldIdLst>
    <p:sldId id="842" r:id="rId3"/>
    <p:sldId id="881" r:id="rId4"/>
    <p:sldId id="972" r:id="rId5"/>
    <p:sldId id="892" r:id="rId6"/>
    <p:sldId id="973" r:id="rId7"/>
    <p:sldId id="895" r:id="rId8"/>
    <p:sldId id="896" r:id="rId9"/>
    <p:sldId id="897" r:id="rId10"/>
    <p:sldId id="898" r:id="rId11"/>
    <p:sldId id="970" r:id="rId12"/>
    <p:sldId id="971" r:id="rId13"/>
    <p:sldId id="885" r:id="rId14"/>
    <p:sldId id="886" r:id="rId15"/>
    <p:sldId id="887" r:id="rId16"/>
    <p:sldId id="97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23" d="100"/>
          <a:sy n="123" d="100"/>
        </p:scale>
        <p:origin x="12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72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948" y="876379"/>
            <a:ext cx="8535737" cy="3302621"/>
          </a:xfrm>
        </p:spPr>
        <p:txBody>
          <a:bodyPr/>
          <a:lstStyle/>
          <a:p>
            <a:r>
              <a:rPr lang="en-US" sz="4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Sentiment Analysis </a:t>
            </a:r>
            <a:br>
              <a:rPr lang="en-US" sz="4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</a:br>
            <a:r>
              <a:rPr lang="en-US" sz="4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on</a:t>
            </a:r>
            <a:br>
              <a:rPr lang="en-US" sz="4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</a:br>
            <a:r>
              <a:rPr lang="en-US" sz="4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Mentors </a:t>
            </a:r>
            <a:r>
              <a:rPr lang="en-US" sz="4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Feedback</a:t>
            </a:r>
            <a:br>
              <a:rPr lang="en-US" sz="4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</a:br>
            <a:endParaRPr lang="en-US" sz="4400" dirty="0">
              <a:latin typeface="Adobe Gurmukhi" panose="01010101010101010101" pitchFamily="50" charset="0"/>
              <a:cs typeface="Adobe Gurmukhi" panose="01010101010101010101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72345" y="1237651"/>
            <a:ext cx="8229600" cy="33406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Features = {I hate love this book}</a:t>
            </a:r>
          </a:p>
          <a:p>
            <a:r>
              <a:rPr lang="en-US" dirty="0" smtClean="0"/>
              <a:t>Training</a:t>
            </a:r>
            <a:endParaRPr lang="en-US" dirty="0"/>
          </a:p>
          <a:p>
            <a:pPr lvl="1"/>
            <a:r>
              <a:rPr lang="en-US" dirty="0"/>
              <a:t>I hate this book</a:t>
            </a:r>
          </a:p>
          <a:p>
            <a:pPr lvl="1"/>
            <a:r>
              <a:rPr lang="en-US" dirty="0"/>
              <a:t>Love this book</a:t>
            </a:r>
          </a:p>
          <a:p>
            <a:r>
              <a:rPr lang="en-US" dirty="0" smtClean="0"/>
              <a:t>What </a:t>
            </a:r>
            <a:r>
              <a:rPr lang="en-US" dirty="0"/>
              <a:t>is P(Y|X)?</a:t>
            </a:r>
          </a:p>
          <a:p>
            <a:r>
              <a:rPr lang="en-US" dirty="0"/>
              <a:t>Prior p(Y) 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hate book</a:t>
            </a:r>
          </a:p>
          <a:p>
            <a:r>
              <a:rPr lang="en-US" dirty="0" smtClean="0"/>
              <a:t>Different conditions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= 0 (no smoothing)</a:t>
            </a:r>
          </a:p>
          <a:p>
            <a:pPr lvl="1"/>
            <a:r>
              <a:rPr lang="en-US" dirty="0"/>
              <a:t>a = 1 (smoothing)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97314" y="1975194"/>
                <a:ext cx="4206216" cy="637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/4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314" y="1975194"/>
                <a:ext cx="4206216" cy="63748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23812" y="1341649"/>
                <a:ext cx="2479718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812" y="1341649"/>
                <a:ext cx="2479718" cy="5542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49488" y="3865819"/>
                <a:ext cx="4334456" cy="619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488" y="3865819"/>
                <a:ext cx="4334456" cy="6192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16783" y="909648"/>
                <a:ext cx="2161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783" y="909648"/>
                <a:ext cx="216174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53356" y="2632330"/>
                <a:ext cx="5325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sym typeface="Symbol"/>
                      </a:rPr>
                      <m:t>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/2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×1/4×1/4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1/2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×0×1/3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1 0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356" y="2632330"/>
                <a:ext cx="532517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96830" y="4578262"/>
                <a:ext cx="640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sym typeface="Symbol"/>
                      </a:rPr>
                      <m:t></m:t>
                    </m:r>
                    <m:r>
                      <a:rPr lang="en-US" b="0" i="1" smtClean="0">
                        <a:latin typeface="Cambria Math"/>
                        <a:sym typeface="Symbol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/2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×2/9×2/9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1/2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×1/8×2/8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0.613 0.387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830" y="4578262"/>
                <a:ext cx="640670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37666" y="3257058"/>
                <a:ext cx="2479717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666" y="3257058"/>
                <a:ext cx="2479717" cy="55245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02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2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44834" y="2418019"/>
                <a:ext cx="4334456" cy="619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834" y="2418019"/>
                <a:ext cx="4334456" cy="6192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31189" y="1551782"/>
                <a:ext cx="2161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189" y="1551782"/>
                <a:ext cx="216174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90283" y="3501896"/>
                <a:ext cx="640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sym typeface="Symbol"/>
                      </a:rPr>
                      <m:t></m:t>
                    </m:r>
                    <m:r>
                      <a:rPr lang="en-US" b="0" i="1" smtClean="0">
                        <a:latin typeface="Cambria Math"/>
                        <a:sym typeface="Symbol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/2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×2/9×2/9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1/2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×1/8×2/8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0.613 0.387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283" y="3501896"/>
                <a:ext cx="64067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48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79" y="307186"/>
            <a:ext cx="8535737" cy="71994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Why Multinomial </a:t>
            </a:r>
            <a:r>
              <a:rPr lang="en-US" dirty="0">
                <a:solidFill>
                  <a:srgbClr val="FF0000"/>
                </a:solidFill>
              </a:rPr>
              <a:t>Na</a:t>
            </a:r>
            <a:r>
              <a:rPr lang="fr-FR" dirty="0">
                <a:solidFill>
                  <a:srgbClr val="FF0000"/>
                </a:solidFill>
              </a:rPr>
              <a:t>ï</a:t>
            </a:r>
            <a:r>
              <a:rPr lang="en-US" dirty="0" err="1">
                <a:solidFill>
                  <a:srgbClr val="FF0000"/>
                </a:solidFill>
              </a:rPr>
              <a:t>ve</a:t>
            </a:r>
            <a:r>
              <a:rPr lang="en-US" dirty="0">
                <a:solidFill>
                  <a:srgbClr val="FF0000"/>
                </a:solidFill>
              </a:rPr>
              <a:t> Bayes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1255363"/>
            <a:ext cx="7533105" cy="36730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0" i="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When 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assumption of independent predictors holds true, a Naive Bayes classifier performs better as compared to other models.</a:t>
            </a:r>
            <a:r>
              <a:rPr lang="en-GB" sz="2400" dirty="0">
                <a:solidFill>
                  <a:schemeClr val="tx1"/>
                </a:solidFill>
                <a:latin typeface="Lucida Bright" panose="02040602050505020304" pitchFamily="18" charset="0"/>
              </a:rPr>
              <a:t/>
            </a:r>
            <a:br>
              <a:rPr lang="en-GB" sz="2400" dirty="0">
                <a:solidFill>
                  <a:schemeClr val="tx1"/>
                </a:solidFill>
                <a:latin typeface="Lucida Bright" panose="02040602050505020304" pitchFamily="18" charset="0"/>
              </a:rPr>
            </a:br>
            <a:endParaRPr lang="en-GB" sz="2400" b="0" i="0" dirty="0">
              <a:solidFill>
                <a:schemeClr val="tx1"/>
              </a:solidFill>
              <a:effectLst/>
              <a:latin typeface="Lucida Bright" panose="020406020505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0" i="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Naive 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Bayes requires a small amount of training data to estimate the test data. So, the training period is less.</a:t>
            </a:r>
            <a:r>
              <a:rPr lang="en-GB" sz="2400" dirty="0">
                <a:solidFill>
                  <a:schemeClr val="tx1"/>
                </a:solidFill>
                <a:latin typeface="Lucida Bright" panose="02040602050505020304" pitchFamily="18" charset="0"/>
              </a:rPr>
              <a:t/>
            </a:r>
            <a:br>
              <a:rPr lang="en-GB" sz="2400" dirty="0">
                <a:solidFill>
                  <a:schemeClr val="tx1"/>
                </a:solidFill>
                <a:latin typeface="Lucida Bright" panose="02040602050505020304" pitchFamily="18" charset="0"/>
              </a:rPr>
            </a:br>
            <a:endParaRPr lang="en-GB" sz="2400" b="0" i="0" dirty="0">
              <a:solidFill>
                <a:schemeClr val="tx1"/>
              </a:solidFill>
              <a:effectLst/>
              <a:latin typeface="Lucida Bright" panose="020406020505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0" i="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Naive 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Bayes is also easy to implement.</a:t>
            </a:r>
            <a:endParaRPr lang="en-US" sz="24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2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Intuition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Simple (“</a:t>
            </a:r>
            <a:r>
              <a:rPr lang="en-US" sz="2800" dirty="0" err="1" smtClean="0"/>
              <a:t>na</a:t>
            </a:r>
            <a:r>
              <a:rPr lang="fr-FR" sz="2800" dirty="0" err="1" smtClean="0"/>
              <a:t>ï</a:t>
            </a:r>
            <a:r>
              <a:rPr lang="en-US" sz="2800" dirty="0" err="1" smtClean="0"/>
              <a:t>ve</a:t>
            </a:r>
            <a:r>
              <a:rPr lang="en-US" sz="2800" dirty="0" smtClean="0"/>
              <a:t>”) classification method based on Bayes rule</a:t>
            </a:r>
          </a:p>
          <a:p>
            <a:r>
              <a:rPr lang="en-US" sz="2800" dirty="0" smtClean="0"/>
              <a:t>Relies on very simple representation of document</a:t>
            </a:r>
          </a:p>
          <a:p>
            <a:pPr lvl="1"/>
            <a:r>
              <a:rPr lang="en-US" sz="2800" dirty="0" smtClean="0"/>
              <a:t>Bag of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766" y="57150"/>
            <a:ext cx="7467600" cy="742950"/>
          </a:xfrm>
        </p:spPr>
        <p:txBody>
          <a:bodyPr/>
          <a:lstStyle/>
          <a:p>
            <a:r>
              <a:rPr lang="en-US" dirty="0" smtClean="0"/>
              <a:t>Bag of Words</a:t>
            </a:r>
            <a:endParaRPr lang="en-US" dirty="0"/>
          </a:p>
        </p:txBody>
      </p:sp>
      <p:pic>
        <p:nvPicPr>
          <p:cNvPr id="5" name="Picture 4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556"/>
          <a:stretch/>
        </p:blipFill>
        <p:spPr>
          <a:xfrm>
            <a:off x="415545" y="800100"/>
            <a:ext cx="2496312" cy="4035247"/>
          </a:xfrm>
          <a:prstGeom prst="rect">
            <a:avLst/>
          </a:prstGeom>
        </p:spPr>
      </p:pic>
      <p:pic>
        <p:nvPicPr>
          <p:cNvPr id="6" name="Picture 5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68" r="-2024"/>
          <a:stretch/>
        </p:blipFill>
        <p:spPr>
          <a:xfrm>
            <a:off x="6690021" y="742950"/>
            <a:ext cx="2146235" cy="4092397"/>
          </a:xfrm>
          <a:prstGeom prst="rect">
            <a:avLst/>
          </a:prstGeom>
        </p:spPr>
      </p:pic>
      <p:pic>
        <p:nvPicPr>
          <p:cNvPr id="7" name="Picture 6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8" r="27127"/>
          <a:stretch/>
        </p:blipFill>
        <p:spPr>
          <a:xfrm>
            <a:off x="2911857" y="742950"/>
            <a:ext cx="3310294" cy="409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"/>
            <a:ext cx="8432800" cy="348712"/>
          </a:xfrm>
        </p:spPr>
        <p:txBody>
          <a:bodyPr/>
          <a:lstStyle/>
          <a:p>
            <a:r>
              <a:rPr lang="en-GB" sz="1100" dirty="0" smtClean="0"/>
              <a:t>Process Workflow</a:t>
            </a:r>
            <a:endParaRPr lang="en-US" sz="11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5" y="348713"/>
            <a:ext cx="7380190" cy="4678361"/>
          </a:xfrm>
        </p:spPr>
      </p:pic>
    </p:spTree>
    <p:extLst>
      <p:ext uri="{BB962C8B-B14F-4D97-AF65-F5344CB8AC3E}">
        <p14:creationId xmlns:p14="http://schemas.microsoft.com/office/powerpoint/2010/main" val="20704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972" y="394460"/>
            <a:ext cx="8535737" cy="10081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Algorithm Used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552" y="1326074"/>
            <a:ext cx="7533105" cy="2858468"/>
          </a:xfrm>
        </p:spPr>
        <p:txBody>
          <a:bodyPr/>
          <a:lstStyle/>
          <a:p>
            <a:pPr algn="l"/>
            <a:r>
              <a:rPr lang="en-US" sz="3600" b="0" i="0" dirty="0">
                <a:solidFill>
                  <a:schemeClr val="tx1"/>
                </a:solidFill>
              </a:rPr>
              <a:t>Multinomial Na</a:t>
            </a:r>
            <a:r>
              <a:rPr lang="fr-FR" sz="3600" b="0" i="0" dirty="0">
                <a:solidFill>
                  <a:schemeClr val="tx1"/>
                </a:solidFill>
              </a:rPr>
              <a:t>ï</a:t>
            </a:r>
            <a:r>
              <a:rPr lang="en-US" sz="3600" b="0" i="0" dirty="0" err="1" smtClean="0">
                <a:solidFill>
                  <a:schemeClr val="tx1"/>
                </a:solidFill>
              </a:rPr>
              <a:t>ve</a:t>
            </a:r>
            <a:r>
              <a:rPr lang="en-US" sz="3600" b="0" i="0" dirty="0" smtClean="0">
                <a:solidFill>
                  <a:schemeClr val="tx1"/>
                </a:solidFill>
              </a:rPr>
              <a:t> </a:t>
            </a:r>
            <a:r>
              <a:rPr lang="en-US" sz="3600" b="0" i="0" dirty="0">
                <a:solidFill>
                  <a:schemeClr val="tx1"/>
                </a:solidFill>
              </a:rPr>
              <a:t>Bayes </a:t>
            </a:r>
            <a:r>
              <a:rPr lang="en-US" sz="3600" b="0" i="0" dirty="0" smtClean="0">
                <a:solidFill>
                  <a:schemeClr val="tx1"/>
                </a:solidFill>
              </a:rPr>
              <a:t>Classifier</a:t>
            </a:r>
          </a:p>
          <a:p>
            <a:pPr algn="l"/>
            <a:endParaRPr lang="en-US" i="0" dirty="0" smtClean="0">
              <a:solidFill>
                <a:schemeClr val="tx1"/>
              </a:solidFill>
            </a:endParaRPr>
          </a:p>
          <a:p>
            <a:pPr algn="l"/>
            <a:endParaRPr lang="en-US" i="0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064367"/>
              </p:ext>
            </p:extLst>
          </p:nvPr>
        </p:nvGraphicFramePr>
        <p:xfrm>
          <a:off x="846264" y="2672125"/>
          <a:ext cx="66373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3" imgW="2235200" imgH="292100" progId="Equation.3">
                  <p:embed/>
                </p:oleObj>
              </mc:Choice>
              <mc:Fallback>
                <p:oleObj name="Equation" r:id="rId3" imgW="2235200" imgH="2921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264" y="2672125"/>
                        <a:ext cx="663733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516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8563"/>
            <a:ext cx="7620000" cy="1061044"/>
          </a:xfrm>
        </p:spPr>
        <p:txBody>
          <a:bodyPr/>
          <a:lstStyle/>
          <a:p>
            <a:r>
              <a:rPr lang="en-US" dirty="0" smtClean="0">
                <a:latin typeface="Lucida Bright" panose="02040602050505020304" pitchFamily="18" charset="0"/>
              </a:rPr>
              <a:t>Multinomial Na</a:t>
            </a:r>
            <a:r>
              <a:rPr lang="fr-FR" dirty="0" err="1" smtClean="0">
                <a:latin typeface="Lucida Bright" panose="02040602050505020304" pitchFamily="18" charset="0"/>
              </a:rPr>
              <a:t>ï</a:t>
            </a:r>
            <a:r>
              <a:rPr lang="en-US" dirty="0" err="1" smtClean="0">
                <a:latin typeface="Lucida Bright" panose="02040602050505020304" pitchFamily="18" charset="0"/>
              </a:rPr>
              <a:t>ve</a:t>
            </a:r>
            <a:r>
              <a:rPr lang="en-US" dirty="0" smtClean="0">
                <a:latin typeface="Lucida Bright" panose="02040602050505020304" pitchFamily="18" charset="0"/>
              </a:rPr>
              <a:t> Bayes Classifier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291060"/>
              </p:ext>
            </p:extLst>
          </p:nvPr>
        </p:nvGraphicFramePr>
        <p:xfrm>
          <a:off x="668338" y="1485900"/>
          <a:ext cx="682466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3" imgW="2298600" imgH="304560" progId="Equation.3">
                  <p:embed/>
                </p:oleObj>
              </mc:Choice>
              <mc:Fallback>
                <p:oleObj name="Equation" r:id="rId3" imgW="2298600" imgH="30456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485900"/>
                        <a:ext cx="682466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2730500"/>
          <a:ext cx="56356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5" imgW="1828800" imgH="368300" progId="Equation.3">
                  <p:embed/>
                </p:oleObj>
              </mc:Choice>
              <mc:Fallback>
                <p:oleObj name="Equation" r:id="rId5" imgW="1828800" imgH="368300" progId="Equation.3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30500"/>
                        <a:ext cx="56356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4008120" y="2730500"/>
            <a:ext cx="4023360" cy="2136865"/>
            <a:chOff x="4008120" y="2730500"/>
            <a:chExt cx="4023360" cy="2136865"/>
          </a:xfrm>
        </p:grpSpPr>
        <p:sp>
          <p:nvSpPr>
            <p:cNvPr id="5" name="TextBox 4"/>
            <p:cNvSpPr txBox="1"/>
            <p:nvPr/>
          </p:nvSpPr>
          <p:spPr>
            <a:xfrm>
              <a:off x="4008120" y="4467255"/>
              <a:ext cx="4023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Arial"/>
                </a:rPr>
                <a:t>This is why it’s naïve!</a:t>
              </a:r>
              <a:endParaRPr lang="en-US" sz="200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V="1">
              <a:off x="4922520" y="3977641"/>
              <a:ext cx="0" cy="4896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4434840" y="2730500"/>
              <a:ext cx="2115185" cy="11366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955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Independence Assumptions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254000" y="2099917"/>
            <a:ext cx="8685174" cy="2702991"/>
          </a:xfrm>
        </p:spPr>
        <p:txBody>
          <a:bodyPr/>
          <a:lstStyle/>
          <a:p>
            <a:r>
              <a:rPr lang="en-US" sz="2800" dirty="0" smtClean="0">
                <a:latin typeface="Calibri" charset="0"/>
                <a:sym typeface="Symbol" charset="2"/>
              </a:rPr>
              <a:t>Bag of Words assumption</a:t>
            </a:r>
          </a:p>
          <a:p>
            <a:pPr lvl="1"/>
            <a:r>
              <a:rPr lang="en-US" sz="2300" dirty="0" smtClean="0">
                <a:latin typeface="Calibri" charset="0"/>
                <a:sym typeface="Symbol" charset="2"/>
              </a:rPr>
              <a:t>Assume position doesn’t matter</a:t>
            </a:r>
          </a:p>
          <a:p>
            <a:r>
              <a:rPr lang="en-US" sz="2800" dirty="0" smtClean="0">
                <a:latin typeface="Calibri" charset="0"/>
                <a:sym typeface="Symbol" charset="2"/>
              </a:rPr>
              <a:t>Conditional Independence</a:t>
            </a:r>
          </a:p>
          <a:p>
            <a:pPr lvl="1"/>
            <a:r>
              <a:rPr lang="en-US" sz="2300" dirty="0" smtClean="0">
                <a:latin typeface="Calibri" charset="0"/>
                <a:sym typeface="Symbol" charset="2"/>
              </a:rPr>
              <a:t>Assume the feature probabilities </a:t>
            </a:r>
            <a:r>
              <a:rPr lang="en-US" sz="2300" i="1" dirty="0" smtClean="0">
                <a:latin typeface="Calibri" charset="0"/>
                <a:sym typeface="Symbol" charset="2"/>
              </a:rPr>
              <a:t>P</a:t>
            </a:r>
            <a:r>
              <a:rPr lang="en-US" sz="2300" dirty="0" smtClean="0">
                <a:latin typeface="Calibri" charset="0"/>
                <a:sym typeface="Symbol" charset="2"/>
              </a:rPr>
              <a:t>(</a:t>
            </a:r>
            <a:r>
              <a:rPr lang="en-US" sz="2300" i="1" dirty="0" err="1" smtClean="0">
                <a:latin typeface="Calibri" charset="0"/>
                <a:sym typeface="Symbol" charset="2"/>
              </a:rPr>
              <a:t>x</a:t>
            </a:r>
            <a:r>
              <a:rPr lang="en-US" sz="2300" i="1" baseline="-25000" dirty="0" err="1" smtClean="0">
                <a:latin typeface="Calibri" charset="0"/>
                <a:sym typeface="Symbol" charset="2"/>
              </a:rPr>
              <a:t>i</a:t>
            </a:r>
            <a:r>
              <a:rPr lang="en-US" sz="2300" dirty="0" err="1" smtClean="0">
                <a:latin typeface="Calibri" charset="0"/>
                <a:sym typeface="Symbol" charset="2"/>
              </a:rPr>
              <a:t>|</a:t>
            </a:r>
            <a:r>
              <a:rPr lang="en-US" sz="2300" i="1" dirty="0" err="1" smtClean="0">
                <a:latin typeface="Calibri" charset="0"/>
                <a:sym typeface="Symbol" charset="2"/>
              </a:rPr>
              <a:t>c</a:t>
            </a:r>
            <a:r>
              <a:rPr lang="en-US" sz="2300" dirty="0" smtClean="0">
                <a:latin typeface="Calibri" charset="0"/>
                <a:sym typeface="Symbol" charset="2"/>
              </a:rPr>
              <a:t>) are independent given the class </a:t>
            </a:r>
            <a:r>
              <a:rPr lang="en-US" sz="2300" i="1" dirty="0" smtClean="0">
                <a:latin typeface="Calibri" charset="0"/>
                <a:sym typeface="Symbol" charset="2"/>
              </a:rPr>
              <a:t>c.</a:t>
            </a:r>
            <a:endParaRPr lang="en-US" sz="2300" i="1" dirty="0" smtClean="0">
              <a:latin typeface="Times New Roman" charset="0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377872"/>
              </p:ext>
            </p:extLst>
          </p:nvPr>
        </p:nvGraphicFramePr>
        <p:xfrm>
          <a:off x="2528888" y="1458421"/>
          <a:ext cx="3319462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3" imgW="1117440" imgH="228600" progId="Equation.3">
                  <p:embed/>
                </p:oleObj>
              </mc:Choice>
              <mc:Fallback>
                <p:oleObj name="Equation" r:id="rId3" imgW="1117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1458421"/>
                        <a:ext cx="3319462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636062"/>
              </p:ext>
            </p:extLst>
          </p:nvPr>
        </p:nvGraphicFramePr>
        <p:xfrm>
          <a:off x="506413" y="4222280"/>
          <a:ext cx="81391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5" imgW="3632040" imgH="228600" progId="Equation.3">
                  <p:embed/>
                </p:oleObj>
              </mc:Choice>
              <mc:Fallback>
                <p:oleObj name="Equation" r:id="rId5" imgW="3632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4222280"/>
                        <a:ext cx="81391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0958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19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Learning the Multinomial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Model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52550"/>
            <a:ext cx="8077200" cy="14478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First attempt: maximum likelihood estimates</a:t>
            </a: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</a:rPr>
              <a:t>simply use the frequencies in the data</a:t>
            </a:r>
          </a:p>
        </p:txBody>
      </p:sp>
      <p:graphicFrame>
        <p:nvGraphicFramePr>
          <p:cNvPr id="60" name="Object 2"/>
          <p:cNvGraphicFramePr>
            <a:graphicFrameLocks noChangeAspect="1"/>
          </p:cNvGraphicFramePr>
          <p:nvPr>
            <p:extLst/>
          </p:nvPr>
        </p:nvGraphicFramePr>
        <p:xfrm>
          <a:off x="2530031" y="3666504"/>
          <a:ext cx="3870769" cy="1292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3" imgW="1739900" imgH="584200" progId="Equation.3">
                  <p:embed/>
                </p:oleObj>
              </mc:Choice>
              <mc:Fallback>
                <p:oleObj name="Equation" r:id="rId3" imgW="1739900" imgH="584200" progId="Equation.3">
                  <p:embed/>
                  <p:pic>
                    <p:nvPicPr>
                      <p:cNvPr id="6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031" y="3666504"/>
                        <a:ext cx="3870769" cy="1292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3"/>
          <p:cNvGraphicFramePr>
            <a:graphicFrameLocks noChangeAspect="1"/>
          </p:cNvGraphicFramePr>
          <p:nvPr>
            <p:extLst/>
          </p:nvPr>
        </p:nvGraphicFramePr>
        <p:xfrm>
          <a:off x="3009519" y="2592954"/>
          <a:ext cx="3524249" cy="9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5" imgW="1587500" imgH="444500" progId="Equation.3">
                  <p:embed/>
                </p:oleObj>
              </mc:Choice>
              <mc:Fallback>
                <p:oleObj name="Equation" r:id="rId5" imgW="1587500" imgH="444500" progId="Equation.3">
                  <p:embed/>
                  <p:pic>
                    <p:nvPicPr>
                      <p:cNvPr id="6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519" y="2592954"/>
                        <a:ext cx="3524249" cy="980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6112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028950"/>
            <a:ext cx="83058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Calibri"/>
              </a:rPr>
              <a:t>Create </a:t>
            </a:r>
            <a:r>
              <a:rPr lang="en-US" dirty="0">
                <a:ea typeface="ＭＳ Ｐゴシック" charset="0"/>
                <a:cs typeface="Calibri"/>
              </a:rPr>
              <a:t>mega-document for topic </a:t>
            </a:r>
            <a:r>
              <a:rPr lang="en-US" i="1" dirty="0">
                <a:ea typeface="ＭＳ Ｐゴシック" charset="0"/>
                <a:cs typeface="Calibri"/>
              </a:rPr>
              <a:t>j</a:t>
            </a:r>
            <a:r>
              <a:rPr lang="en-US" dirty="0">
                <a:ea typeface="ＭＳ Ｐゴシック" charset="0"/>
                <a:cs typeface="Calibri"/>
              </a:rPr>
              <a:t> by concatenating all docs in this topic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Calibri"/>
              </a:rPr>
              <a:t>Use frequency of </a:t>
            </a:r>
            <a:r>
              <a:rPr lang="en-US" sz="2400" i="1" dirty="0">
                <a:ea typeface="ＭＳ Ｐゴシック" charset="0"/>
                <a:cs typeface="Calibri"/>
              </a:rPr>
              <a:t>w</a:t>
            </a:r>
            <a:r>
              <a:rPr lang="en-US" sz="2400" dirty="0">
                <a:ea typeface="ＭＳ Ｐゴシック" charset="0"/>
                <a:cs typeface="Calibri"/>
              </a:rPr>
              <a:t> in mega-</a:t>
            </a:r>
            <a:r>
              <a:rPr lang="en-US" sz="2400" dirty="0" smtClean="0">
                <a:ea typeface="ＭＳ Ｐゴシック" charset="0"/>
                <a:cs typeface="Calibri"/>
              </a:rPr>
              <a:t>document</a:t>
            </a:r>
            <a:endParaRPr lang="en-US" sz="2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Parameter </a:t>
            </a:r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3657600" y="1733550"/>
            <a:ext cx="5257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fraction of times 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Calibri"/>
              </a:rPr>
              <a:t>word </a:t>
            </a:r>
            <a:r>
              <a:rPr lang="en-US" i="1" dirty="0" err="1" smtClean="0">
                <a:solidFill>
                  <a:prstClr val="black"/>
                </a:solidFill>
                <a:latin typeface="Calibri"/>
                <a:cs typeface="Calibri"/>
              </a:rPr>
              <a:t>w</a:t>
            </a:r>
            <a:r>
              <a:rPr lang="en-US" i="1" baseline="-25000" dirty="0" err="1" smtClean="0">
                <a:solidFill>
                  <a:prstClr val="black"/>
                </a:solidFill>
                <a:latin typeface="Calibri"/>
                <a:cs typeface="Calibri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appears </a:t>
            </a:r>
            <a:endParaRPr lang="en-US" dirty="0" smtClean="0">
              <a:solidFill>
                <a:prstClr val="black"/>
              </a:solidFill>
              <a:latin typeface="Calibri"/>
              <a:cs typeface="Calibri"/>
            </a:endParaRP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  <a:cs typeface="Calibri"/>
              </a:rPr>
              <a:t>among all words </a:t>
            </a:r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in documents of topic </a:t>
            </a:r>
            <a:r>
              <a:rPr lang="en-US" i="1" dirty="0" err="1">
                <a:solidFill>
                  <a:prstClr val="black"/>
                </a:solidFill>
                <a:latin typeface="Calibri"/>
                <a:cs typeface="Calibri"/>
              </a:rPr>
              <a:t>c</a:t>
            </a:r>
            <a:r>
              <a:rPr lang="en-US" i="1" baseline="-25000" dirty="0" err="1">
                <a:solidFill>
                  <a:prstClr val="black"/>
                </a:solidFill>
                <a:latin typeface="Calibri"/>
                <a:cs typeface="Calibri"/>
              </a:rPr>
              <a:t>j</a:t>
            </a:r>
            <a:endParaRPr lang="en-US" i="1" baseline="-25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304800" y="1733550"/>
          <a:ext cx="3192462" cy="106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3" imgW="1739900" imgH="584200" progId="Equation.3">
                  <p:embed/>
                </p:oleObj>
              </mc:Choice>
              <mc:Fallback>
                <p:oleObj name="Equation" r:id="rId3" imgW="17399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33550"/>
                        <a:ext cx="3192462" cy="1066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2973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b="1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rPr>
              <a:t>Problem with Maximum Likelihood</a:t>
            </a:r>
          </a:p>
        </p:txBody>
      </p:sp>
      <p:graphicFrame>
        <p:nvGraphicFramePr>
          <p:cNvPr id="43011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433027"/>
              </p:ext>
            </p:extLst>
          </p:nvPr>
        </p:nvGraphicFramePr>
        <p:xfrm>
          <a:off x="1389921" y="2307715"/>
          <a:ext cx="5806946" cy="886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3" imgW="3492360" imgH="533160" progId="Equation.3">
                  <p:embed/>
                </p:oleObj>
              </mc:Choice>
              <mc:Fallback>
                <p:oleObj name="Equation" r:id="rId3" imgW="34923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921" y="2307715"/>
                        <a:ext cx="5806946" cy="886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09651" y="1574800"/>
            <a:ext cx="8077200" cy="254158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What if we have seen no training documents with the word </a:t>
            </a:r>
            <a:r>
              <a:rPr lang="en-US" b="1" i="1" dirty="0" smtClean="0">
                <a:ea typeface="ＭＳ Ｐゴシック" charset="0"/>
                <a:cs typeface="ＭＳ Ｐゴシック" charset="0"/>
              </a:rPr>
              <a:t>fantastic</a:t>
            </a:r>
            <a:r>
              <a:rPr lang="en-US" b="1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and classified in the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topic </a:t>
            </a:r>
            <a:r>
              <a:rPr lang="en-US" b="1" dirty="0" smtClean="0">
                <a:ea typeface="ＭＳ Ｐゴシック" charset="0"/>
                <a:cs typeface="ＭＳ Ｐゴシック" charset="0"/>
              </a:rPr>
              <a:t>positive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(</a:t>
            </a:r>
            <a:r>
              <a:rPr lang="en-US" b="1" i="1" dirty="0" smtClean="0">
                <a:ea typeface="ＭＳ Ｐゴシック" charset="0"/>
                <a:cs typeface="ＭＳ Ｐゴシック" charset="0"/>
              </a:rPr>
              <a:t>thumbs-up)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600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Zero </a:t>
            </a:r>
            <a:r>
              <a:rPr lang="en-US" dirty="0">
                <a:ea typeface="ＭＳ Ｐゴシック" charset="0"/>
                <a:cs typeface="ＭＳ Ｐゴシック" charset="0"/>
              </a:rPr>
              <a:t>probabilities cannot be conditioned away, no matter the other evidence!</a:t>
            </a:r>
          </a:p>
        </p:txBody>
      </p:sp>
      <p:graphicFrame>
        <p:nvGraphicFramePr>
          <p:cNvPr id="430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886599"/>
              </p:ext>
            </p:extLst>
          </p:nvPr>
        </p:nvGraphicFramePr>
        <p:xfrm>
          <a:off x="1997075" y="4199027"/>
          <a:ext cx="42751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5" imgW="2006280" imgH="279360" progId="Equation.3">
                  <p:embed/>
                </p:oleObj>
              </mc:Choice>
              <mc:Fallback>
                <p:oleObj name="Equation" r:id="rId5" imgW="20062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4199027"/>
                        <a:ext cx="427513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285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 smtClean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rPr>
              <a:t>Laplace Smoothing</a:t>
            </a:r>
            <a:endParaRPr lang="en-US" sz="3500" b="1" dirty="0"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/>
              <a:cs typeface="Georgia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481780"/>
              </p:ext>
            </p:extLst>
          </p:nvPr>
        </p:nvGraphicFramePr>
        <p:xfrm>
          <a:off x="2931932" y="2457908"/>
          <a:ext cx="2752409" cy="82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3" imgW="1905000" imgH="571500" progId="Equation.3">
                  <p:embed/>
                </p:oleObj>
              </mc:Choice>
              <mc:Fallback>
                <p:oleObj name="Equation" r:id="rId3" imgW="1905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1932" y="2457908"/>
                        <a:ext cx="2752409" cy="82533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841250"/>
              </p:ext>
            </p:extLst>
          </p:nvPr>
        </p:nvGraphicFramePr>
        <p:xfrm>
          <a:off x="3145536" y="3429920"/>
          <a:ext cx="2410967" cy="1062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5" imgW="1612900" imgH="711200" progId="Equation.3">
                  <p:embed/>
                </p:oleObj>
              </mc:Choice>
              <mc:Fallback>
                <p:oleObj name="Equation" r:id="rId5" imgW="16129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536" y="3429920"/>
                        <a:ext cx="2410967" cy="10620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76338"/>
              </p:ext>
            </p:extLst>
          </p:nvPr>
        </p:nvGraphicFramePr>
        <p:xfrm>
          <a:off x="2873412" y="1295153"/>
          <a:ext cx="2810929" cy="929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7" imgW="1727200" imgH="571500" progId="Equation.3">
                  <p:embed/>
                </p:oleObj>
              </mc:Choice>
              <mc:Fallback>
                <p:oleObj name="Equation" r:id="rId7" imgW="1727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412" y="1295153"/>
                        <a:ext cx="2810929" cy="9296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629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284165"/>
            <a:ext cx="7772400" cy="857250"/>
          </a:xfrm>
        </p:spPr>
        <p:txBody>
          <a:bodyPr/>
          <a:lstStyle/>
          <a:p>
            <a:r>
              <a:rPr lang="en-US" dirty="0" smtClean="0"/>
              <a:t>Multinomial Naïve Bayes: Learning</a:t>
            </a:r>
          </a:p>
        </p:txBody>
      </p:sp>
      <p:sp>
        <p:nvSpPr>
          <p:cNvPr id="5223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52400" y="2132543"/>
            <a:ext cx="4572000" cy="26490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cs typeface="Calibri"/>
              </a:rPr>
              <a:t>Calculate </a:t>
            </a:r>
            <a:r>
              <a:rPr lang="en-US" sz="2000" i="1" dirty="0" smtClean="0">
                <a:cs typeface="Calibri"/>
              </a:rPr>
              <a:t>P</a:t>
            </a:r>
            <a:r>
              <a:rPr lang="en-US" sz="2000" dirty="0" smtClean="0">
                <a:cs typeface="Calibri"/>
              </a:rPr>
              <a:t>(</a:t>
            </a:r>
            <a:r>
              <a:rPr lang="en-US" sz="2000" i="1" dirty="0" err="1" smtClean="0">
                <a:cs typeface="Calibri"/>
              </a:rPr>
              <a:t>c</a:t>
            </a:r>
            <a:r>
              <a:rPr lang="en-US" sz="2000" i="1" baseline="-25000" dirty="0" err="1" smtClean="0">
                <a:cs typeface="Calibri"/>
              </a:rPr>
              <a:t>j</a:t>
            </a:r>
            <a:r>
              <a:rPr lang="en-US" sz="2000" dirty="0" smtClean="0">
                <a:cs typeface="Calibri"/>
              </a:rPr>
              <a:t>)</a:t>
            </a:r>
            <a:r>
              <a:rPr lang="en-US" sz="2000" i="1" dirty="0" smtClean="0">
                <a:cs typeface="Calibri"/>
              </a:rPr>
              <a:t> </a:t>
            </a:r>
            <a:r>
              <a:rPr lang="en-US" sz="2000" dirty="0" smtClean="0">
                <a:cs typeface="Calibri"/>
              </a:rPr>
              <a:t>terms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cs typeface="Calibri"/>
              </a:rPr>
              <a:t>For each </a:t>
            </a:r>
            <a:r>
              <a:rPr lang="en-US" sz="1800" i="1" dirty="0" err="1" smtClean="0">
                <a:cs typeface="Calibri"/>
              </a:rPr>
              <a:t>c</a:t>
            </a:r>
            <a:r>
              <a:rPr lang="en-US" sz="1800" i="1" baseline="-25000" dirty="0" err="1" smtClean="0">
                <a:cs typeface="Calibri"/>
              </a:rPr>
              <a:t>j</a:t>
            </a:r>
            <a:r>
              <a:rPr lang="en-US" sz="1800" i="1" baseline="-25000" dirty="0" smtClean="0">
                <a:cs typeface="Calibri"/>
              </a:rPr>
              <a:t> </a:t>
            </a:r>
            <a:r>
              <a:rPr lang="en-US" sz="1800" dirty="0" smtClean="0">
                <a:cs typeface="Calibri"/>
              </a:rPr>
              <a:t>in </a:t>
            </a:r>
            <a:r>
              <a:rPr lang="en-US" sz="1800" i="1" dirty="0" smtClean="0">
                <a:cs typeface="Calibri"/>
              </a:rPr>
              <a:t>C</a:t>
            </a:r>
            <a:r>
              <a:rPr lang="en-US" sz="1800" dirty="0" smtClean="0">
                <a:cs typeface="Calibri"/>
              </a:rPr>
              <a:t> do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sz="1600" i="1" dirty="0" smtClean="0">
                <a:cs typeface="Calibri"/>
              </a:rPr>
              <a:t> </a:t>
            </a:r>
            <a:r>
              <a:rPr lang="en-US" sz="1600" i="1" dirty="0" err="1" smtClean="0">
                <a:cs typeface="Calibri"/>
              </a:rPr>
              <a:t>docs</a:t>
            </a:r>
            <a:r>
              <a:rPr lang="en-US" sz="1600" i="1" baseline="-25000" dirty="0" err="1" smtClean="0">
                <a:cs typeface="Calibri"/>
              </a:rPr>
              <a:t>j</a:t>
            </a:r>
            <a:r>
              <a:rPr lang="en-US" sz="1600" i="1" dirty="0" smtClean="0">
                <a:cs typeface="Calibri"/>
              </a:rPr>
              <a:t> </a:t>
            </a:r>
            <a:r>
              <a:rPr lang="en-US" sz="1600" dirty="0" smtClean="0">
                <a:cs typeface="Calibri"/>
                <a:sym typeface="Symbol" charset="2"/>
              </a:rPr>
              <a:t></a:t>
            </a:r>
            <a:r>
              <a:rPr lang="en-US" sz="1600" i="1" dirty="0" smtClean="0">
                <a:cs typeface="Calibri"/>
                <a:sym typeface="Symbol" charset="2"/>
              </a:rPr>
              <a:t> </a:t>
            </a:r>
            <a:r>
              <a:rPr lang="en-US" sz="1600" dirty="0" smtClean="0">
                <a:cs typeface="Calibri"/>
                <a:sym typeface="Symbol" charset="2"/>
              </a:rPr>
              <a:t>all docs with  class =</a:t>
            </a:r>
            <a:r>
              <a:rPr lang="en-US" sz="1600" i="1" dirty="0" err="1" smtClean="0">
                <a:cs typeface="Calibri"/>
              </a:rPr>
              <a:t>c</a:t>
            </a:r>
            <a:r>
              <a:rPr lang="en-US" sz="1600" i="1" baseline="-25000" dirty="0" err="1" smtClean="0">
                <a:cs typeface="Calibri"/>
              </a:rPr>
              <a:t>j</a:t>
            </a:r>
            <a:endParaRPr lang="en-US" sz="1600" i="1" baseline="-25000" dirty="0" smtClean="0">
              <a:cs typeface="Calibri"/>
            </a:endParaRPr>
          </a:p>
          <a:p>
            <a:pPr>
              <a:spcBef>
                <a:spcPts val="0"/>
              </a:spcBef>
            </a:pPr>
            <a:endParaRPr lang="en-US" sz="2000" dirty="0" smtClean="0">
              <a:cs typeface="Calibri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extLst/>
          </p:nvPr>
        </p:nvGraphicFramePr>
        <p:xfrm>
          <a:off x="5233147" y="3486150"/>
          <a:ext cx="3606053" cy="78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3" imgW="1981200" imgH="431800" progId="Equation.3">
                  <p:embed/>
                </p:oleObj>
              </mc:Choice>
              <mc:Fallback>
                <p:oleObj name="Equation" r:id="rId3" imgW="1981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147" y="3486150"/>
                        <a:ext cx="3606053" cy="78593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>
            <p:extLst/>
          </p:nvPr>
        </p:nvGraphicFramePr>
        <p:xfrm>
          <a:off x="1066800" y="3257550"/>
          <a:ext cx="3200400" cy="74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5" imgW="1752600" imgH="406400" progId="Equation.3">
                  <p:embed/>
                </p:oleObj>
              </mc:Choice>
              <mc:Fallback>
                <p:oleObj name="Equation" r:id="rId5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57550"/>
                        <a:ext cx="3200400" cy="7421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038600" y="2104611"/>
            <a:ext cx="49593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prstClr val="black"/>
                </a:solidFill>
                <a:latin typeface="Lucida Grande"/>
                <a:cs typeface="Calibri"/>
              </a:rPr>
              <a:t>Calculate </a:t>
            </a:r>
            <a:r>
              <a:rPr lang="en-US" sz="2000" i="1" dirty="0" smtClean="0">
                <a:solidFill>
                  <a:prstClr val="black"/>
                </a:solidFill>
                <a:latin typeface="Lucida Grande"/>
                <a:cs typeface="Calibri"/>
              </a:rPr>
              <a:t>P</a:t>
            </a:r>
            <a:r>
              <a:rPr lang="en-US" sz="2000" dirty="0" smtClean="0">
                <a:solidFill>
                  <a:prstClr val="black"/>
                </a:solidFill>
                <a:latin typeface="Lucida Grande"/>
                <a:cs typeface="Calibri"/>
              </a:rPr>
              <a:t>(</a:t>
            </a:r>
            <a:r>
              <a:rPr lang="en-US" sz="2000" i="1" dirty="0" err="1" smtClean="0">
                <a:solidFill>
                  <a:prstClr val="black"/>
                </a:solidFill>
                <a:latin typeface="Lucida Grande"/>
                <a:cs typeface="Calibri"/>
              </a:rPr>
              <a:t>w</a:t>
            </a:r>
            <a:r>
              <a:rPr lang="en-US" sz="2000" i="1" baseline="-25000" dirty="0" err="1" smtClean="0">
                <a:solidFill>
                  <a:prstClr val="black"/>
                </a:solidFill>
                <a:latin typeface="Lucida Grande"/>
                <a:cs typeface="Calibri"/>
              </a:rPr>
              <a:t>k</a:t>
            </a:r>
            <a:r>
              <a:rPr lang="en-US" sz="2000" i="1" dirty="0" smtClean="0">
                <a:solidFill>
                  <a:prstClr val="black"/>
                </a:solidFill>
                <a:latin typeface="Lucida Grande"/>
                <a:cs typeface="Calibri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Lucida Grande"/>
                <a:cs typeface="Calibri"/>
              </a:rPr>
              <a:t>|</a:t>
            </a:r>
            <a:r>
              <a:rPr lang="en-US" sz="2000" i="1" dirty="0" smtClean="0">
                <a:solidFill>
                  <a:prstClr val="black"/>
                </a:solidFill>
                <a:latin typeface="Lucida Grande"/>
                <a:cs typeface="Calibri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Lucida Grande"/>
                <a:cs typeface="Calibri"/>
              </a:rPr>
              <a:t>c</a:t>
            </a:r>
            <a:r>
              <a:rPr lang="en-US" sz="2000" i="1" baseline="-25000" dirty="0" err="1" smtClean="0">
                <a:solidFill>
                  <a:prstClr val="black"/>
                </a:solidFill>
                <a:latin typeface="Lucida Grande"/>
                <a:cs typeface="Calibri"/>
              </a:rPr>
              <a:t>j</a:t>
            </a:r>
            <a:r>
              <a:rPr lang="en-US" sz="2000" dirty="0" smtClean="0">
                <a:solidFill>
                  <a:prstClr val="black"/>
                </a:solidFill>
                <a:latin typeface="Lucida Grande"/>
                <a:cs typeface="Calibri"/>
              </a:rPr>
              <a:t>)</a:t>
            </a:r>
            <a:r>
              <a:rPr lang="en-US" sz="2000" i="1" dirty="0" smtClean="0">
                <a:solidFill>
                  <a:prstClr val="black"/>
                </a:solidFill>
                <a:latin typeface="Lucida Grande"/>
                <a:cs typeface="Calibri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Lucida Grande"/>
                <a:cs typeface="Calibri"/>
              </a:rPr>
              <a:t>terms</a:t>
            </a:r>
          </a:p>
          <a:p>
            <a:pPr lvl="1">
              <a:spcBef>
                <a:spcPts val="0"/>
              </a:spcBef>
              <a:buClr>
                <a:prstClr val="black"/>
              </a:buClr>
            </a:pPr>
            <a:r>
              <a:rPr lang="en-US" sz="1800" i="1" dirty="0" err="1" smtClean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Text</a:t>
            </a:r>
            <a:r>
              <a:rPr lang="en-US" sz="1800" i="1" baseline="-25000" dirty="0" err="1" smtClean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j</a:t>
            </a:r>
            <a:r>
              <a:rPr lang="en-US" sz="1800" i="1" dirty="0" smtClean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  <a:sym typeface="Symbol" charset="2"/>
              </a:rPr>
              <a:t> single doc containing all </a:t>
            </a:r>
            <a:r>
              <a:rPr lang="en-US" sz="1800" i="1" dirty="0" err="1" smtClean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docs</a:t>
            </a:r>
            <a:r>
              <a:rPr lang="en-US" sz="1800" i="1" baseline="-25000" dirty="0" err="1" smtClean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j</a:t>
            </a:r>
            <a:endParaRPr lang="en-US" sz="1800" i="1" baseline="-25000" dirty="0" smtClean="0">
              <a:solidFill>
                <a:prstClr val="black"/>
              </a:solidFill>
              <a:latin typeface="Lucida Grande"/>
              <a:ea typeface="ＭＳ Ｐゴシック" charset="-128"/>
              <a:cs typeface="Calibri"/>
            </a:endParaRPr>
          </a:p>
          <a:p>
            <a:pPr lvl="1">
              <a:spcBef>
                <a:spcPts val="0"/>
              </a:spcBef>
              <a:buClr>
                <a:prstClr val="black"/>
              </a:buClr>
            </a:pPr>
            <a:r>
              <a:rPr lang="en-US" sz="1800" dirty="0" smtClean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For</a:t>
            </a:r>
            <a:r>
              <a:rPr lang="en-US" sz="1800" i="1" baseline="-25000" dirty="0" smtClean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each word </a:t>
            </a:r>
            <a:r>
              <a:rPr lang="en-US" sz="1800" i="1" dirty="0" err="1" smtClean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w</a:t>
            </a:r>
            <a:r>
              <a:rPr lang="en-US" sz="1800" i="1" baseline="-25000" dirty="0" err="1" smtClean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k</a:t>
            </a:r>
            <a:r>
              <a:rPr lang="en-US" sz="1800" i="1" dirty="0" smtClean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in </a:t>
            </a:r>
            <a:r>
              <a:rPr lang="en-US" sz="1800" i="1" dirty="0" smtClean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Vocabulary</a:t>
            </a:r>
          </a:p>
          <a:p>
            <a:pPr marL="800100" lvl="2" indent="0">
              <a:spcBef>
                <a:spcPts val="0"/>
              </a:spcBef>
              <a:buFont typeface="Times" charset="0"/>
              <a:buNone/>
            </a:pPr>
            <a:r>
              <a:rPr lang="en-US" sz="1800" i="1" dirty="0" smtClean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    </a:t>
            </a:r>
            <a:r>
              <a:rPr lang="en-US" sz="1800" i="1" dirty="0" err="1" smtClean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n</a:t>
            </a:r>
            <a:r>
              <a:rPr lang="en-US" sz="1800" i="1" baseline="-25000" dirty="0" err="1" smtClean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k</a:t>
            </a:r>
            <a:r>
              <a:rPr lang="en-US" sz="1800" i="1" dirty="0" smtClean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  <a:sym typeface="Symbol" charset="2"/>
              </a:rPr>
              <a:t> # of occurrences of </a:t>
            </a:r>
            <a:r>
              <a:rPr lang="en-US" sz="1800" i="1" dirty="0" err="1" smtClean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  <a:sym typeface="Symbol" charset="2"/>
              </a:rPr>
              <a:t>w</a:t>
            </a:r>
            <a:r>
              <a:rPr lang="en-US" sz="1800" i="1" baseline="-25000" dirty="0" err="1" smtClean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k</a:t>
            </a:r>
            <a:r>
              <a:rPr lang="en-US" sz="1800" i="1" dirty="0" smtClean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in </a:t>
            </a:r>
            <a:r>
              <a:rPr lang="en-US" sz="1800" i="1" dirty="0" err="1" smtClean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Text</a:t>
            </a:r>
            <a:r>
              <a:rPr lang="en-US" sz="1800" i="1" baseline="-25000" dirty="0" err="1" smtClean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j</a:t>
            </a:r>
            <a:endParaRPr lang="en-US" sz="1800" i="1" baseline="-25000" dirty="0">
              <a:solidFill>
                <a:prstClr val="black"/>
              </a:solidFill>
              <a:latin typeface="Lucida Grande"/>
              <a:ea typeface="ＭＳ Ｐゴシック" charset="-128"/>
              <a:cs typeface="Calibri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52400" y="1581150"/>
            <a:ext cx="57785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solidFill>
                  <a:prstClr val="black"/>
                </a:solidFill>
                <a:latin typeface="Lucida Grande"/>
              </a:rPr>
              <a:t>From training corpus, extract </a:t>
            </a:r>
            <a:r>
              <a:rPr lang="en-US" sz="2200" i="1" dirty="0">
                <a:solidFill>
                  <a:prstClr val="black"/>
                </a:solidFill>
                <a:latin typeface="Lucida Grande"/>
              </a:rPr>
              <a:t>Vocabulary</a:t>
            </a:r>
            <a:endParaRPr lang="en-US" sz="2200" dirty="0">
              <a:solidFill>
                <a:prstClr val="black"/>
              </a:solidFill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1388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41787</TotalTime>
  <Words>321</Words>
  <Application>Microsoft Office PowerPoint</Application>
  <PresentationFormat>On-screen Show (16:9)</PresentationFormat>
  <Paragraphs>69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1" baseType="lpstr">
      <vt:lpstr>ＭＳ Ｐゴシック</vt:lpstr>
      <vt:lpstr>Adobe Gurmukhi</vt:lpstr>
      <vt:lpstr>Arial</vt:lpstr>
      <vt:lpstr>Calibri</vt:lpstr>
      <vt:lpstr>Cambria Math</vt:lpstr>
      <vt:lpstr>Georgia</vt:lpstr>
      <vt:lpstr>Lucida Bright</vt:lpstr>
      <vt:lpstr>Lucida Grande</vt:lpstr>
      <vt:lpstr>Microsoft Sans Serif</vt:lpstr>
      <vt:lpstr>Symbol</vt:lpstr>
      <vt:lpstr>Times</vt:lpstr>
      <vt:lpstr>Times New Roman</vt:lpstr>
      <vt:lpstr>Wingdings</vt:lpstr>
      <vt:lpstr>UM-coursera-052814</vt:lpstr>
      <vt:lpstr>Custom Design</vt:lpstr>
      <vt:lpstr>Equation</vt:lpstr>
      <vt:lpstr>Sentiment Analysis  on Mentors Feedback </vt:lpstr>
      <vt:lpstr>Algorithm Used</vt:lpstr>
      <vt:lpstr>Multinomial Naïve Bayes Classifier</vt:lpstr>
      <vt:lpstr>Multinomial Naïve Bayes Independence Assumptions</vt:lpstr>
      <vt:lpstr>Learning the Multinomial Naïve Bayes Model</vt:lpstr>
      <vt:lpstr>Parameter Estimation</vt:lpstr>
      <vt:lpstr>Problem with Maximum Likelihood</vt:lpstr>
      <vt:lpstr>Laplace Smoothing</vt:lpstr>
      <vt:lpstr>Multinomial Naïve Bayes: Learning</vt:lpstr>
      <vt:lpstr>Example</vt:lpstr>
      <vt:lpstr>Example</vt:lpstr>
      <vt:lpstr>Why Multinomial Naïve Bayes ?</vt:lpstr>
      <vt:lpstr>Naïve Bayes Intuition</vt:lpstr>
      <vt:lpstr>Bag of Words</vt:lpstr>
      <vt:lpstr>Process Workflow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NLP-Lab-1</cp:lastModifiedBy>
  <cp:revision>489</cp:revision>
  <dcterms:created xsi:type="dcterms:W3CDTF">2014-05-29T18:54:38Z</dcterms:created>
  <dcterms:modified xsi:type="dcterms:W3CDTF">2020-09-10T03:12:55Z</dcterms:modified>
</cp:coreProperties>
</file>