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0" r:id="rId4"/>
    <p:sldId id="309" r:id="rId5"/>
    <p:sldId id="315" r:id="rId6"/>
    <p:sldId id="316" r:id="rId7"/>
    <p:sldId id="282" r:id="rId8"/>
    <p:sldId id="283" r:id="rId9"/>
    <p:sldId id="301" r:id="rId10"/>
    <p:sldId id="284" r:id="rId11"/>
    <p:sldId id="304" r:id="rId12"/>
    <p:sldId id="307" r:id="rId13"/>
    <p:sldId id="308" r:id="rId14"/>
    <p:sldId id="265" r:id="rId15"/>
    <p:sldId id="272" r:id="rId16"/>
    <p:sldId id="268" r:id="rId17"/>
    <p:sldId id="267" r:id="rId18"/>
    <p:sldId id="271" r:id="rId19"/>
    <p:sldId id="305" r:id="rId20"/>
    <p:sldId id="266" r:id="rId21"/>
    <p:sldId id="306" r:id="rId22"/>
    <p:sldId id="311" r:id="rId23"/>
    <p:sldId id="312" r:id="rId24"/>
    <p:sldId id="313" r:id="rId25"/>
    <p:sldId id="31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6" autoAdjust="0"/>
    <p:restoredTop sz="80395" autoAdjust="0"/>
  </p:normalViewPr>
  <p:slideViewPr>
    <p:cSldViewPr snapToGrid="0" snapToObjects="1">
      <p:cViewPr varScale="1">
        <p:scale>
          <a:sx n="96" d="100"/>
          <a:sy n="96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F990B-B2F6-4F41-9305-E6427EBEFE8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40D15-9517-9A43-B8B0-C5BE6343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4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2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2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3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4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4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4392C-C512-5240-9ECB-D31B10983F0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eeplearning.net/tutorial/lstm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eeplearning.net/tutorial/lst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MU Bright Roman"/>
                <a:cs typeface="CMU Bright Roman"/>
              </a:rPr>
              <a:t>Sentiment Analysis on Mentors Feedback using RNN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730" y="4762500"/>
            <a:ext cx="6400800" cy="1752600"/>
          </a:xfrm>
        </p:spPr>
        <p:txBody>
          <a:bodyPr>
            <a:normAutofit/>
          </a:bodyPr>
          <a:lstStyle/>
          <a:p>
            <a:pPr algn="l"/>
            <a:endParaRPr lang="en-US" sz="1600" dirty="0" smtClean="0">
              <a:latin typeface="CMU Bright Roman"/>
              <a:cs typeface="CMU Bright Roman"/>
            </a:endParaRPr>
          </a:p>
          <a:p>
            <a:pPr algn="l"/>
            <a:endParaRPr lang="en-US" sz="1600" dirty="0">
              <a:latin typeface="CMU Bright Roman"/>
              <a:cs typeface="CMU Bright Roman"/>
            </a:endParaRPr>
          </a:p>
          <a:p>
            <a:pPr algn="l"/>
            <a:r>
              <a:rPr lang="en-US" sz="1600" dirty="0" smtClean="0">
                <a:latin typeface="CMU Bright Roman"/>
                <a:cs typeface="CMU Bright Roman"/>
              </a:rPr>
              <a:t>Sheikh Md. </a:t>
            </a:r>
            <a:r>
              <a:rPr lang="en-US" sz="1600" dirty="0" err="1" smtClean="0">
                <a:latin typeface="CMU Bright Roman"/>
                <a:cs typeface="CMU Bright Roman"/>
              </a:rPr>
              <a:t>Faysal</a:t>
            </a:r>
            <a:endParaRPr lang="en-US" sz="1600" dirty="0" smtClean="0">
              <a:latin typeface="CMU Bright Roman"/>
              <a:cs typeface="CMU Bright Roman"/>
            </a:endParaRPr>
          </a:p>
          <a:p>
            <a:pPr algn="l"/>
            <a:r>
              <a:rPr lang="en-GB" sz="1400" i="1" dirty="0" smtClean="0">
                <a:latin typeface="CMU Bright Roman"/>
                <a:cs typeface="CMU Bright Roman"/>
              </a:rPr>
              <a:t>Data Scientist at DSL</a:t>
            </a:r>
            <a:endParaRPr lang="en-US" sz="1400" i="1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77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Vanilla RNN Cell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77593" y="2534444"/>
            <a:ext cx="2571110" cy="1241365"/>
            <a:chOff x="3277593" y="2435812"/>
            <a:chExt cx="2571110" cy="1241365"/>
          </a:xfrm>
        </p:grpSpPr>
        <p:sp>
          <p:nvSpPr>
            <p:cNvPr id="32" name="Rectangle 31"/>
            <p:cNvSpPr/>
            <p:nvPr/>
          </p:nvSpPr>
          <p:spPr>
            <a:xfrm>
              <a:off x="4041634" y="2449058"/>
              <a:ext cx="1049363" cy="102330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311145" y="2718829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4417083" y="2872886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>
              <a:stCxn id="33" idx="6"/>
            </p:cNvCxnSpPr>
            <p:nvPr/>
          </p:nvCxnSpPr>
          <p:spPr>
            <a:xfrm>
              <a:off x="4826356" y="2976435"/>
              <a:ext cx="634532" cy="1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endCxn id="33" idx="1"/>
            </p:cNvCxnSpPr>
            <p:nvPr/>
          </p:nvCxnSpPr>
          <p:spPr>
            <a:xfrm>
              <a:off x="3696579" y="2631550"/>
              <a:ext cx="690017" cy="162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33" idx="3"/>
            </p:cNvCxnSpPr>
            <p:nvPr/>
          </p:nvCxnSpPr>
          <p:spPr>
            <a:xfrm flipV="1">
              <a:off x="3696579" y="3158589"/>
              <a:ext cx="690017" cy="2142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5460888" y="2805168"/>
              <a:ext cx="387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err="1" smtClean="0">
                  <a:latin typeface="CMU Bright Roman"/>
                  <a:cs typeface="CMU Bright Roman"/>
                </a:rPr>
                <a:t>h</a:t>
              </a:r>
              <a:r>
                <a:rPr lang="en-US" sz="1600" i="1" baseline="-25000" dirty="0" err="1" smtClean="0">
                  <a:latin typeface="CMU Bright Roman"/>
                  <a:cs typeface="CMU Bright Roman"/>
                </a:rPr>
                <a:t>t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77593" y="2435812"/>
              <a:ext cx="505362" cy="1241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600" b="1" dirty="0" smtClean="0">
                  <a:latin typeface="CMU Bright Roman"/>
                  <a:cs typeface="CMU Bright Roman"/>
                </a:rPr>
                <a:t> </a:t>
              </a:r>
              <a:r>
                <a:rPr lang="en-US" sz="1600" dirty="0" err="1" smtClean="0">
                  <a:latin typeface="CMU Bright Roman"/>
                  <a:cs typeface="CMU Bright Roman"/>
                </a:rPr>
                <a:t>x</a:t>
              </a:r>
              <a:r>
                <a:rPr lang="en-US" sz="1600" i="1" baseline="-25000" dirty="0" err="1" smtClean="0">
                  <a:latin typeface="CMU Bright Roman"/>
                  <a:cs typeface="CMU Bright Roman"/>
                </a:rPr>
                <a:t>t</a:t>
              </a:r>
              <a:endParaRPr lang="en-US" sz="1600" i="1" baseline="-25000" dirty="0" smtClean="0">
                <a:latin typeface="CMU Bright Roman"/>
                <a:cs typeface="CMU Bright Roman"/>
              </a:endParaRPr>
            </a:p>
            <a:p>
              <a:pPr algn="just"/>
              <a:endParaRPr lang="en-US" sz="1600" i="1" dirty="0" smtClean="0">
                <a:latin typeface="CMU Bright Roman"/>
                <a:cs typeface="CMU Bright Roman"/>
              </a:endParaRPr>
            </a:p>
            <a:p>
              <a:pPr algn="just"/>
              <a:endParaRPr lang="en-US" sz="1600" i="1" dirty="0" smtClean="0">
                <a:latin typeface="CMU Bright Roman"/>
                <a:cs typeface="CMU Bright Roman"/>
              </a:endParaRPr>
            </a:p>
            <a:p>
              <a:pPr algn="just"/>
              <a:r>
                <a:rPr lang="en-US" sz="1600" i="1" dirty="0" smtClean="0">
                  <a:latin typeface="CMU Bright Roman"/>
                  <a:cs typeface="CMU Bright Roman"/>
                </a:rPr>
                <a:t>h</a:t>
              </a:r>
              <a:r>
                <a:rPr lang="en-US" sz="1600" i="1" baseline="-25000" dirty="0" smtClean="0">
                  <a:latin typeface="CMU Bright Roman"/>
                  <a:cs typeface="CMU Bright Roman"/>
                </a:rPr>
                <a:t>t-1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  <a:p>
              <a:pPr algn="just"/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227426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366968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" name="Equation" r:id="rId5" imgW="152400" imgH="241300" progId="Equation.DSMT4">
                  <p:embed/>
                </p:oleObj>
              </mc:Choice>
              <mc:Fallback>
                <p:oleObj name="Equation" r:id="rId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032438"/>
              </p:ext>
            </p:extLst>
          </p:nvPr>
        </p:nvGraphicFramePr>
        <p:xfrm>
          <a:off x="3163888" y="4117975"/>
          <a:ext cx="2801937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" name="Equation" r:id="rId6" imgW="1816100" imgH="749300" progId="Equation.DSMT4">
                  <p:embed/>
                </p:oleObj>
              </mc:Choice>
              <mc:Fallback>
                <p:oleObj name="Equation" r:id="rId6" imgW="1816100" imgH="749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63888" y="4117975"/>
                        <a:ext cx="2801937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926520" y="2527708"/>
            <a:ext cx="434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</p:spTree>
    <p:extLst>
      <p:ext uri="{BB962C8B-B14F-4D97-AF65-F5344CB8AC3E}">
        <p14:creationId xmlns:p14="http://schemas.microsoft.com/office/powerpoint/2010/main" val="5164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Vanilla RNN Forward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505814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4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47440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5" name="Equation" r:id="rId5" imgW="152400" imgH="241300" progId="Equation.DSMT4">
                  <p:embed/>
                </p:oleObj>
              </mc:Choice>
              <mc:Fallback>
                <p:oleObj name="Equation" r:id="rId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760464" y="1541124"/>
            <a:ext cx="1023307" cy="4484055"/>
            <a:chOff x="760464" y="1306873"/>
            <a:chExt cx="1023307" cy="4484055"/>
          </a:xfrm>
        </p:grpSpPr>
        <p:grpSp>
          <p:nvGrpSpPr>
            <p:cNvPr id="5" name="Group 4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/>
              <p:cNvCxnSpPr>
                <a:stCxn id="33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endCxn id="33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endCxn id="33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MU Bright Roman"/>
                    <a:cs typeface="CMU Bright Roman"/>
                  </a:rPr>
                  <a:t> </a:t>
                </a:r>
                <a:r>
                  <a:rPr lang="en-US" sz="1600" dirty="0" smtClean="0">
                    <a:latin typeface="CMU Bright Roman"/>
                    <a:cs typeface="CMU Bright Roman"/>
                  </a:rPr>
                  <a:t>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  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0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1" name="Straight Arrow Connector 30"/>
            <p:cNvCxnSpPr>
              <a:stCxn id="164" idx="0"/>
              <a:endCxn id="3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1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1</a:t>
              </a:r>
            </a:p>
          </p:txBody>
        </p:sp>
        <p:cxnSp>
          <p:nvCxnSpPr>
            <p:cNvPr id="51" name="Straight Arrow Connector 50"/>
            <p:cNvCxnSpPr>
              <a:stCxn id="50" idx="0"/>
              <a:endCxn id="49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0" idx="0"/>
              <a:endCxn id="50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2133502" y="1541125"/>
            <a:ext cx="1023307" cy="4484055"/>
            <a:chOff x="760464" y="1306873"/>
            <a:chExt cx="1023307" cy="4484055"/>
          </a:xfrm>
        </p:grpSpPr>
        <p:grpSp>
          <p:nvGrpSpPr>
            <p:cNvPr id="83" name="Group 82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>
                <a:stCxn id="91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endCxn id="91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endCxn id="91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MU Bright Roman"/>
                    <a:cs typeface="CMU Bright Roman"/>
                  </a:rPr>
                  <a:t> </a:t>
                </a:r>
                <a:r>
                  <a:rPr lang="en-US" sz="1600" dirty="0" smtClean="0">
                    <a:latin typeface="CMU Bright Roman"/>
                    <a:cs typeface="CMU Bright Roman"/>
                  </a:rPr>
                  <a:t>x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5" name="Straight Arrow Connector 84"/>
            <p:cNvCxnSpPr>
              <a:stCxn id="96" idx="0"/>
              <a:endCxn id="84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88" name="Straight Arrow Connector 87"/>
            <p:cNvCxnSpPr>
              <a:stCxn id="87" idx="0"/>
              <a:endCxn id="86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4" idx="0"/>
              <a:endCxn id="87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468037" y="1546721"/>
            <a:ext cx="1023307" cy="4484055"/>
            <a:chOff x="760464" y="1306873"/>
            <a:chExt cx="1023307" cy="4484055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7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endCxn id="107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3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MU Bright Roman"/>
                    <a:cs typeface="CMU Bright Roman"/>
                  </a:rPr>
                  <a:t> </a:t>
                </a:r>
                <a:r>
                  <a:rPr lang="en-US" sz="1600" dirty="0" smtClean="0">
                    <a:latin typeface="CMU Bright Roman"/>
                    <a:cs typeface="CMU Bright Roman"/>
                  </a:rPr>
                  <a:t>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01" name="Straight Arrow Connector 100"/>
            <p:cNvCxnSpPr>
              <a:stCxn id="112" idx="0"/>
              <a:endCxn id="10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 smtClean="0">
                  <a:latin typeface="CMU Bright Roman"/>
                  <a:cs typeface="CMU Bright Roman"/>
                </a:rPr>
                <a:t>3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  <p:cxnSp>
          <p:nvCxnSpPr>
            <p:cNvPr id="104" name="Straight Arrow Connector 103"/>
            <p:cNvCxnSpPr>
              <a:stCxn id="103" idx="0"/>
              <a:endCxn id="102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0" idx="0"/>
              <a:endCxn id="103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16"/>
          <p:cNvSpPr/>
          <p:nvPr/>
        </p:nvSpPr>
        <p:spPr>
          <a:xfrm>
            <a:off x="1430243" y="3476752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2800144" y="3469806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3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025899"/>
              </p:ext>
            </p:extLst>
          </p:nvPr>
        </p:nvGraphicFramePr>
        <p:xfrm>
          <a:off x="5262563" y="2462213"/>
          <a:ext cx="2822575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6" name="Equation" r:id="rId6" imgW="1828800" imgH="1498600" progId="Equation.DSMT4">
                  <p:embed/>
                </p:oleObj>
              </mc:Choice>
              <mc:Fallback>
                <p:oleObj name="Equation" r:id="rId6" imgW="1828800" imgH="149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62563" y="2462213"/>
                        <a:ext cx="2822575" cy="231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238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Vanilla RNN Forward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64765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8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25539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9" name="Equation" r:id="rId5" imgW="152400" imgH="241300" progId="Equation.DSMT4">
                  <p:embed/>
                </p:oleObj>
              </mc:Choice>
              <mc:Fallback>
                <p:oleObj name="Equation" r:id="rId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760464" y="1541124"/>
            <a:ext cx="1023307" cy="4484055"/>
            <a:chOff x="760464" y="1306873"/>
            <a:chExt cx="1023307" cy="4484055"/>
          </a:xfrm>
        </p:grpSpPr>
        <p:grpSp>
          <p:nvGrpSpPr>
            <p:cNvPr id="5" name="Group 4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/>
              <p:cNvCxnSpPr>
                <a:stCxn id="33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endCxn id="33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endCxn id="33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  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0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1" name="Straight Arrow Connector 30"/>
            <p:cNvCxnSpPr>
              <a:stCxn id="164" idx="0"/>
              <a:endCxn id="3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1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1</a:t>
              </a:r>
            </a:p>
          </p:txBody>
        </p:sp>
        <p:cxnSp>
          <p:nvCxnSpPr>
            <p:cNvPr id="51" name="Straight Arrow Connector 50"/>
            <p:cNvCxnSpPr>
              <a:stCxn id="50" idx="0"/>
              <a:endCxn id="49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0" idx="0"/>
              <a:endCxn id="50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2133502" y="1541125"/>
            <a:ext cx="1023307" cy="4484055"/>
            <a:chOff x="760464" y="1306873"/>
            <a:chExt cx="1023307" cy="4484055"/>
          </a:xfrm>
        </p:grpSpPr>
        <p:grpSp>
          <p:nvGrpSpPr>
            <p:cNvPr id="83" name="Group 82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>
                <a:stCxn id="91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endCxn id="91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endCxn id="91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5" name="Straight Arrow Connector 84"/>
            <p:cNvCxnSpPr>
              <a:stCxn id="96" idx="0"/>
              <a:endCxn id="84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88" name="Straight Arrow Connector 87"/>
            <p:cNvCxnSpPr>
              <a:stCxn id="87" idx="0"/>
              <a:endCxn id="86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4" idx="0"/>
              <a:endCxn id="87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468037" y="1541124"/>
            <a:ext cx="1023307" cy="4484055"/>
            <a:chOff x="760464" y="1306873"/>
            <a:chExt cx="1023307" cy="4484055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7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endCxn id="107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3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01" name="Straight Arrow Connector 100"/>
            <p:cNvCxnSpPr>
              <a:stCxn id="112" idx="0"/>
              <a:endCxn id="10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 smtClean="0">
                  <a:latin typeface="CMU Bright Roman"/>
                  <a:cs typeface="CMU Bright Roman"/>
                </a:rPr>
                <a:t>3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  <p:cxnSp>
          <p:nvCxnSpPr>
            <p:cNvPr id="104" name="Straight Arrow Connector 103"/>
            <p:cNvCxnSpPr>
              <a:stCxn id="103" idx="0"/>
              <a:endCxn id="102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0" idx="0"/>
              <a:endCxn id="103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16"/>
          <p:cNvSpPr/>
          <p:nvPr/>
        </p:nvSpPr>
        <p:spPr>
          <a:xfrm>
            <a:off x="1430243" y="3476752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2800144" y="3469806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3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701709"/>
              </p:ext>
            </p:extLst>
          </p:nvPr>
        </p:nvGraphicFramePr>
        <p:xfrm>
          <a:off x="5262563" y="2462213"/>
          <a:ext cx="2822575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0" name="Equation" r:id="rId6" imgW="1828800" imgH="1498600" progId="Equation.DSMT4">
                  <p:embed/>
                </p:oleObj>
              </mc:Choice>
              <mc:Fallback>
                <p:oleObj name="Equation" r:id="rId6" imgW="1828800" imgH="149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62563" y="2462213"/>
                        <a:ext cx="2822575" cy="231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>
            <a:stCxn id="49" idx="3"/>
            <a:endCxn id="86" idx="1"/>
          </p:cNvCxnSpPr>
          <p:nvPr/>
        </p:nvCxnSpPr>
        <p:spPr>
          <a:xfrm>
            <a:off x="1535047" y="1769923"/>
            <a:ext cx="874650" cy="1"/>
          </a:xfrm>
          <a:prstGeom prst="line">
            <a:avLst/>
          </a:prstGeom>
          <a:ln w="28575" cmpd="sng">
            <a:solidFill>
              <a:srgbClr val="FFFF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86" idx="3"/>
            <a:endCxn id="102" idx="1"/>
          </p:cNvCxnSpPr>
          <p:nvPr/>
        </p:nvCxnSpPr>
        <p:spPr>
          <a:xfrm flipV="1">
            <a:off x="2908085" y="1769923"/>
            <a:ext cx="836147" cy="1"/>
          </a:xfrm>
          <a:prstGeom prst="line">
            <a:avLst/>
          </a:prstGeom>
          <a:ln w="28575" cmpd="sng">
            <a:solidFill>
              <a:srgbClr val="FFFF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0" idx="3"/>
            <a:endCxn id="84" idx="1"/>
          </p:cNvCxnSpPr>
          <p:nvPr/>
        </p:nvCxnSpPr>
        <p:spPr>
          <a:xfrm>
            <a:off x="1488719" y="2994161"/>
            <a:ext cx="974085" cy="1"/>
          </a:xfrm>
          <a:prstGeom prst="line">
            <a:avLst/>
          </a:prstGeom>
          <a:ln w="28575" cmpd="sng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84" idx="3"/>
            <a:endCxn id="100" idx="1"/>
          </p:cNvCxnSpPr>
          <p:nvPr/>
        </p:nvCxnSpPr>
        <p:spPr>
          <a:xfrm flipV="1">
            <a:off x="2861757" y="2994161"/>
            <a:ext cx="935582" cy="1"/>
          </a:xfrm>
          <a:prstGeom prst="line">
            <a:avLst/>
          </a:prstGeom>
          <a:ln w="28575" cmpd="sng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2" idx="2"/>
            <a:endCxn id="90" idx="0"/>
          </p:cNvCxnSpPr>
          <p:nvPr/>
        </p:nvCxnSpPr>
        <p:spPr>
          <a:xfrm>
            <a:off x="1783771" y="4739585"/>
            <a:ext cx="349732" cy="1"/>
          </a:xfrm>
          <a:prstGeom prst="line">
            <a:avLst/>
          </a:prstGeom>
          <a:ln w="28575" cmpd="sng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90" idx="2"/>
            <a:endCxn id="106" idx="0"/>
          </p:cNvCxnSpPr>
          <p:nvPr/>
        </p:nvCxnSpPr>
        <p:spPr>
          <a:xfrm flipV="1">
            <a:off x="3156809" y="4739585"/>
            <a:ext cx="311229" cy="1"/>
          </a:xfrm>
          <a:prstGeom prst="line">
            <a:avLst/>
          </a:prstGeom>
          <a:ln w="28575" cmpd="sng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62563" y="5528075"/>
            <a:ext cx="642570" cy="0"/>
          </a:xfrm>
          <a:prstGeom prst="line">
            <a:avLst/>
          </a:prstGeom>
          <a:ln w="28575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15988" y="5321697"/>
            <a:ext cx="254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indicates shared weights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01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Recurrent Neural Networks (RNNs)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Note that the weights are shared over time</a:t>
            </a:r>
          </a:p>
          <a:p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Essentially, copies of the RNN cell are made over time (unrolling/unfolding), with different inputs at different time steps</a:t>
            </a:r>
          </a:p>
          <a:p>
            <a:endParaRPr lang="en-US" sz="2400" dirty="0" smtClean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89475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Sentiment Classification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998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Classify a </a:t>
            </a:r>
            <a:br>
              <a:rPr lang="en-US" sz="2400" dirty="0" smtClean="0">
                <a:latin typeface="CMU Bright Roman"/>
                <a:cs typeface="CMU Bright Roman"/>
              </a:rPr>
            </a:br>
            <a:r>
              <a:rPr lang="en-US" sz="2400" dirty="0" smtClean="0">
                <a:latin typeface="CMU Bright Roman"/>
                <a:cs typeface="CMU Bright Roman"/>
              </a:rPr>
              <a:t>restaurant review from Yelp! OR</a:t>
            </a:r>
            <a:br>
              <a:rPr lang="en-US" sz="2400" dirty="0" smtClean="0">
                <a:latin typeface="CMU Bright Roman"/>
                <a:cs typeface="CMU Bright Roman"/>
              </a:rPr>
            </a:br>
            <a:r>
              <a:rPr lang="en-US" sz="2400" dirty="0" smtClean="0">
                <a:latin typeface="CMU Bright Roman"/>
                <a:cs typeface="CMU Bright Roman"/>
              </a:rPr>
              <a:t>Mentors feedback OR</a:t>
            </a:r>
            <a:r>
              <a:rPr lang="en-US" sz="2400" dirty="0" smtClean="0">
                <a:latin typeface="CMU Bright Roman"/>
                <a:cs typeface="CMU Bright Roman"/>
              </a:rPr>
              <a:t/>
            </a:r>
            <a:br>
              <a:rPr lang="en-US" sz="2400" dirty="0" smtClean="0">
                <a:latin typeface="CMU Bright Roman"/>
                <a:cs typeface="CMU Bright Roman"/>
              </a:rPr>
            </a:br>
            <a:r>
              <a:rPr lang="en-US" sz="2400" dirty="0" smtClean="0">
                <a:latin typeface="CMU Bright Roman"/>
                <a:cs typeface="CMU Bright Roman"/>
              </a:rPr>
              <a:t>…</a:t>
            </a:r>
            <a:br>
              <a:rPr lang="en-US" sz="2400" dirty="0" smtClean="0">
                <a:latin typeface="CMU Bright Roman"/>
                <a:cs typeface="CMU Bright Roman"/>
              </a:rPr>
            </a:br>
            <a:r>
              <a:rPr lang="en-US" sz="2400" dirty="0" smtClean="0">
                <a:latin typeface="CMU Bright Roman"/>
                <a:cs typeface="CMU Bright Roman"/>
              </a:rPr>
              <a:t>as positive or negative</a:t>
            </a:r>
          </a:p>
          <a:p>
            <a:pPr marL="0" indent="0">
              <a:buNone/>
            </a:pPr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SemiBold"/>
                <a:cs typeface="CMU Bright SemiBold"/>
              </a:rPr>
              <a:t>Inputs:</a:t>
            </a:r>
            <a:r>
              <a:rPr lang="en-US" sz="2400" dirty="0" smtClean="0">
                <a:latin typeface="CMU Bright Roman"/>
                <a:cs typeface="CMU Bright Roman"/>
              </a:rPr>
              <a:t> Multiple words, one or more sentences</a:t>
            </a:r>
          </a:p>
          <a:p>
            <a:r>
              <a:rPr lang="en-US" sz="2400" dirty="0" smtClean="0">
                <a:latin typeface="CMU Bright SemiBold"/>
                <a:cs typeface="CMU Bright SemiBold"/>
              </a:rPr>
              <a:t>Outputs:</a:t>
            </a:r>
            <a:r>
              <a:rPr lang="en-US" sz="2400" dirty="0" smtClean="0">
                <a:latin typeface="CMU Bright Roman"/>
                <a:cs typeface="CMU Bright Roman"/>
              </a:rPr>
              <a:t> Positive / Negative classification</a:t>
            </a:r>
          </a:p>
          <a:p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“The </a:t>
            </a:r>
            <a:r>
              <a:rPr lang="en-US" sz="2400" dirty="0" smtClean="0">
                <a:latin typeface="CMU Bright Roman"/>
                <a:cs typeface="CMU Bright Roman"/>
              </a:rPr>
              <a:t>Student is improving”</a:t>
            </a:r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“He has financial problem”</a:t>
            </a:r>
            <a:endParaRPr lang="en-US" sz="2400" dirty="0" smtClean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057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1380589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8699" y="4939488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cxnSp>
        <p:nvCxnSpPr>
          <p:cNvPr id="13" name="Straight Arrow Connector 12"/>
          <p:cNvCxnSpPr>
            <a:stCxn id="98" idx="3"/>
          </p:cNvCxnSpPr>
          <p:nvPr/>
        </p:nvCxnSpPr>
        <p:spPr>
          <a:xfrm>
            <a:off x="2129990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3485" y="428454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111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Sentiment Classification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6784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1380589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8699" y="4939488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8150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627551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37675" y="493948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Student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129990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3485" y="428454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76952" y="42388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14283" y="429637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111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Sentiment Classification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81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1380589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8699" y="4939488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8150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627551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37675" y="493948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Student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129990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3485" y="428454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76952" y="42388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14283" y="429637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07969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7757370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2199" y="4939488"/>
            <a:ext cx="73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6259809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6595" y="4284549"/>
            <a:ext cx="57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n-1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77512" y="4234110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45391" y="3437716"/>
            <a:ext cx="44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MU Bright Oblique"/>
                <a:cs typeface="CMU Bright Oblique"/>
              </a:rPr>
              <a:t>h</a:t>
            </a:r>
            <a:r>
              <a:rPr lang="en-US" baseline="-25000" dirty="0" err="1">
                <a:latin typeface="CMU Bright Oblique"/>
                <a:cs typeface="CMU Bright Oblique"/>
              </a:rPr>
              <a:t>n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111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3" idx="0"/>
          </p:cNvCxnSpPr>
          <p:nvPr/>
        </p:nvCxnSpPr>
        <p:spPr>
          <a:xfrm flipV="1">
            <a:off x="7757370" y="3244623"/>
            <a:ext cx="1" cy="76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Sentiment Classification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6463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1380589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8699" y="4939488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8150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627551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37675" y="493948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Student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129990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3485" y="428454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76952" y="42388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14283" y="429637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07969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7757370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2199" y="4939488"/>
            <a:ext cx="73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6259809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6595" y="4284549"/>
            <a:ext cx="57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n-1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77512" y="4234110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45391" y="3437716"/>
            <a:ext cx="44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MU Bright Oblique"/>
                <a:cs typeface="CMU Bright Oblique"/>
              </a:rPr>
              <a:t>h</a:t>
            </a:r>
            <a:r>
              <a:rPr lang="en-US" baseline="-25000" dirty="0" err="1">
                <a:latin typeface="CMU Bright Oblique"/>
                <a:cs typeface="CMU Bright Oblique"/>
              </a:rPr>
              <a:t>n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111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07970" y="2645764"/>
            <a:ext cx="1498802" cy="598859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Linear Classifier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33" name="Straight Arrow Connector 32"/>
          <p:cNvCxnSpPr>
            <a:stCxn id="23" idx="0"/>
            <a:endCxn id="32" idx="2"/>
          </p:cNvCxnSpPr>
          <p:nvPr/>
        </p:nvCxnSpPr>
        <p:spPr>
          <a:xfrm flipV="1">
            <a:off x="7757370" y="3244623"/>
            <a:ext cx="1" cy="76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Sentiment Classification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79387" y="2004478"/>
            <a:ext cx="1158706" cy="535363"/>
            <a:chOff x="7179387" y="2004478"/>
            <a:chExt cx="1158706" cy="53536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9387" y="2007218"/>
              <a:ext cx="532623" cy="53262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2730" y="2004478"/>
              <a:ext cx="535363" cy="53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54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1380589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8699" y="4939488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8150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627551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37675" y="493948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Student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129990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3485" y="428454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76952" y="42388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14283" y="429637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07969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7757370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2199" y="4939488"/>
            <a:ext cx="73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6259809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6595" y="4284549"/>
            <a:ext cx="57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n-1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77512" y="4234110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45391" y="3437716"/>
            <a:ext cx="44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MU Bright Oblique"/>
                <a:cs typeface="CMU Bright Oblique"/>
              </a:rPr>
              <a:t>h</a:t>
            </a:r>
            <a:r>
              <a:rPr lang="en-US" baseline="-25000" dirty="0" err="1">
                <a:latin typeface="CMU Bright Oblique"/>
                <a:cs typeface="CMU Bright Oblique"/>
              </a:rPr>
              <a:t>n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111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07970" y="2645764"/>
            <a:ext cx="1498802" cy="598859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Linear Classifier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33" name="Straight Arrow Connector 32"/>
          <p:cNvCxnSpPr>
            <a:stCxn id="23" idx="0"/>
            <a:endCxn id="32" idx="2"/>
          </p:cNvCxnSpPr>
          <p:nvPr/>
        </p:nvCxnSpPr>
        <p:spPr>
          <a:xfrm flipV="1">
            <a:off x="7757370" y="3244623"/>
            <a:ext cx="1" cy="76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Sentiment Classification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627550" y="3244623"/>
            <a:ext cx="1" cy="76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380588" y="3244623"/>
            <a:ext cx="1" cy="76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877224" y="2629380"/>
            <a:ext cx="1498802" cy="598859"/>
          </a:xfrm>
          <a:prstGeom prst="rect">
            <a:avLst/>
          </a:prstGeom>
          <a:solidFill>
            <a:schemeClr val="accent4">
              <a:lumMod val="75000"/>
              <a:alpha val="33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Ignore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1188" y="2645764"/>
            <a:ext cx="1498802" cy="598859"/>
          </a:xfrm>
          <a:prstGeom prst="rect">
            <a:avLst/>
          </a:prstGeom>
          <a:solidFill>
            <a:schemeClr val="accent4">
              <a:lumMod val="75000"/>
              <a:alpha val="33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Ignore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57294" y="3450766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4871" y="3441136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79387" y="2004478"/>
            <a:ext cx="1158706" cy="535363"/>
            <a:chOff x="7179387" y="2004478"/>
            <a:chExt cx="1158706" cy="53536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9387" y="2007218"/>
              <a:ext cx="532623" cy="53262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2730" y="2004478"/>
              <a:ext cx="535363" cy="53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02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Outline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Why Recurrent Neural Networks (RNNs)?</a:t>
            </a:r>
          </a:p>
          <a:p>
            <a:r>
              <a:rPr lang="en-GB" sz="2400" dirty="0" smtClean="0">
                <a:latin typeface="CMU Bright Roman"/>
                <a:cs typeface="CMU Bright Roman"/>
              </a:rPr>
              <a:t>Word </a:t>
            </a:r>
            <a:r>
              <a:rPr lang="en-GB" sz="2400" dirty="0" err="1" smtClean="0">
                <a:latin typeface="CMU Bright Roman"/>
                <a:cs typeface="CMU Bright Roman"/>
              </a:rPr>
              <a:t>Embeddings</a:t>
            </a:r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The Vanilla RNN unit</a:t>
            </a:r>
          </a:p>
          <a:p>
            <a:r>
              <a:rPr lang="en-GB" sz="2400" dirty="0" smtClean="0">
                <a:latin typeface="CMU Bright Roman"/>
                <a:cs typeface="CMU Bright Roman"/>
              </a:rPr>
              <a:t>Sentiment Classification using RNN</a:t>
            </a:r>
          </a:p>
          <a:p>
            <a:r>
              <a:rPr lang="en-GB" sz="2400" dirty="0" smtClean="0">
                <a:latin typeface="CMU Bright Roman"/>
                <a:cs typeface="CMU Bright Roman"/>
              </a:rPr>
              <a:t>Drawbacks of RNN</a:t>
            </a:r>
          </a:p>
          <a:p>
            <a:r>
              <a:rPr lang="en-GB" sz="2400" dirty="0" smtClean="0">
                <a:latin typeface="CMU Bright Roman"/>
                <a:cs typeface="CMU Bright Roman"/>
              </a:rPr>
              <a:t>GRU</a:t>
            </a:r>
            <a:endParaRPr lang="en-US" sz="2400" dirty="0">
              <a:latin typeface="CMU Bright Roman"/>
              <a:cs typeface="CMU Bright Roman"/>
            </a:endParaRPr>
          </a:p>
          <a:p>
            <a:endParaRPr lang="en-US" sz="2400" dirty="0" smtClean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547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432945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1380589" y="478673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8699" y="5257008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8150" y="432945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627551" y="478673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37675" y="525700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Student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129990" y="455809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3485" y="460206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76952" y="455639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14283" y="461389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07969" y="432945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7757370" y="478673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2199" y="5257008"/>
            <a:ext cx="73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6259809" y="455809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6595" y="4602069"/>
            <a:ext cx="57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n-1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77512" y="4551630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64882" y="2992264"/>
            <a:ext cx="1498802" cy="457280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h = Sum(…)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30" name="Straight Arrow Connector 29"/>
          <p:cNvCxnSpPr>
            <a:stCxn id="98" idx="0"/>
            <a:endCxn id="29" idx="2"/>
          </p:cNvCxnSpPr>
          <p:nvPr/>
        </p:nvCxnSpPr>
        <p:spPr>
          <a:xfrm flipV="1">
            <a:off x="1380589" y="3449544"/>
            <a:ext cx="3133694" cy="879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0"/>
            <a:endCxn id="29" idx="2"/>
          </p:cNvCxnSpPr>
          <p:nvPr/>
        </p:nvCxnSpPr>
        <p:spPr>
          <a:xfrm flipV="1">
            <a:off x="3627551" y="3449544"/>
            <a:ext cx="886732" cy="879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2"/>
          </p:cNvCxnSpPr>
          <p:nvPr/>
        </p:nvCxnSpPr>
        <p:spPr>
          <a:xfrm flipH="1" flipV="1">
            <a:off x="4514283" y="3449544"/>
            <a:ext cx="3243088" cy="879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66596" y="3547116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70101" y="3806688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32069" y="3547116"/>
            <a:ext cx="44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MU Bright Oblique"/>
                <a:cs typeface="CMU Bright Oblique"/>
              </a:rPr>
              <a:t>h</a:t>
            </a:r>
            <a:r>
              <a:rPr lang="en-US" baseline="-25000" dirty="0" err="1">
                <a:latin typeface="CMU Bright Oblique"/>
                <a:cs typeface="CMU Bright Oblique"/>
              </a:rPr>
              <a:t>n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111" y="159189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Sentiment Classification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111" y="6414694"/>
            <a:ext cx="438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  <a:hlinkClick r:id="rId2"/>
              </a:rPr>
              <a:t>http://deeplearning.net/tutorial/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lstm.html</a:t>
            </a:r>
            <a:r>
              <a:rPr lang="en-US" dirty="0" smtClean="0">
                <a:latin typeface="CMU Bright Roman"/>
                <a:cs typeface="CMU Bright Roman"/>
              </a:rPr>
              <a:t> 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14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432945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1380589" y="478673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8699" y="5257008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8150" y="432945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627551" y="478673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37675" y="525700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Student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129990" y="455809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3485" y="460206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76952" y="455639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14283" y="461389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07969" y="432945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7757370" y="478673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2199" y="5257008"/>
            <a:ext cx="73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6259809" y="455809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6595" y="4602069"/>
            <a:ext cx="57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n-1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77512" y="4551630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64882" y="2992264"/>
            <a:ext cx="1498802" cy="457280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h = Sum(…)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30" name="Straight Arrow Connector 29"/>
          <p:cNvCxnSpPr>
            <a:stCxn id="98" idx="0"/>
            <a:endCxn id="29" idx="2"/>
          </p:cNvCxnSpPr>
          <p:nvPr/>
        </p:nvCxnSpPr>
        <p:spPr>
          <a:xfrm flipV="1">
            <a:off x="1380589" y="3449544"/>
            <a:ext cx="3133694" cy="879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0"/>
            <a:endCxn id="29" idx="2"/>
          </p:cNvCxnSpPr>
          <p:nvPr/>
        </p:nvCxnSpPr>
        <p:spPr>
          <a:xfrm flipV="1">
            <a:off x="3627551" y="3449544"/>
            <a:ext cx="886732" cy="879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2"/>
          </p:cNvCxnSpPr>
          <p:nvPr/>
        </p:nvCxnSpPr>
        <p:spPr>
          <a:xfrm flipH="1" flipV="1">
            <a:off x="4514283" y="3449544"/>
            <a:ext cx="3243088" cy="879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66596" y="3547116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70101" y="3806688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32069" y="3547116"/>
            <a:ext cx="44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MU Bright Oblique"/>
                <a:cs typeface="CMU Bright Oblique"/>
              </a:rPr>
              <a:t>h</a:t>
            </a:r>
            <a:r>
              <a:rPr lang="en-US" baseline="-25000" dirty="0" err="1">
                <a:latin typeface="CMU Bright Oblique"/>
                <a:cs typeface="CMU Bright Oblique"/>
              </a:rPr>
              <a:t>n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64882" y="1921171"/>
            <a:ext cx="1498802" cy="598859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Linear Classifier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41" name="Straight Arrow Connector 40"/>
          <p:cNvCxnSpPr>
            <a:stCxn id="29" idx="0"/>
            <a:endCxn id="40" idx="2"/>
          </p:cNvCxnSpPr>
          <p:nvPr/>
        </p:nvCxnSpPr>
        <p:spPr>
          <a:xfrm flipV="1">
            <a:off x="4514283" y="2520030"/>
            <a:ext cx="0" cy="4722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4111" y="159189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Sentiment Classification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111" y="6414694"/>
            <a:ext cx="438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  <a:hlinkClick r:id="rId2"/>
              </a:rPr>
              <a:t>http://deeplearning.net/tutorial/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lstm.html</a:t>
            </a:r>
            <a:r>
              <a:rPr lang="en-US" dirty="0" smtClean="0">
                <a:latin typeface="CMU Bright Roman"/>
                <a:cs typeface="CMU Bright Roman"/>
              </a:rPr>
              <a:t> </a:t>
            </a:r>
            <a:endParaRPr lang="en-US" dirty="0">
              <a:latin typeface="CMU Bright Roman"/>
              <a:cs typeface="CMU Bright Roman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934930" y="1324211"/>
            <a:ext cx="1158706" cy="535363"/>
            <a:chOff x="7179387" y="2004478"/>
            <a:chExt cx="1158706" cy="535363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9387" y="2007218"/>
              <a:ext cx="532623" cy="53262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2730" y="2004478"/>
              <a:ext cx="535363" cy="53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2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763" y="821797"/>
            <a:ext cx="3510439" cy="564096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z="3600" dirty="0"/>
              <a:t>Drawbacks </a:t>
            </a:r>
            <a:r>
              <a:rPr sz="3600" dirty="0" smtClean="0"/>
              <a:t>of</a:t>
            </a:r>
            <a:r>
              <a:rPr lang="en-GB" sz="3600" dirty="0" smtClean="0"/>
              <a:t> </a:t>
            </a:r>
            <a:r>
              <a:rPr sz="3600" dirty="0" smtClean="0"/>
              <a:t>RNN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1924907"/>
            <a:ext cx="4764881" cy="65546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926">
              <a:spcBef>
                <a:spcPts val="71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rlito"/>
                <a:cs typeface="Carlito"/>
              </a:rPr>
              <a:t>The vanishing/exploding </a:t>
            </a:r>
            <a:r>
              <a:rPr sz="2100" spc="-11" dirty="0">
                <a:latin typeface="Carlito"/>
                <a:cs typeface="Carlito"/>
              </a:rPr>
              <a:t>gradient</a:t>
            </a:r>
            <a:r>
              <a:rPr sz="2100" spc="49" dirty="0">
                <a:latin typeface="Carlito"/>
                <a:cs typeface="Carlito"/>
              </a:rPr>
              <a:t> </a:t>
            </a:r>
            <a:r>
              <a:rPr sz="2100" spc="-11" dirty="0">
                <a:latin typeface="Carlito"/>
                <a:cs typeface="Carlito"/>
              </a:rPr>
              <a:t>problem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705" y="4383976"/>
            <a:ext cx="7545229" cy="952280"/>
          </a:xfrm>
          <a:prstGeom prst="rect">
            <a:avLst/>
          </a:prstGeom>
        </p:spPr>
        <p:txBody>
          <a:bodyPr vert="horz" wrap="square" lIns="0" tIns="72866" rIns="0" bIns="0" rtlCol="0">
            <a:spAutoFit/>
          </a:bodyPr>
          <a:lstStyle/>
          <a:p>
            <a:pPr marL="180975" marR="3810" indent="-171926">
              <a:lnSpc>
                <a:spcPct val="80000"/>
              </a:lnSpc>
              <a:spcBef>
                <a:spcPts val="574"/>
              </a:spcBef>
              <a:buFont typeface="Arial"/>
              <a:buChar char="•"/>
              <a:tabLst>
                <a:tab pos="181451" algn="l"/>
                <a:tab pos="3535680" algn="l"/>
              </a:tabLst>
            </a:pPr>
            <a:r>
              <a:rPr sz="2100" spc="-8" dirty="0">
                <a:latin typeface="Carlito"/>
                <a:cs typeface="Carlito"/>
              </a:rPr>
              <a:t>Example </a:t>
            </a:r>
            <a:r>
              <a:rPr sz="2100" spc="-4" dirty="0">
                <a:latin typeface="Carlito"/>
                <a:cs typeface="Carlito"/>
              </a:rPr>
              <a:t>- Jane </a:t>
            </a:r>
            <a:r>
              <a:rPr sz="2100" spc="-19" dirty="0">
                <a:latin typeface="Carlito"/>
                <a:cs typeface="Carlito"/>
              </a:rPr>
              <a:t>walked </a:t>
            </a:r>
            <a:r>
              <a:rPr sz="2100" spc="-15" dirty="0">
                <a:latin typeface="Carlito"/>
                <a:cs typeface="Carlito"/>
              </a:rPr>
              <a:t>into </a:t>
            </a:r>
            <a:r>
              <a:rPr sz="2100" spc="-4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room. </a:t>
            </a:r>
            <a:r>
              <a:rPr sz="2100" spc="-4" dirty="0">
                <a:latin typeface="Carlito"/>
                <a:cs typeface="Carlito"/>
              </a:rPr>
              <a:t>John </a:t>
            </a:r>
            <a:r>
              <a:rPr sz="2100" spc="-19" dirty="0">
                <a:latin typeface="Carlito"/>
                <a:cs typeface="Carlito"/>
              </a:rPr>
              <a:t>walked </a:t>
            </a:r>
            <a:r>
              <a:rPr sz="2100" spc="-4" dirty="0">
                <a:latin typeface="Carlito"/>
                <a:cs typeface="Carlito"/>
              </a:rPr>
              <a:t>in </a:t>
            </a:r>
            <a:r>
              <a:rPr sz="2100" spc="-11" dirty="0">
                <a:latin typeface="Carlito"/>
                <a:cs typeface="Carlito"/>
              </a:rPr>
              <a:t>too. </a:t>
            </a:r>
            <a:r>
              <a:rPr sz="2100" spc="-4" dirty="0">
                <a:latin typeface="Carlito"/>
                <a:cs typeface="Carlito"/>
              </a:rPr>
              <a:t>It </a:t>
            </a:r>
            <a:r>
              <a:rPr sz="2100" spc="-11" dirty="0">
                <a:latin typeface="Carlito"/>
                <a:cs typeface="Carlito"/>
              </a:rPr>
              <a:t>was late  </a:t>
            </a:r>
            <a:r>
              <a:rPr sz="2100" spc="-4" dirty="0">
                <a:latin typeface="Carlito"/>
                <a:cs typeface="Carlito"/>
              </a:rPr>
              <a:t>in the </a:t>
            </a:r>
            <a:r>
              <a:rPr sz="2100" spc="-49" dirty="0">
                <a:latin typeface="Carlito"/>
                <a:cs typeface="Carlito"/>
              </a:rPr>
              <a:t>day. </a:t>
            </a:r>
            <a:r>
              <a:rPr sz="2100" spc="-4" dirty="0">
                <a:latin typeface="Carlito"/>
                <a:cs typeface="Carlito"/>
              </a:rPr>
              <a:t>Jane said hi</a:t>
            </a:r>
            <a:r>
              <a:rPr sz="2100" spc="34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to</a:t>
            </a:r>
            <a:r>
              <a:rPr sz="2100" spc="-4" dirty="0">
                <a:latin typeface="Carlito"/>
                <a:cs typeface="Carlito"/>
              </a:rPr>
              <a:t> </a:t>
            </a:r>
            <a:r>
              <a:rPr sz="2100" u="heavy" spc="-4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1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</a:t>
            </a:r>
            <a:endParaRPr sz="2100">
              <a:latin typeface="Carlito"/>
              <a:cs typeface="Carlito"/>
            </a:endParaRPr>
          </a:p>
          <a:p>
            <a:pPr marL="180975" indent="-171926">
              <a:spcBef>
                <a:spcPts val="255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4" dirty="0">
                <a:latin typeface="Carlito"/>
                <a:cs typeface="Carlito"/>
              </a:rPr>
              <a:t>RNNs </a:t>
            </a:r>
            <a:r>
              <a:rPr sz="2100" spc="-8" dirty="0">
                <a:latin typeface="Carlito"/>
                <a:cs typeface="Carlito"/>
              </a:rPr>
              <a:t>aren't good </a:t>
            </a:r>
            <a:r>
              <a:rPr sz="2100" spc="-4" dirty="0">
                <a:latin typeface="Carlito"/>
                <a:cs typeface="Carlito"/>
              </a:rPr>
              <a:t>in long </a:t>
            </a:r>
            <a:r>
              <a:rPr sz="2100" spc="-8" dirty="0">
                <a:latin typeface="Carlito"/>
                <a:cs typeface="Carlito"/>
              </a:rPr>
              <a:t>term</a:t>
            </a:r>
            <a:r>
              <a:rPr sz="2100" spc="64" dirty="0">
                <a:latin typeface="Carlito"/>
                <a:cs typeface="Carlito"/>
              </a:rPr>
              <a:t> </a:t>
            </a:r>
            <a:r>
              <a:rPr sz="2100" spc="-8" dirty="0">
                <a:latin typeface="Carlito"/>
                <a:cs typeface="Carlito"/>
              </a:rPr>
              <a:t>dependencies.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3806" y="2548890"/>
            <a:ext cx="2386013" cy="629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348966" y="3477006"/>
            <a:ext cx="1657121" cy="629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5966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3078" y="574288"/>
            <a:ext cx="5422582" cy="1363835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Gated </a:t>
            </a:r>
            <a:r>
              <a:rPr spc="-8" dirty="0"/>
              <a:t>Recurrent </a:t>
            </a:r>
            <a:r>
              <a:rPr dirty="0"/>
              <a:t>Units</a:t>
            </a:r>
            <a:r>
              <a:rPr spc="-64" dirty="0"/>
              <a:t> </a:t>
            </a:r>
            <a:r>
              <a:rPr spc="-4" dirty="0"/>
              <a:t>(GRU)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828419"/>
            <a:ext cx="7694771" cy="239440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926">
              <a:spcBef>
                <a:spcPts val="71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11" dirty="0">
                <a:latin typeface="Carlito"/>
                <a:cs typeface="Carlito"/>
              </a:rPr>
              <a:t>Update</a:t>
            </a:r>
            <a:r>
              <a:rPr sz="2100" spc="-4" dirty="0">
                <a:latin typeface="Carlito"/>
                <a:cs typeface="Carlito"/>
              </a:rPr>
              <a:t> </a:t>
            </a:r>
            <a:r>
              <a:rPr sz="2100" spc="-23" dirty="0">
                <a:latin typeface="Carlito"/>
                <a:cs typeface="Carlito"/>
              </a:rPr>
              <a:t>gate</a:t>
            </a:r>
            <a:endParaRPr sz="2100">
              <a:latin typeface="Carlito"/>
              <a:cs typeface="Carlito"/>
            </a:endParaRPr>
          </a:p>
          <a:p>
            <a:pPr marL="180975" indent="-171926">
              <a:spcBef>
                <a:spcPts val="2006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11" dirty="0">
                <a:latin typeface="Carlito"/>
                <a:cs typeface="Carlito"/>
              </a:rPr>
              <a:t>Reset</a:t>
            </a:r>
            <a:r>
              <a:rPr sz="2100" spc="-8" dirty="0">
                <a:latin typeface="Carlito"/>
                <a:cs typeface="Carlito"/>
              </a:rPr>
              <a:t> </a:t>
            </a:r>
            <a:r>
              <a:rPr sz="2100" spc="-23" dirty="0">
                <a:latin typeface="Carlito"/>
                <a:cs typeface="Carlito"/>
              </a:rPr>
              <a:t>gate</a:t>
            </a:r>
            <a:endParaRPr sz="2100">
              <a:latin typeface="Carlito"/>
              <a:cs typeface="Carlito"/>
            </a:endParaRPr>
          </a:p>
          <a:p>
            <a:pPr marL="180975" indent="-171926">
              <a:spcBef>
                <a:spcPts val="2018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rlito"/>
                <a:cs typeface="Carlito"/>
              </a:rPr>
              <a:t>New </a:t>
            </a:r>
            <a:r>
              <a:rPr sz="2100" spc="-4" dirty="0">
                <a:latin typeface="Carlito"/>
                <a:cs typeface="Carlito"/>
              </a:rPr>
              <a:t>memory</a:t>
            </a:r>
            <a:r>
              <a:rPr sz="2100" spc="26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content</a:t>
            </a:r>
            <a:endParaRPr sz="2100">
              <a:latin typeface="Carlito"/>
              <a:cs typeface="Carlito"/>
            </a:endParaRPr>
          </a:p>
          <a:p>
            <a:pPr marL="180975" indent="-171926">
              <a:spcBef>
                <a:spcPts val="2006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rlito"/>
                <a:cs typeface="Carlito"/>
              </a:rPr>
              <a:t>Final </a:t>
            </a:r>
            <a:r>
              <a:rPr sz="2100" spc="-4" dirty="0">
                <a:latin typeface="Carlito"/>
                <a:cs typeface="Carlito"/>
              </a:rPr>
              <a:t>memory </a:t>
            </a:r>
            <a:r>
              <a:rPr sz="2100" spc="-11" dirty="0">
                <a:latin typeface="Carlito"/>
                <a:cs typeface="Carlito"/>
              </a:rPr>
              <a:t>at </a:t>
            </a:r>
            <a:r>
              <a:rPr sz="2100" spc="-4" dirty="0">
                <a:latin typeface="Carlito"/>
                <a:cs typeface="Carlito"/>
              </a:rPr>
              <a:t>time </a:t>
            </a:r>
            <a:r>
              <a:rPr sz="2100" spc="-15" dirty="0">
                <a:latin typeface="Carlito"/>
                <a:cs typeface="Carlito"/>
              </a:rPr>
              <a:t>step </a:t>
            </a:r>
            <a:r>
              <a:rPr sz="2100" spc="-8" dirty="0">
                <a:latin typeface="Carlito"/>
                <a:cs typeface="Carlito"/>
              </a:rPr>
              <a:t>combines </a:t>
            </a:r>
            <a:r>
              <a:rPr sz="2100" spc="-11" dirty="0">
                <a:latin typeface="Carlito"/>
                <a:cs typeface="Carlito"/>
              </a:rPr>
              <a:t>current </a:t>
            </a:r>
            <a:r>
              <a:rPr sz="2100" spc="-4" dirty="0">
                <a:latin typeface="Carlito"/>
                <a:cs typeface="Carlito"/>
              </a:rPr>
              <a:t>and </a:t>
            </a:r>
            <a:r>
              <a:rPr sz="2100" spc="-11" dirty="0">
                <a:latin typeface="Carlito"/>
                <a:cs typeface="Carlito"/>
              </a:rPr>
              <a:t>previous </a:t>
            </a:r>
            <a:r>
              <a:rPr sz="2100" spc="-4" dirty="0">
                <a:latin typeface="Carlito"/>
                <a:cs typeface="Carlito"/>
              </a:rPr>
              <a:t>time</a:t>
            </a:r>
            <a:r>
              <a:rPr sz="2100" spc="172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steps: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7909" y="4125127"/>
            <a:ext cx="2172482" cy="1314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5484091" y="1793287"/>
            <a:ext cx="2514341" cy="14280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40445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215" y="304797"/>
            <a:ext cx="6172200" cy="1118094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10478">
              <a:spcBef>
                <a:spcPts val="79"/>
              </a:spcBef>
            </a:pPr>
            <a:r>
              <a:rPr lang="en-GB" sz="3600" dirty="0" smtClean="0"/>
              <a:t> </a:t>
            </a:r>
            <a:r>
              <a:rPr sz="3600" dirty="0" smtClean="0"/>
              <a:t>Long </a:t>
            </a:r>
            <a:r>
              <a:rPr sz="3600" spc="-4" dirty="0"/>
              <a:t>Short </a:t>
            </a:r>
            <a:r>
              <a:rPr sz="3600" spc="-75" dirty="0"/>
              <a:t>Term </a:t>
            </a:r>
            <a:r>
              <a:rPr sz="3600" dirty="0"/>
              <a:t>Memory</a:t>
            </a:r>
            <a:r>
              <a:rPr sz="3600" spc="-41" dirty="0"/>
              <a:t> </a:t>
            </a:r>
            <a:r>
              <a:rPr sz="3600" dirty="0"/>
              <a:t>(LSTM)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621078"/>
            <a:ext cx="3941921" cy="2874826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4" dirty="0">
                <a:latin typeface="Carlito"/>
                <a:cs typeface="Carlito"/>
              </a:rPr>
              <a:t>Input </a:t>
            </a:r>
            <a:r>
              <a:rPr sz="2100" spc="-23" dirty="0">
                <a:latin typeface="Carlito"/>
                <a:cs typeface="Carlito"/>
              </a:rPr>
              <a:t>gate </a:t>
            </a:r>
            <a:r>
              <a:rPr sz="2100" spc="-11" dirty="0">
                <a:latin typeface="Carlito"/>
                <a:cs typeface="Carlito"/>
              </a:rPr>
              <a:t>(current </a:t>
            </a:r>
            <a:r>
              <a:rPr sz="2100" spc="-4" dirty="0">
                <a:latin typeface="Carlito"/>
                <a:cs typeface="Carlito"/>
              </a:rPr>
              <a:t>cell</a:t>
            </a:r>
            <a:r>
              <a:rPr sz="2100" spc="38" dirty="0">
                <a:latin typeface="Carlito"/>
                <a:cs typeface="Carlito"/>
              </a:rPr>
              <a:t> </a:t>
            </a:r>
            <a:r>
              <a:rPr sz="2100" spc="-19" dirty="0">
                <a:latin typeface="Carlito"/>
                <a:cs typeface="Carlito"/>
              </a:rPr>
              <a:t>matters)</a:t>
            </a:r>
            <a:endParaRPr sz="2100" dirty="0">
              <a:latin typeface="Carlito"/>
              <a:cs typeface="Carlito"/>
            </a:endParaRPr>
          </a:p>
          <a:p>
            <a:pPr marL="180975" indent="-171926">
              <a:spcBef>
                <a:spcPts val="506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19" dirty="0">
                <a:latin typeface="Carlito"/>
                <a:cs typeface="Carlito"/>
              </a:rPr>
              <a:t>Forget </a:t>
            </a:r>
            <a:r>
              <a:rPr sz="2100" spc="-15" dirty="0">
                <a:latin typeface="Carlito"/>
                <a:cs typeface="Carlito"/>
              </a:rPr>
              <a:t>(gate </a:t>
            </a:r>
            <a:r>
              <a:rPr sz="2100" spc="-4" dirty="0">
                <a:latin typeface="Carlito"/>
                <a:cs typeface="Carlito"/>
              </a:rPr>
              <a:t>0, </a:t>
            </a:r>
            <a:r>
              <a:rPr sz="2100" spc="-19" dirty="0">
                <a:latin typeface="Carlito"/>
                <a:cs typeface="Carlito"/>
              </a:rPr>
              <a:t>forget</a:t>
            </a:r>
            <a:r>
              <a:rPr sz="2100" spc="4" dirty="0">
                <a:latin typeface="Carlito"/>
                <a:cs typeface="Carlito"/>
              </a:rPr>
              <a:t> </a:t>
            </a:r>
            <a:r>
              <a:rPr sz="2100" spc="-11" dirty="0">
                <a:latin typeface="Carlito"/>
                <a:cs typeface="Carlito"/>
              </a:rPr>
              <a:t>past)</a:t>
            </a:r>
            <a:endParaRPr sz="2100" dirty="0">
              <a:latin typeface="Carlito"/>
              <a:cs typeface="Carlito"/>
            </a:endParaRPr>
          </a:p>
          <a:p>
            <a:pPr marL="180975" indent="-171926"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rlito"/>
                <a:cs typeface="Carlito"/>
              </a:rPr>
              <a:t>Output (how </a:t>
            </a:r>
            <a:r>
              <a:rPr sz="2100" spc="-4" dirty="0">
                <a:latin typeface="Carlito"/>
                <a:cs typeface="Carlito"/>
              </a:rPr>
              <a:t>much cell is</a:t>
            </a:r>
            <a:r>
              <a:rPr sz="2100" spc="49" dirty="0">
                <a:latin typeface="Carlito"/>
                <a:cs typeface="Carlito"/>
              </a:rPr>
              <a:t> </a:t>
            </a:r>
            <a:r>
              <a:rPr sz="2100" spc="-11" dirty="0">
                <a:latin typeface="Carlito"/>
                <a:cs typeface="Carlito"/>
              </a:rPr>
              <a:t>exposed)</a:t>
            </a:r>
            <a:endParaRPr sz="2100" dirty="0">
              <a:latin typeface="Carlito"/>
              <a:cs typeface="Carlito"/>
            </a:endParaRPr>
          </a:p>
          <a:p>
            <a:pPr marL="180975" indent="-171926"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rlito"/>
                <a:cs typeface="Carlito"/>
              </a:rPr>
              <a:t>New </a:t>
            </a:r>
            <a:r>
              <a:rPr sz="2100" spc="-4" dirty="0">
                <a:latin typeface="Carlito"/>
                <a:cs typeface="Carlito"/>
              </a:rPr>
              <a:t>memory</a:t>
            </a:r>
            <a:r>
              <a:rPr sz="2100" spc="-23" dirty="0">
                <a:latin typeface="Carlito"/>
                <a:cs typeface="Carlito"/>
              </a:rPr>
              <a:t> </a:t>
            </a:r>
            <a:r>
              <a:rPr sz="2100" spc="-4" dirty="0">
                <a:latin typeface="Carlito"/>
                <a:cs typeface="Carlito"/>
              </a:rPr>
              <a:t>cell</a:t>
            </a:r>
            <a:endParaRPr sz="2100" dirty="0">
              <a:latin typeface="Carlito"/>
              <a:cs typeface="Carlito"/>
            </a:endParaRPr>
          </a:p>
          <a:p>
            <a:pPr marL="180975" indent="-171926">
              <a:spcBef>
                <a:spcPts val="1620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rlito"/>
                <a:cs typeface="Carlito"/>
              </a:rPr>
              <a:t>Final </a:t>
            </a:r>
            <a:r>
              <a:rPr sz="2100" spc="-4" dirty="0">
                <a:latin typeface="Carlito"/>
                <a:cs typeface="Carlito"/>
              </a:rPr>
              <a:t>memory</a:t>
            </a:r>
            <a:r>
              <a:rPr sz="2100" spc="-19" dirty="0">
                <a:latin typeface="Carlito"/>
                <a:cs typeface="Carlito"/>
              </a:rPr>
              <a:t> </a:t>
            </a:r>
            <a:r>
              <a:rPr sz="2100" spc="-4" dirty="0">
                <a:latin typeface="Carlito"/>
                <a:cs typeface="Carlito"/>
              </a:rPr>
              <a:t>cell</a:t>
            </a:r>
            <a:endParaRPr sz="2100" dirty="0">
              <a:latin typeface="Carlito"/>
              <a:cs typeface="Carlito"/>
            </a:endParaRPr>
          </a:p>
          <a:p>
            <a:pPr marL="180975" indent="-171926">
              <a:spcBef>
                <a:spcPts val="1144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rlito"/>
                <a:cs typeface="Carlito"/>
              </a:rPr>
              <a:t>Final hidden</a:t>
            </a:r>
            <a:r>
              <a:rPr sz="2100" spc="-4" dirty="0">
                <a:latin typeface="Carlito"/>
                <a:cs typeface="Carlito"/>
              </a:rPr>
              <a:t> </a:t>
            </a:r>
            <a:r>
              <a:rPr sz="2100" spc="-23" dirty="0">
                <a:latin typeface="Carlito"/>
                <a:cs typeface="Carlito"/>
              </a:rPr>
              <a:t>state</a:t>
            </a:r>
            <a:endParaRPr sz="21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69913" y="1504187"/>
            <a:ext cx="4804410" cy="4435793"/>
            <a:chOff x="4359884" y="862583"/>
            <a:chExt cx="6405880" cy="5914390"/>
          </a:xfrm>
        </p:grpSpPr>
        <p:sp>
          <p:nvSpPr>
            <p:cNvPr id="5" name="object 5"/>
            <p:cNvSpPr/>
            <p:nvPr/>
          </p:nvSpPr>
          <p:spPr>
            <a:xfrm>
              <a:off x="4359884" y="4366960"/>
              <a:ext cx="3503955" cy="24099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7232904" y="862583"/>
              <a:ext cx="3532632" cy="4085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43333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pPr algn="l"/>
            <a:r>
              <a:rPr lang="en-GB" sz="2000" dirty="0" smtClean="0"/>
              <a:t>Sheikh Md. </a:t>
            </a:r>
            <a:r>
              <a:rPr lang="en-GB" sz="2000" dirty="0" err="1" smtClean="0"/>
              <a:t>Faysal</a:t>
            </a:r>
            <a:endParaRPr lang="en-GB" sz="2000" dirty="0" smtClean="0"/>
          </a:p>
          <a:p>
            <a:pPr algn="l"/>
            <a:r>
              <a:rPr lang="en-GB" sz="1200" i="1" dirty="0" smtClean="0"/>
              <a:t>Data Scientist at DSL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65747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Recurrent Neural Networks (RNNs)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MU Bright SemiBold"/>
                <a:cs typeface="CMU Bright SemiBold"/>
              </a:rPr>
              <a:t>R</a:t>
            </a:r>
            <a:r>
              <a:rPr lang="en-US" sz="2400" dirty="0" smtClean="0">
                <a:latin typeface="CMU Bright Roman"/>
                <a:cs typeface="CMU Bright Roman"/>
              </a:rPr>
              <a:t>ecurrent </a:t>
            </a:r>
            <a:r>
              <a:rPr lang="en-US" sz="2400" dirty="0" smtClean="0">
                <a:latin typeface="CMU Bright SemiBold"/>
                <a:cs typeface="CMU Bright SemiBold"/>
              </a:rPr>
              <a:t>N</a:t>
            </a:r>
            <a:r>
              <a:rPr lang="en-US" sz="2400" dirty="0" smtClean="0">
                <a:latin typeface="CMU Bright Roman"/>
                <a:cs typeface="CMU Bright Roman"/>
              </a:rPr>
              <a:t>eural </a:t>
            </a:r>
            <a:r>
              <a:rPr lang="en-US" sz="2400" dirty="0" smtClean="0">
                <a:latin typeface="CMU Bright SemiBold"/>
                <a:cs typeface="CMU Bright SemiBold"/>
              </a:rPr>
              <a:t>N</a:t>
            </a:r>
            <a:r>
              <a:rPr lang="en-US" sz="2400" dirty="0" smtClean="0">
                <a:latin typeface="CMU Bright Roman"/>
                <a:cs typeface="CMU Bright Roman"/>
              </a:rPr>
              <a:t>etwork</a:t>
            </a:r>
            <a:r>
              <a:rPr lang="en-US" sz="2400" dirty="0" smtClean="0">
                <a:latin typeface="CMU Bright SemiBold"/>
                <a:cs typeface="CMU Bright SemiBold"/>
              </a:rPr>
              <a:t>s </a:t>
            </a:r>
            <a:r>
              <a:rPr lang="en-US" sz="2400" dirty="0" smtClean="0">
                <a:latin typeface="CMU Bright Roman"/>
                <a:cs typeface="CMU Bright Roman"/>
              </a:rPr>
              <a:t>take the previous output or hidden states as inputs. </a:t>
            </a:r>
            <a:r>
              <a:rPr lang="en-US" sz="2400" dirty="0">
                <a:latin typeface="CMU Bright Roman"/>
                <a:cs typeface="CMU Bright Roman"/>
              </a:rPr>
              <a:t/>
            </a:r>
            <a:br>
              <a:rPr lang="en-US" sz="2400" dirty="0">
                <a:latin typeface="CMU Bright Roman"/>
                <a:cs typeface="CMU Bright Roman"/>
              </a:rPr>
            </a:br>
            <a:r>
              <a:rPr lang="en-US" sz="2400" dirty="0" smtClean="0">
                <a:latin typeface="CMU Bright Roman"/>
                <a:cs typeface="CMU Bright Roman"/>
              </a:rPr>
              <a:t>The composite input at time </a:t>
            </a:r>
            <a:r>
              <a:rPr lang="en-US" sz="2400" dirty="0" smtClean="0">
                <a:latin typeface="CMU Bright Oblique"/>
                <a:cs typeface="CMU Bright Oblique"/>
              </a:rPr>
              <a:t>t</a:t>
            </a:r>
            <a:r>
              <a:rPr lang="en-US" sz="2400" dirty="0" smtClean="0">
                <a:latin typeface="CMU Bright Roman"/>
                <a:cs typeface="CMU Bright Roman"/>
              </a:rPr>
              <a:t> has some historical information about the happenings at time T &lt; </a:t>
            </a:r>
            <a:r>
              <a:rPr lang="en-US" sz="2400" dirty="0" smtClean="0">
                <a:latin typeface="CMU Bright Oblique"/>
                <a:cs typeface="CMU Bright Oblique"/>
              </a:rPr>
              <a:t>t</a:t>
            </a:r>
          </a:p>
          <a:p>
            <a:endParaRPr lang="en-US" sz="2400" dirty="0">
              <a:latin typeface="CMU Bright Oblique"/>
              <a:cs typeface="CMU Bright Oblique"/>
            </a:endParaRPr>
          </a:p>
          <a:p>
            <a:r>
              <a:rPr lang="en-US" sz="2400" dirty="0">
                <a:latin typeface="CMU Bright Roman"/>
                <a:cs typeface="CMU Bright Roman"/>
              </a:rPr>
              <a:t>RNNs are </a:t>
            </a:r>
            <a:r>
              <a:rPr lang="en-US" sz="2400" dirty="0" smtClean="0">
                <a:latin typeface="CMU Bright Roman"/>
                <a:cs typeface="CMU Bright Roman"/>
              </a:rPr>
              <a:t>useful </a:t>
            </a:r>
            <a:r>
              <a:rPr lang="en-US" sz="2400" dirty="0">
                <a:latin typeface="CMU Bright Roman"/>
                <a:cs typeface="CMU Bright Roman"/>
              </a:rPr>
              <a:t>as their </a:t>
            </a:r>
            <a:r>
              <a:rPr lang="en-US" sz="2400" dirty="0" smtClean="0">
                <a:latin typeface="CMU Bright Roman"/>
                <a:cs typeface="CMU Bright Roman"/>
              </a:rPr>
              <a:t>intermediate values (state) </a:t>
            </a:r>
            <a:r>
              <a:rPr lang="en-US" sz="2400" dirty="0">
                <a:latin typeface="CMU Bright Roman"/>
                <a:cs typeface="CMU Bright Roman"/>
              </a:rPr>
              <a:t>can </a:t>
            </a:r>
            <a:r>
              <a:rPr lang="en-US" sz="2400" dirty="0" smtClean="0">
                <a:latin typeface="CMU Bright Roman"/>
                <a:cs typeface="CMU Bright Roman"/>
              </a:rPr>
              <a:t>store information </a:t>
            </a:r>
            <a:r>
              <a:rPr lang="en-US" sz="2400" dirty="0">
                <a:latin typeface="CMU Bright Roman"/>
                <a:cs typeface="CMU Bright Roman"/>
              </a:rPr>
              <a:t>about past inputs for a time that is not fixed a priori</a:t>
            </a:r>
          </a:p>
          <a:p>
            <a:pPr marL="0" indent="0">
              <a:buNone/>
            </a:pPr>
            <a:endParaRPr lang="en-US" sz="2000" dirty="0" smtClean="0">
              <a:latin typeface="CMU Bright Oblique"/>
              <a:cs typeface="CMU Bright Oblique"/>
            </a:endParaRPr>
          </a:p>
        </p:txBody>
      </p:sp>
    </p:spTree>
    <p:extLst>
      <p:ext uri="{BB962C8B-B14F-4D97-AF65-F5344CB8AC3E}">
        <p14:creationId xmlns:p14="http://schemas.microsoft.com/office/powerpoint/2010/main" val="235767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9559" y="175172"/>
            <a:ext cx="3388995" cy="1364316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45" dirty="0"/>
              <a:t>Word</a:t>
            </a:r>
            <a:r>
              <a:rPr spc="-53" dirty="0"/>
              <a:t> </a:t>
            </a:r>
            <a:r>
              <a:rPr dirty="0"/>
              <a:t>Embeddings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714785"/>
            <a:ext cx="7614761" cy="63607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lnSpc>
                <a:spcPts val="2265"/>
              </a:lnSpc>
              <a:spcBef>
                <a:spcPts val="360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rlito"/>
                <a:cs typeface="Carlito"/>
              </a:rPr>
              <a:t>Continuous </a:t>
            </a:r>
            <a:r>
              <a:rPr sz="2100" spc="-4" dirty="0">
                <a:latin typeface="Carlito"/>
                <a:cs typeface="Carlito"/>
              </a:rPr>
              <a:t>Bag of </a:t>
            </a:r>
            <a:r>
              <a:rPr sz="2100" spc="-30" dirty="0">
                <a:latin typeface="Carlito"/>
                <a:cs typeface="Carlito"/>
              </a:rPr>
              <a:t>Words </a:t>
            </a:r>
            <a:r>
              <a:rPr sz="2100" spc="-4" dirty="0">
                <a:latin typeface="Carlito"/>
                <a:cs typeface="Carlito"/>
              </a:rPr>
              <a:t>(CBOW)- </a:t>
            </a:r>
            <a:r>
              <a:rPr sz="2100" spc="-8" dirty="0">
                <a:latin typeface="Carlito"/>
                <a:cs typeface="Carlito"/>
              </a:rPr>
              <a:t>Predict </a:t>
            </a:r>
            <a:r>
              <a:rPr sz="2100" spc="-11" dirty="0">
                <a:latin typeface="Carlito"/>
                <a:cs typeface="Carlito"/>
              </a:rPr>
              <a:t>center </a:t>
            </a:r>
            <a:r>
              <a:rPr sz="2100" spc="-15" dirty="0">
                <a:latin typeface="Carlito"/>
                <a:cs typeface="Carlito"/>
              </a:rPr>
              <a:t>word from </a:t>
            </a:r>
            <a:r>
              <a:rPr sz="2100" spc="-8" dirty="0">
                <a:latin typeface="Carlito"/>
                <a:cs typeface="Carlito"/>
              </a:rPr>
              <a:t>(bag </a:t>
            </a:r>
            <a:r>
              <a:rPr sz="2100" spc="4" dirty="0">
                <a:latin typeface="Carlito"/>
                <a:cs typeface="Carlito"/>
              </a:rPr>
              <a:t>of)  </a:t>
            </a:r>
            <a:r>
              <a:rPr sz="2100" spc="-15" dirty="0">
                <a:latin typeface="Carlito"/>
                <a:cs typeface="Carlito"/>
              </a:rPr>
              <a:t>context</a:t>
            </a:r>
            <a:r>
              <a:rPr sz="2100" spc="-8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words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704" y="3152737"/>
            <a:ext cx="7652385" cy="1698702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926">
              <a:lnSpc>
                <a:spcPts val="2273"/>
              </a:lnSpc>
              <a:spcBef>
                <a:spcPts val="356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rlito"/>
                <a:cs typeface="Carlito"/>
              </a:rPr>
              <a:t>Skip-grams- Predict </a:t>
            </a:r>
            <a:r>
              <a:rPr sz="2100" spc="-15" dirty="0">
                <a:latin typeface="Carlito"/>
                <a:cs typeface="Carlito"/>
              </a:rPr>
              <a:t>context </a:t>
            </a:r>
            <a:r>
              <a:rPr sz="2100" spc="-19" dirty="0">
                <a:latin typeface="Carlito"/>
                <a:cs typeface="Carlito"/>
              </a:rPr>
              <a:t>(”outside”) </a:t>
            </a:r>
            <a:r>
              <a:rPr sz="2100" spc="-15" dirty="0">
                <a:latin typeface="Carlito"/>
                <a:cs typeface="Carlito"/>
              </a:rPr>
              <a:t>words </a:t>
            </a:r>
            <a:r>
              <a:rPr sz="2100" spc="-8" dirty="0">
                <a:latin typeface="Carlito"/>
                <a:cs typeface="Carlito"/>
              </a:rPr>
              <a:t>(position independent)  given </a:t>
            </a:r>
            <a:r>
              <a:rPr sz="2100" spc="-11" dirty="0">
                <a:latin typeface="Carlito"/>
                <a:cs typeface="Carlito"/>
              </a:rPr>
              <a:t>center</a:t>
            </a:r>
            <a:r>
              <a:rPr sz="2100" spc="4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word</a:t>
            </a:r>
            <a:endParaRPr sz="2100">
              <a:latin typeface="Carlito"/>
              <a:cs typeface="Carlito"/>
            </a:endParaRPr>
          </a:p>
          <a:p>
            <a:pPr>
              <a:spcBef>
                <a:spcPts val="8"/>
              </a:spcBef>
              <a:buFont typeface="Arial"/>
              <a:buChar char="•"/>
            </a:pPr>
            <a:endParaRPr sz="3075">
              <a:latin typeface="Carlito"/>
              <a:cs typeface="Carlito"/>
            </a:endParaRPr>
          </a:p>
          <a:p>
            <a:pPr marL="180975" marR="580073" indent="-171926">
              <a:lnSpc>
                <a:spcPts val="2273"/>
              </a:lnSpc>
              <a:buFont typeface="Arial"/>
              <a:buChar char="•"/>
              <a:tabLst>
                <a:tab pos="181451" algn="l"/>
              </a:tabLst>
            </a:pPr>
            <a:r>
              <a:rPr sz="2100" spc="-11" dirty="0">
                <a:latin typeface="Carlito"/>
                <a:cs typeface="Carlito"/>
              </a:rPr>
              <a:t>Glove </a:t>
            </a:r>
            <a:r>
              <a:rPr sz="2100" spc="-4" dirty="0">
                <a:latin typeface="Carlito"/>
                <a:cs typeface="Carlito"/>
              </a:rPr>
              <a:t>: </a:t>
            </a:r>
            <a:r>
              <a:rPr sz="2100" spc="-8" dirty="0">
                <a:latin typeface="Carlito"/>
                <a:cs typeface="Carlito"/>
              </a:rPr>
              <a:t>Co-occurrence </a:t>
            </a:r>
            <a:r>
              <a:rPr sz="2100" spc="-15" dirty="0">
                <a:latin typeface="Carlito"/>
                <a:cs typeface="Carlito"/>
              </a:rPr>
              <a:t>statistics </a:t>
            </a:r>
            <a:r>
              <a:rPr sz="2100" spc="-4" dirty="0">
                <a:latin typeface="Carlito"/>
                <a:cs typeface="Carlito"/>
              </a:rPr>
              <a:t>in a </a:t>
            </a:r>
            <a:r>
              <a:rPr sz="2100" spc="-19" dirty="0">
                <a:latin typeface="Carlito"/>
                <a:cs typeface="Carlito"/>
              </a:rPr>
              <a:t>form </a:t>
            </a:r>
            <a:r>
              <a:rPr sz="2100" spc="-4" dirty="0">
                <a:latin typeface="Carlito"/>
                <a:cs typeface="Carlito"/>
              </a:rPr>
              <a:t>of </a:t>
            </a:r>
            <a:r>
              <a:rPr sz="2100" spc="-15" dirty="0">
                <a:latin typeface="Carlito"/>
                <a:cs typeface="Carlito"/>
              </a:rPr>
              <a:t>word </a:t>
            </a:r>
            <a:r>
              <a:rPr sz="2100" spc="-11" dirty="0">
                <a:latin typeface="Carlito"/>
                <a:cs typeface="Carlito"/>
              </a:rPr>
              <a:t>co </a:t>
            </a:r>
            <a:r>
              <a:rPr sz="2100" spc="-8" dirty="0">
                <a:latin typeface="Carlito"/>
                <a:cs typeface="Carlito"/>
              </a:rPr>
              <a:t>occurrence  matrix </a:t>
            </a:r>
            <a:r>
              <a:rPr sz="2100" spc="-4" dirty="0">
                <a:latin typeface="Carlito"/>
                <a:cs typeface="Carlito"/>
              </a:rPr>
              <a:t>X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5770" y="4778695"/>
            <a:ext cx="2738369" cy="433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015234" y="2318056"/>
            <a:ext cx="2343149" cy="686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63610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Word Embedding Process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48" y="1600200"/>
            <a:ext cx="7424504" cy="4525963"/>
          </a:xfrm>
        </p:spPr>
      </p:pic>
    </p:spTree>
    <p:extLst>
      <p:ext uri="{BB962C8B-B14F-4D97-AF65-F5344CB8AC3E}">
        <p14:creationId xmlns:p14="http://schemas.microsoft.com/office/powerpoint/2010/main" val="248712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of word </a:t>
            </a:r>
            <a:r>
              <a:rPr lang="en-GB" dirty="0" err="1" smtClean="0"/>
              <a:t>embeddings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3187"/>
            <a:ext cx="8229600" cy="4479988"/>
          </a:xfrm>
        </p:spPr>
      </p:pic>
    </p:spTree>
    <p:extLst>
      <p:ext uri="{BB962C8B-B14F-4D97-AF65-F5344CB8AC3E}">
        <p14:creationId xmlns:p14="http://schemas.microsoft.com/office/powerpoint/2010/main" val="78775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Sample Feed</a:t>
            </a:r>
            <a:r>
              <a:rPr lang="en-US" sz="4000" dirty="0">
                <a:latin typeface="CMU Bright SemiBold"/>
                <a:cs typeface="CMU Bright SemiBold"/>
              </a:rPr>
              <a:t>-forward Network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7</a:t>
            </a:fld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71304" y="3817386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35944" y="3075445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44749" y="4517274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37" name="Straight Arrow Connector 36"/>
          <p:cNvCxnSpPr>
            <a:stCxn id="81" idx="0"/>
            <a:endCxn id="79" idx="2"/>
          </p:cNvCxnSpPr>
          <p:nvPr/>
        </p:nvCxnSpPr>
        <p:spPr>
          <a:xfrm flipH="1" flipV="1">
            <a:off x="1958066" y="4210578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9" idx="0"/>
            <a:endCxn id="80" idx="2"/>
          </p:cNvCxnSpPr>
          <p:nvPr/>
        </p:nvCxnSpPr>
        <p:spPr>
          <a:xfrm flipV="1">
            <a:off x="1958066" y="3468637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599665" y="4906430"/>
            <a:ext cx="7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 smtClean="0">
                <a:latin typeface="CMU Bright Roman"/>
                <a:cs typeface="CMU Bright Roman"/>
              </a:rPr>
              <a:t> </a:t>
            </a:r>
            <a:r>
              <a:rPr lang="en-US" dirty="0" smtClean="0">
                <a:latin typeface="CMU Bright Roman"/>
                <a:cs typeface="CMU Bright Roman"/>
              </a:rPr>
              <a:t>= 1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167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1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Sample RNN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8</a:t>
            </a:fld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71304" y="3817386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35944" y="3075445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44749" y="4517274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37" name="Straight Arrow Connector 36"/>
          <p:cNvCxnSpPr>
            <a:stCxn id="81" idx="0"/>
            <a:endCxn id="79" idx="2"/>
          </p:cNvCxnSpPr>
          <p:nvPr/>
        </p:nvCxnSpPr>
        <p:spPr>
          <a:xfrm flipH="1" flipV="1">
            <a:off x="1958066" y="4210578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9" idx="0"/>
            <a:endCxn id="80" idx="2"/>
          </p:cNvCxnSpPr>
          <p:nvPr/>
        </p:nvCxnSpPr>
        <p:spPr>
          <a:xfrm flipV="1">
            <a:off x="1958066" y="3468637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599665" y="4906430"/>
            <a:ext cx="7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 smtClean="0">
                <a:latin typeface="CMU Bright Roman"/>
                <a:cs typeface="CMU Bright Roman"/>
              </a:rPr>
              <a:t> </a:t>
            </a:r>
            <a:r>
              <a:rPr lang="en-US" dirty="0" smtClean="0">
                <a:latin typeface="CMU Bright Roman"/>
                <a:cs typeface="CMU Bright Roman"/>
              </a:rPr>
              <a:t>= 1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02263" y="333728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2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66903" y="2595340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2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175708" y="4037169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2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55" name="Straight Arrow Connector 54"/>
          <p:cNvCxnSpPr>
            <a:stCxn id="54" idx="0"/>
            <a:endCxn id="52" idx="2"/>
          </p:cNvCxnSpPr>
          <p:nvPr/>
        </p:nvCxnSpPr>
        <p:spPr>
          <a:xfrm flipH="1" flipV="1">
            <a:off x="4289025" y="373047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0"/>
            <a:endCxn id="53" idx="2"/>
          </p:cNvCxnSpPr>
          <p:nvPr/>
        </p:nvCxnSpPr>
        <p:spPr>
          <a:xfrm flipV="1">
            <a:off x="4289025" y="2988532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728321" y="2828078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3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92961" y="2086137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3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01766" y="3527966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3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60" name="Straight Arrow Connector 59"/>
          <p:cNvCxnSpPr>
            <a:stCxn id="59" idx="0"/>
            <a:endCxn id="57" idx="2"/>
          </p:cNvCxnSpPr>
          <p:nvPr/>
        </p:nvCxnSpPr>
        <p:spPr>
          <a:xfrm flipH="1" flipV="1">
            <a:off x="6615083" y="3221270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0"/>
            <a:endCxn id="58" idx="2"/>
          </p:cNvCxnSpPr>
          <p:nvPr/>
        </p:nvCxnSpPr>
        <p:spPr>
          <a:xfrm flipV="1">
            <a:off x="6615083" y="2479329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9" idx="3"/>
            <a:endCxn id="52" idx="1"/>
          </p:cNvCxnSpPr>
          <p:nvPr/>
        </p:nvCxnSpPr>
        <p:spPr>
          <a:xfrm flipV="1">
            <a:off x="2844828" y="3533877"/>
            <a:ext cx="557435" cy="4801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3"/>
            <a:endCxn id="57" idx="1"/>
          </p:cNvCxnSpPr>
          <p:nvPr/>
        </p:nvCxnSpPr>
        <p:spPr>
          <a:xfrm flipV="1">
            <a:off x="5175787" y="3024674"/>
            <a:ext cx="552534" cy="5092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7501845" y="2515471"/>
            <a:ext cx="552534" cy="5092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30623" y="4426324"/>
            <a:ext cx="7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 smtClean="0">
                <a:latin typeface="CMU Bright Roman"/>
                <a:cs typeface="CMU Bright Roman"/>
              </a:rPr>
              <a:t> </a:t>
            </a:r>
            <a:r>
              <a:rPr lang="en-US" dirty="0" smtClean="0">
                <a:latin typeface="CMU Bright Roman"/>
                <a:cs typeface="CMU Bright Roman"/>
              </a:rPr>
              <a:t>= 2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57537" y="3927074"/>
            <a:ext cx="7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 smtClean="0">
                <a:latin typeface="CMU Bright Roman"/>
                <a:cs typeface="CMU Bright Roman"/>
              </a:rPr>
              <a:t> </a:t>
            </a:r>
            <a:r>
              <a:rPr lang="en-US" dirty="0" smtClean="0">
                <a:latin typeface="CMU Bright Roman"/>
                <a:cs typeface="CMU Bright Roman"/>
              </a:rPr>
              <a:t>= 3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646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7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Sample RNN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9</a:t>
            </a:fld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71304" y="3817386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35944" y="3075445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44749" y="4517274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37" name="Straight Arrow Connector 36"/>
          <p:cNvCxnSpPr>
            <a:stCxn id="81" idx="0"/>
            <a:endCxn id="79" idx="2"/>
          </p:cNvCxnSpPr>
          <p:nvPr/>
        </p:nvCxnSpPr>
        <p:spPr>
          <a:xfrm flipH="1" flipV="1">
            <a:off x="1958066" y="4210578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9" idx="0"/>
            <a:endCxn id="80" idx="2"/>
          </p:cNvCxnSpPr>
          <p:nvPr/>
        </p:nvCxnSpPr>
        <p:spPr>
          <a:xfrm flipV="1">
            <a:off x="1958066" y="3468637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599665" y="4906430"/>
            <a:ext cx="7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 smtClean="0">
                <a:latin typeface="CMU Bright Roman"/>
                <a:cs typeface="CMU Bright Roman"/>
              </a:rPr>
              <a:t> </a:t>
            </a:r>
            <a:r>
              <a:rPr lang="en-US" dirty="0" smtClean="0">
                <a:latin typeface="CMU Bright Roman"/>
                <a:cs typeface="CMU Bright Roman"/>
              </a:rPr>
              <a:t>= 1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02263" y="333728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2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66903" y="2595340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2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175708" y="4037169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2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55" name="Straight Arrow Connector 54"/>
          <p:cNvCxnSpPr>
            <a:stCxn id="54" idx="0"/>
            <a:endCxn id="52" idx="2"/>
          </p:cNvCxnSpPr>
          <p:nvPr/>
        </p:nvCxnSpPr>
        <p:spPr>
          <a:xfrm flipH="1" flipV="1">
            <a:off x="4289025" y="373047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0"/>
            <a:endCxn id="53" idx="2"/>
          </p:cNvCxnSpPr>
          <p:nvPr/>
        </p:nvCxnSpPr>
        <p:spPr>
          <a:xfrm flipV="1">
            <a:off x="4289025" y="2988532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728321" y="2828078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3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92961" y="2086137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3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01766" y="3527966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3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60" name="Straight Arrow Connector 59"/>
          <p:cNvCxnSpPr>
            <a:stCxn id="59" idx="0"/>
            <a:endCxn id="57" idx="2"/>
          </p:cNvCxnSpPr>
          <p:nvPr/>
        </p:nvCxnSpPr>
        <p:spPr>
          <a:xfrm flipH="1" flipV="1">
            <a:off x="6615083" y="3221270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0"/>
            <a:endCxn id="58" idx="2"/>
          </p:cNvCxnSpPr>
          <p:nvPr/>
        </p:nvCxnSpPr>
        <p:spPr>
          <a:xfrm flipV="1">
            <a:off x="6615083" y="2479329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9" idx="3"/>
            <a:endCxn id="52" idx="1"/>
          </p:cNvCxnSpPr>
          <p:nvPr/>
        </p:nvCxnSpPr>
        <p:spPr>
          <a:xfrm flipV="1">
            <a:off x="2844828" y="3533877"/>
            <a:ext cx="557435" cy="4801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3"/>
            <a:endCxn id="57" idx="1"/>
          </p:cNvCxnSpPr>
          <p:nvPr/>
        </p:nvCxnSpPr>
        <p:spPr>
          <a:xfrm flipV="1">
            <a:off x="5175787" y="3024674"/>
            <a:ext cx="552534" cy="5092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7501845" y="2515471"/>
            <a:ext cx="552534" cy="5092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30623" y="4426324"/>
            <a:ext cx="7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 smtClean="0">
                <a:latin typeface="CMU Bright Roman"/>
                <a:cs typeface="CMU Bright Roman"/>
              </a:rPr>
              <a:t> </a:t>
            </a:r>
            <a:r>
              <a:rPr lang="en-US" dirty="0" smtClean="0">
                <a:latin typeface="CMU Bright Roman"/>
                <a:cs typeface="CMU Bright Roman"/>
              </a:rPr>
              <a:t>= 2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57537" y="3927074"/>
            <a:ext cx="7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 smtClean="0">
                <a:latin typeface="CMU Bright Roman"/>
                <a:cs typeface="CMU Bright Roman"/>
              </a:rPr>
              <a:t> </a:t>
            </a:r>
            <a:r>
              <a:rPr lang="en-US" dirty="0" smtClean="0">
                <a:latin typeface="CMU Bright Roman"/>
                <a:cs typeface="CMU Bright Roman"/>
              </a:rPr>
              <a:t>= 3</a:t>
            </a:r>
            <a:endParaRPr lang="en-US" dirty="0">
              <a:latin typeface="CMU Bright Roman"/>
              <a:cs typeface="CMU Bright Roman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3869" y="4013982"/>
            <a:ext cx="557435" cy="4801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01666" y="4362902"/>
            <a:ext cx="441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0</a:t>
            </a:r>
            <a:endParaRPr lang="en-US" dirty="0">
              <a:latin typeface="CMU Bright Oblique"/>
              <a:cs typeface="CMU Bright Oblique"/>
            </a:endParaRPr>
          </a:p>
        </p:txBody>
      </p:sp>
    </p:spTree>
    <p:extLst>
      <p:ext uri="{BB962C8B-B14F-4D97-AF65-F5344CB8AC3E}">
        <p14:creationId xmlns:p14="http://schemas.microsoft.com/office/powerpoint/2010/main" val="355193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2470</TotalTime>
  <Words>469</Words>
  <Application>Microsoft Office PowerPoint</Application>
  <PresentationFormat>On-screen Show (4:3)</PresentationFormat>
  <Paragraphs>208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Carlito</vt:lpstr>
      <vt:lpstr>CMU Bright Oblique</vt:lpstr>
      <vt:lpstr>CMU Bright Roman</vt:lpstr>
      <vt:lpstr>CMU Bright SemiBold</vt:lpstr>
      <vt:lpstr>CMU Bright SemiBold Oblique</vt:lpstr>
      <vt:lpstr>Office Theme</vt:lpstr>
      <vt:lpstr>Equation</vt:lpstr>
      <vt:lpstr>Sentiment Analysis on Mentors Feedback using RNN</vt:lpstr>
      <vt:lpstr>Outline</vt:lpstr>
      <vt:lpstr>Recurrent Neural Networks (RNNs)</vt:lpstr>
      <vt:lpstr>Word Embeddings</vt:lpstr>
      <vt:lpstr>Word Embedding Process</vt:lpstr>
      <vt:lpstr>Output of word embeddings</vt:lpstr>
      <vt:lpstr>Sample Feed-forward Network</vt:lpstr>
      <vt:lpstr>Sample RNN</vt:lpstr>
      <vt:lpstr>Sample RNN</vt:lpstr>
      <vt:lpstr>The Vanilla RNN Cell</vt:lpstr>
      <vt:lpstr>The Vanilla RNN Forward</vt:lpstr>
      <vt:lpstr>The Vanilla RNN Forward</vt:lpstr>
      <vt:lpstr>Recurrent Neural Networks (RNNs)</vt:lpstr>
      <vt:lpstr>Sentiment Classification</vt:lpstr>
      <vt:lpstr>Sentiment Classification</vt:lpstr>
      <vt:lpstr>Sentiment Classification</vt:lpstr>
      <vt:lpstr>Sentiment Classification</vt:lpstr>
      <vt:lpstr>Sentiment Classification</vt:lpstr>
      <vt:lpstr>Sentiment Classification</vt:lpstr>
      <vt:lpstr>Sentiment Classification</vt:lpstr>
      <vt:lpstr>Sentiment Classification</vt:lpstr>
      <vt:lpstr>Drawbacks of RNN</vt:lpstr>
      <vt:lpstr>Gated Recurrent Units (GRU)</vt:lpstr>
      <vt:lpstr> Long Short Term Memory (LSTM)</vt:lpstr>
      <vt:lpstr>Thank you!! 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Mallya</dc:creator>
  <cp:lastModifiedBy>NLP-Lab-1</cp:lastModifiedBy>
  <cp:revision>427</cp:revision>
  <dcterms:created xsi:type="dcterms:W3CDTF">2016-12-28T23:58:56Z</dcterms:created>
  <dcterms:modified xsi:type="dcterms:W3CDTF">2020-09-23T05:58:25Z</dcterms:modified>
</cp:coreProperties>
</file>