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1AD9B-5E4D-41A3-BA9A-937B1C321B57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EE2D3-0F20-4F61-A590-33073A9F7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9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CFCBE-7602-4D08-9C16-CDE4E8A9C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CD77CA-2FE4-453C-9CBC-983B7DEE1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84E45-8684-4007-8C37-C1668880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8C07-8165-4DFF-AC01-CFAFD678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35C9E-8D85-47B3-9937-6B00D371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8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07607-0658-443B-8F73-9D1731F9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F9B0E-8994-4251-8EB7-63B04EC16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B349E-5086-4FBC-ABD0-8D80655F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E22F7-7151-40C5-A26B-578419B7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1F9D2-255C-4228-9D73-39D950E9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EC0B83-15FE-4594-944A-35C5373DF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28E4A-0A89-4A6F-A7CF-D391C0668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58B7-DC69-420A-BE46-5D0E8CA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64848-536B-4F68-B2A3-1D2563B7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9EA88-E39D-4696-BF7D-050E2FDA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2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1CA78-5E76-4E49-A60D-9989905E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32E9F-B452-4881-9C1A-3BE923B8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0DE77-D710-47F0-8E0A-10234C04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257D5-8AA9-4F92-8C93-DCCCA532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831C2-E4A6-48D8-982D-A2890333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7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E6850-383F-4E56-AFA4-12E130AB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787C3-85B1-4496-9D68-236136821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2A01A-5903-4C0E-B2C7-B2C46387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FCE26-C581-41CB-ADB4-02595B7C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C83C8-80C0-4AFC-9909-E4CC949D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137B1-DB0F-496E-BF4E-EB6C4F08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7E30B-5A76-4C4D-AB7F-60ACA0B0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6DB0B-2972-4E3D-A69C-8D69B226B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3DA1D-C441-4AC3-BC9D-38E78FC3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5E6F1-E0C5-48EE-AF06-762FE4CA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A7A75-14F9-4C0E-9DC4-E7CAE9B7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7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16A84-C02B-456E-B15F-2482C5BD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8B515-6185-4039-87C8-115072B4A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56EB81-3CDF-4ECB-B506-40B8F978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8FA205-4E3A-4FF6-9C64-1A40E9645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4C6768-C309-4675-8486-58DBD9FEB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3FF05D-DB64-4E88-8A04-CD98BA8B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B3275-84E3-4969-8640-941D3B7A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6D9179-1F9F-49AA-A722-31328632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8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C39CB-75D6-4901-BE05-210E7495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014FEE-DFAF-4E5F-BC99-EF797821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176DBA-BDFE-435B-A07E-D7F0E7B8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271735-CEFA-48B4-ADFF-957D9E55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2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552714-40B7-4DD8-ACD3-CE7D924C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2E7C6-9122-49DA-A007-446035AB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90FA60-A929-41A2-98E7-812DBC1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7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4A22E-FDAC-4503-8DFA-656599C3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9519A-E0A9-40E2-B836-7C50AE03B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5A849-88DA-48C0-9869-DE8D46A13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720F8-DDD4-4E7A-8B39-A8309FD9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BF734-D165-4DEF-A27E-FFABFF18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9AC27-47DC-44B3-9860-654BDE95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5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A69D2-41D9-4803-B0C7-F8C4094B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07F8B-9027-4121-A015-C64B93EF8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7083C-4B53-4AA4-93C7-DF2365E1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E4B0F-477B-46F8-AE48-6A21AFAD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DE089-A9B0-48F8-9498-4D2576F7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04E5A-FD68-4ACE-9B2C-C8A51847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5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AFD2D-4CFC-46AA-A3C7-9BE12470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79360-5372-445D-9CD5-538E0A6D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D9F1F-0B72-46A9-B327-1B45CC709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9F11-EAF8-45F0-9B07-18B7D74004D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EFDA5-FDAB-4288-8447-5007676BB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62EE1-B423-41D6-8D6A-9616BF148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69D63-E619-48D4-A510-85020919E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Used-Goods Market for</a:t>
            </a:r>
            <a:br>
              <a:rPr lang="en-US" altLang="ko-KR" dirty="0" smtClean="0"/>
            </a:br>
            <a:r>
              <a:rPr lang="en-US" altLang="ko-KR" dirty="0" smtClean="0"/>
              <a:t>SKKU students.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7E8241-3215-48D6-9413-A8A1D9150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2017313233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Changyeon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7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53827-DCD2-446F-B290-F31317E4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F342F-C7F7-465D-9EDC-A33ECE7C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dirty="0" smtClean="0"/>
              <a:t>Providing online market service for used-goods.</a:t>
            </a:r>
          </a:p>
          <a:p>
            <a:pPr marL="0" indent="0">
              <a:buNone/>
            </a:pPr>
            <a:r>
              <a:rPr lang="en-US" altLang="ko-KR" sz="2300" dirty="0"/>
              <a:t> </a:t>
            </a:r>
            <a:r>
              <a:rPr lang="en-US" altLang="ko-KR" sz="2300" dirty="0" smtClean="0"/>
              <a:t>  </a:t>
            </a:r>
            <a:r>
              <a:rPr lang="en-US" altLang="ko-KR" sz="2300" dirty="0" smtClean="0"/>
              <a:t>-User can register there own used-goods and sell it</a:t>
            </a:r>
          </a:p>
          <a:p>
            <a:pPr marL="0" indent="0">
              <a:buNone/>
            </a:pPr>
            <a:r>
              <a:rPr lang="en-US" altLang="ko-KR" sz="2300" dirty="0"/>
              <a:t> </a:t>
            </a:r>
            <a:r>
              <a:rPr lang="en-US" altLang="ko-KR" sz="2300" dirty="0" smtClean="0"/>
              <a:t>  -User can search some products from the list of uploaded goods</a:t>
            </a:r>
            <a:endParaRPr lang="en-US" altLang="ko-KR" sz="2300" dirty="0" smtClean="0"/>
          </a:p>
          <a:p>
            <a:pPr marL="0" indent="0">
              <a:buNone/>
            </a:pPr>
            <a:r>
              <a:rPr lang="en-US" altLang="ko-KR" sz="2300" dirty="0"/>
              <a:t> </a:t>
            </a:r>
            <a:r>
              <a:rPr lang="en-US" altLang="ko-KR" sz="2300" dirty="0" smtClean="0"/>
              <a:t>  </a:t>
            </a:r>
            <a:r>
              <a:rPr lang="en-US" altLang="ko-KR" sz="2300" dirty="0" smtClean="0"/>
              <a:t>-User can buy some goods from another user</a:t>
            </a:r>
          </a:p>
          <a:p>
            <a:pPr marL="0" indent="0">
              <a:buNone/>
            </a:pPr>
            <a:r>
              <a:rPr lang="en-US" altLang="ko-KR" sz="2300" dirty="0" smtClean="0"/>
              <a:t>   -In this process, user(as a buyer) can communicate with seller(as a seller)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0424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5062-3F72-45A1-9AD3-64262381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97389-CB1E-4E1B-A7BC-EC655114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600" dirty="0" smtClean="0"/>
              <a:t>User Register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Sign up : </a:t>
            </a:r>
            <a:r>
              <a:rPr lang="ko-KR" altLang="en-US" sz="2000" dirty="0"/>
              <a:t>회원가입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 - </a:t>
            </a:r>
            <a:r>
              <a:rPr lang="en-US" altLang="ko-KR" sz="2000" dirty="0"/>
              <a:t>Sign in &amp; out : </a:t>
            </a:r>
            <a:r>
              <a:rPr lang="ko-KR" altLang="en-US" sz="2000" dirty="0"/>
              <a:t>로그인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로그아웃</a:t>
            </a:r>
            <a:endParaRPr lang="en-US" altLang="ko-KR" sz="2000" dirty="0" smtClean="0"/>
          </a:p>
          <a:p>
            <a:r>
              <a:rPr lang="en-US" altLang="ko-KR" sz="2600" dirty="0" smtClean="0"/>
              <a:t>Sell product : </a:t>
            </a:r>
            <a:r>
              <a:rPr lang="ko-KR" altLang="en-US" sz="2600" dirty="0" smtClean="0"/>
              <a:t>판매 </a:t>
            </a:r>
            <a:r>
              <a:rPr lang="ko-KR" altLang="en-US" sz="2600" dirty="0" err="1" smtClean="0"/>
              <a:t>게시글</a:t>
            </a:r>
            <a:r>
              <a:rPr lang="ko-KR" altLang="en-US" sz="2600" dirty="0" smtClean="0"/>
              <a:t> 작성</a:t>
            </a:r>
            <a:endParaRPr lang="en-US" altLang="ko-KR" sz="2600" dirty="0" smtClean="0"/>
          </a:p>
          <a:p>
            <a:r>
              <a:rPr lang="en-US" altLang="ko-KR" sz="2600" dirty="0" smtClean="0"/>
              <a:t>Search product : </a:t>
            </a:r>
            <a:r>
              <a:rPr lang="ko-KR" altLang="en-US" sz="2600" dirty="0" smtClean="0"/>
              <a:t>상품 검색</a:t>
            </a:r>
            <a:endParaRPr lang="en-US" altLang="ko-KR" sz="2600" dirty="0" smtClean="0"/>
          </a:p>
          <a:p>
            <a:r>
              <a:rPr lang="en-US" altLang="ko-KR" sz="2600" dirty="0" smtClean="0"/>
              <a:t>Add comments</a:t>
            </a:r>
          </a:p>
          <a:p>
            <a:pPr marL="0" indent="0">
              <a:buNone/>
            </a:pPr>
            <a:r>
              <a:rPr lang="en-US" altLang="ko-KR" sz="2200" dirty="0" smtClean="0"/>
              <a:t>  - attach comment : </a:t>
            </a:r>
            <a:r>
              <a:rPr lang="ko-KR" altLang="en-US" sz="2200" dirty="0" smtClean="0"/>
              <a:t>판매 </a:t>
            </a:r>
            <a:r>
              <a:rPr lang="ko-KR" altLang="en-US" sz="2200" dirty="0" err="1" smtClean="0"/>
              <a:t>게시글에</a:t>
            </a:r>
            <a:r>
              <a:rPr lang="ko-KR" altLang="en-US" sz="2200" dirty="0" smtClean="0"/>
              <a:t> 댓글 작성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en-US" altLang="ko-KR" sz="2200" dirty="0" smtClean="0"/>
              <a:t>- send buy signal to seller : </a:t>
            </a:r>
            <a:r>
              <a:rPr lang="ko-KR" altLang="en-US" sz="2200" dirty="0" err="1" smtClean="0"/>
              <a:t>판매자에게</a:t>
            </a:r>
            <a:r>
              <a:rPr lang="ko-KR" altLang="en-US" sz="2200" dirty="0" smtClean="0"/>
              <a:t> 구매 신호 발송</a:t>
            </a:r>
            <a:endParaRPr lang="en-US" altLang="ko-KR" sz="2200" dirty="0" smtClean="0"/>
          </a:p>
          <a:p>
            <a:r>
              <a:rPr lang="en-US" altLang="ko-KR" sz="2600" dirty="0" smtClean="0"/>
              <a:t>Check User’s own Information : </a:t>
            </a:r>
            <a:r>
              <a:rPr lang="ko-KR" altLang="en-US" sz="2600" dirty="0" smtClean="0"/>
              <a:t>사용자 정보 확인</a:t>
            </a:r>
            <a:endParaRPr lang="en-US" altLang="ko-KR" sz="2600" dirty="0" smtClean="0"/>
          </a:p>
          <a:p>
            <a:r>
              <a:rPr lang="en-US" altLang="ko-KR" sz="2600" dirty="0" smtClean="0"/>
              <a:t>Send/Receive message between Seller and Buyer : </a:t>
            </a:r>
            <a:r>
              <a:rPr lang="ko-KR" altLang="en-US" sz="2600" dirty="0" smtClean="0"/>
              <a:t>판매자</a:t>
            </a:r>
            <a:r>
              <a:rPr lang="en-US" altLang="ko-KR" sz="2600" dirty="0" smtClean="0"/>
              <a:t>/</a:t>
            </a:r>
            <a:r>
              <a:rPr lang="ko-KR" altLang="en-US" sz="2600" dirty="0" smtClean="0"/>
              <a:t>구매자 간 쪽지</a:t>
            </a:r>
            <a:endParaRPr lang="en-US" altLang="ko-KR" sz="2600" dirty="0" smtClean="0"/>
          </a:p>
          <a:p>
            <a:endParaRPr lang="en-US" altLang="ko-KR" sz="2600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70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5DE50-CEA7-45B8-BCFA-5596AEE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Design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05" y="1595121"/>
            <a:ext cx="8902937" cy="500790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20E74-DCB4-41C5-B021-888E3C56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5DE50-CEA7-45B8-BCFA-5596AEE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Design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1" y="1831364"/>
            <a:ext cx="9642231" cy="496675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20E74-DCB4-41C5-B021-888E3C56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754" y="1526566"/>
            <a:ext cx="10515600" cy="4351338"/>
          </a:xfrm>
        </p:spPr>
        <p:txBody>
          <a:bodyPr/>
          <a:lstStyle/>
          <a:p>
            <a:r>
              <a:rPr lang="en-US" altLang="ko-KR" dirty="0"/>
              <a:t>Relational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8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5C02D-93C5-49C4-AE6B-366B3B04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Demonstration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60" y="1391322"/>
            <a:ext cx="3187962" cy="20168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54" y="1391322"/>
            <a:ext cx="3517919" cy="26156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006" y="1391322"/>
            <a:ext cx="3301534" cy="21396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60" y="3984431"/>
            <a:ext cx="3435385" cy="2652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966" y="4006927"/>
            <a:ext cx="3643574" cy="26295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254" y="4188728"/>
            <a:ext cx="3517919" cy="24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그룹 378"/>
          <p:cNvGrpSpPr/>
          <p:nvPr/>
        </p:nvGrpSpPr>
        <p:grpSpPr>
          <a:xfrm>
            <a:off x="0" y="0"/>
            <a:ext cx="12191999" cy="6858000"/>
            <a:chOff x="-1323090" y="80374"/>
            <a:chExt cx="13502467" cy="6967159"/>
          </a:xfrm>
        </p:grpSpPr>
        <p:sp>
          <p:nvSpPr>
            <p:cNvPr id="6" name="직사각형 5"/>
            <p:cNvSpPr/>
            <p:nvPr/>
          </p:nvSpPr>
          <p:spPr>
            <a:xfrm>
              <a:off x="2303374" y="2099108"/>
              <a:ext cx="1148080" cy="406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User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943215" y="4830501"/>
              <a:ext cx="1127760" cy="406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Product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01013" y="935957"/>
              <a:ext cx="134112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 err="1" smtClean="0">
                  <a:solidFill>
                    <a:schemeClr val="tx1"/>
                  </a:solidFill>
                </a:rPr>
                <a:t>Student_id</a:t>
              </a:r>
              <a:endParaRPr lang="ko-KR" alt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962660" y="1528276"/>
              <a:ext cx="1229360" cy="412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User_id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222994" y="811247"/>
              <a:ext cx="122936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password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2480" y="259234"/>
              <a:ext cx="168656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User_category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680767" y="785847"/>
              <a:ext cx="122936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nickname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975100" y="1506001"/>
              <a:ext cx="122936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realname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62864" y="2498781"/>
              <a:ext cx="149352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Account_no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920750" y="3159181"/>
              <a:ext cx="140208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Bank_name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43840" y="1913288"/>
              <a:ext cx="102616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birth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>
              <a:stCxn id="13" idx="3"/>
              <a:endCxn id="6" idx="0"/>
            </p:cNvCxnSpPr>
            <p:nvPr/>
          </p:nvCxnSpPr>
          <p:spPr>
            <a:xfrm flipH="1">
              <a:off x="2877414" y="1896246"/>
              <a:ext cx="1277722" cy="2028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2" idx="4"/>
              <a:endCxn id="6" idx="0"/>
            </p:cNvCxnSpPr>
            <p:nvPr/>
          </p:nvCxnSpPr>
          <p:spPr>
            <a:xfrm flipH="1">
              <a:off x="2877414" y="1243047"/>
              <a:ext cx="1418033" cy="856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4"/>
              <a:endCxn id="6" idx="0"/>
            </p:cNvCxnSpPr>
            <p:nvPr/>
          </p:nvCxnSpPr>
          <p:spPr>
            <a:xfrm>
              <a:off x="2837674" y="1268447"/>
              <a:ext cx="39740" cy="8306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8" idx="6"/>
              <a:endCxn id="6" idx="0"/>
            </p:cNvCxnSpPr>
            <p:nvPr/>
          </p:nvCxnSpPr>
          <p:spPr>
            <a:xfrm>
              <a:off x="1742133" y="1164557"/>
              <a:ext cx="1135281" cy="934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1" idx="4"/>
              <a:endCxn id="6" idx="0"/>
            </p:cNvCxnSpPr>
            <p:nvPr/>
          </p:nvCxnSpPr>
          <p:spPr>
            <a:xfrm>
              <a:off x="1635760" y="716434"/>
              <a:ext cx="1241654" cy="1382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9" idx="6"/>
              <a:endCxn id="6" idx="1"/>
            </p:cNvCxnSpPr>
            <p:nvPr/>
          </p:nvCxnSpPr>
          <p:spPr>
            <a:xfrm>
              <a:off x="2192020" y="1734601"/>
              <a:ext cx="111354" cy="5677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6" idx="6"/>
              <a:endCxn id="6" idx="1"/>
            </p:cNvCxnSpPr>
            <p:nvPr/>
          </p:nvCxnSpPr>
          <p:spPr>
            <a:xfrm>
              <a:off x="1270000" y="2141888"/>
              <a:ext cx="1033374" cy="160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4" idx="6"/>
              <a:endCxn id="6" idx="1"/>
            </p:cNvCxnSpPr>
            <p:nvPr/>
          </p:nvCxnSpPr>
          <p:spPr>
            <a:xfrm flipV="1">
              <a:off x="1656384" y="2302308"/>
              <a:ext cx="646990" cy="425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5" idx="0"/>
              <a:endCxn id="6" idx="1"/>
            </p:cNvCxnSpPr>
            <p:nvPr/>
          </p:nvCxnSpPr>
          <p:spPr>
            <a:xfrm flipV="1">
              <a:off x="1621790" y="2302308"/>
              <a:ext cx="681584" cy="856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9138921" y="6290101"/>
              <a:ext cx="140208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 err="1" smtClean="0">
                  <a:solidFill>
                    <a:schemeClr val="tx1"/>
                  </a:solidFill>
                </a:rPr>
                <a:t>Product_id</a:t>
              </a:r>
              <a:endParaRPr lang="ko-KR" alt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7481724" y="6041793"/>
              <a:ext cx="1486863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Product_title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9843771" y="4100701"/>
              <a:ext cx="22479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Product_explanation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9959977" y="4830501"/>
              <a:ext cx="2015489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Seller_student_id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9533257" y="5560301"/>
              <a:ext cx="2015489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buyer_student_id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직선 연결선 74"/>
            <p:cNvCxnSpPr>
              <a:stCxn id="71" idx="2"/>
              <a:endCxn id="7" idx="3"/>
            </p:cNvCxnSpPr>
            <p:nvPr/>
          </p:nvCxnSpPr>
          <p:spPr>
            <a:xfrm flipH="1">
              <a:off x="9070975" y="4329301"/>
              <a:ext cx="772796" cy="70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2" idx="2"/>
              <a:endCxn id="7" idx="3"/>
            </p:cNvCxnSpPr>
            <p:nvPr/>
          </p:nvCxnSpPr>
          <p:spPr>
            <a:xfrm flipH="1" flipV="1">
              <a:off x="9070975" y="5033701"/>
              <a:ext cx="889002" cy="2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73" idx="2"/>
              <a:endCxn id="7" idx="3"/>
            </p:cNvCxnSpPr>
            <p:nvPr/>
          </p:nvCxnSpPr>
          <p:spPr>
            <a:xfrm flipH="1" flipV="1">
              <a:off x="9070975" y="5033701"/>
              <a:ext cx="462282" cy="7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69" idx="0"/>
              <a:endCxn id="7" idx="2"/>
            </p:cNvCxnSpPr>
            <p:nvPr/>
          </p:nvCxnSpPr>
          <p:spPr>
            <a:xfrm flipH="1" flipV="1">
              <a:off x="8507095" y="5236901"/>
              <a:ext cx="1332866" cy="105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70" idx="0"/>
              <a:endCxn id="7" idx="2"/>
            </p:cNvCxnSpPr>
            <p:nvPr/>
          </p:nvCxnSpPr>
          <p:spPr>
            <a:xfrm flipV="1">
              <a:off x="8225156" y="5236901"/>
              <a:ext cx="281939" cy="804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8526375" y="1342724"/>
              <a:ext cx="1313586" cy="518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10593978" y="1536899"/>
              <a:ext cx="1585399" cy="4040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Upload_time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10734882" y="2100274"/>
              <a:ext cx="1119234" cy="310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price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8148888" y="80374"/>
              <a:ext cx="2641032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Product_instance_status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10176511" y="528950"/>
              <a:ext cx="1677605" cy="3749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 err="1" smtClean="0">
                  <a:solidFill>
                    <a:schemeClr val="tx1"/>
                  </a:solidFill>
                </a:rPr>
                <a:t>Product_id</a:t>
              </a:r>
              <a:endParaRPr lang="ko-KR" alt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10518448" y="1033634"/>
              <a:ext cx="1530657" cy="3857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location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연결선 98"/>
            <p:cNvCxnSpPr>
              <a:stCxn id="96" idx="4"/>
              <a:endCxn id="93" idx="0"/>
            </p:cNvCxnSpPr>
            <p:nvPr/>
          </p:nvCxnSpPr>
          <p:spPr>
            <a:xfrm flipH="1">
              <a:off x="9183168" y="537574"/>
              <a:ext cx="286236" cy="805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7" idx="3"/>
              <a:endCxn id="93" idx="0"/>
            </p:cNvCxnSpPr>
            <p:nvPr/>
          </p:nvCxnSpPr>
          <p:spPr>
            <a:xfrm flipH="1">
              <a:off x="9183168" y="849004"/>
              <a:ext cx="1239023" cy="493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98" idx="2"/>
              <a:endCxn id="93" idx="3"/>
            </p:cNvCxnSpPr>
            <p:nvPr/>
          </p:nvCxnSpPr>
          <p:spPr>
            <a:xfrm flipH="1">
              <a:off x="9839961" y="1226496"/>
              <a:ext cx="678487" cy="375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94" idx="1"/>
              <a:endCxn id="93" idx="3"/>
            </p:cNvCxnSpPr>
            <p:nvPr/>
          </p:nvCxnSpPr>
          <p:spPr>
            <a:xfrm flipH="1">
              <a:off x="9839961" y="1596067"/>
              <a:ext cx="986193" cy="5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95" idx="1"/>
              <a:endCxn id="93" idx="3"/>
            </p:cNvCxnSpPr>
            <p:nvPr/>
          </p:nvCxnSpPr>
          <p:spPr>
            <a:xfrm flipH="1" flipV="1">
              <a:off x="9839961" y="1601830"/>
              <a:ext cx="1058829" cy="543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순서도: 판단 139"/>
            <p:cNvSpPr/>
            <p:nvPr/>
          </p:nvSpPr>
          <p:spPr>
            <a:xfrm>
              <a:off x="8075864" y="2921974"/>
              <a:ext cx="1200217" cy="51636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has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9" name="직선 연결선 168"/>
            <p:cNvCxnSpPr>
              <a:stCxn id="93" idx="2"/>
              <a:endCxn id="140" idx="0"/>
            </p:cNvCxnSpPr>
            <p:nvPr/>
          </p:nvCxnSpPr>
          <p:spPr>
            <a:xfrm flipH="1">
              <a:off x="8675973" y="1860935"/>
              <a:ext cx="507195" cy="1061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stCxn id="7" idx="0"/>
              <a:endCxn id="140" idx="2"/>
            </p:cNvCxnSpPr>
            <p:nvPr/>
          </p:nvCxnSpPr>
          <p:spPr>
            <a:xfrm flipV="1">
              <a:off x="8507095" y="3438341"/>
              <a:ext cx="168878" cy="1392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flipV="1">
              <a:off x="8465857" y="3418613"/>
              <a:ext cx="168878" cy="1392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8712201" y="2133536"/>
              <a:ext cx="240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634735" y="4003616"/>
              <a:ext cx="240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78" name="순서도: 판단 177"/>
            <p:cNvSpPr/>
            <p:nvPr/>
          </p:nvSpPr>
          <p:spPr>
            <a:xfrm>
              <a:off x="4409792" y="4071117"/>
              <a:ext cx="1200217" cy="51636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sell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순서도: 판단 178"/>
            <p:cNvSpPr/>
            <p:nvPr/>
          </p:nvSpPr>
          <p:spPr>
            <a:xfrm>
              <a:off x="5174778" y="2902246"/>
              <a:ext cx="1200217" cy="51636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buy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직선 연결선 180"/>
            <p:cNvCxnSpPr>
              <a:stCxn id="6" idx="3"/>
              <a:endCxn id="178" idx="1"/>
            </p:cNvCxnSpPr>
            <p:nvPr/>
          </p:nvCxnSpPr>
          <p:spPr>
            <a:xfrm>
              <a:off x="3451454" y="2302308"/>
              <a:ext cx="958338" cy="20269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>
              <a:stCxn id="178" idx="3"/>
              <a:endCxn id="7" idx="1"/>
            </p:cNvCxnSpPr>
            <p:nvPr/>
          </p:nvCxnSpPr>
          <p:spPr>
            <a:xfrm>
              <a:off x="5610009" y="4329301"/>
              <a:ext cx="2333206" cy="70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stCxn id="6" idx="3"/>
              <a:endCxn id="179" idx="1"/>
            </p:cNvCxnSpPr>
            <p:nvPr/>
          </p:nvCxnSpPr>
          <p:spPr>
            <a:xfrm>
              <a:off x="3451454" y="2302308"/>
              <a:ext cx="1723324" cy="8581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>
              <a:stCxn id="179" idx="3"/>
              <a:endCxn id="7" idx="1"/>
            </p:cNvCxnSpPr>
            <p:nvPr/>
          </p:nvCxnSpPr>
          <p:spPr>
            <a:xfrm>
              <a:off x="6374995" y="3160430"/>
              <a:ext cx="1568220" cy="18732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6388750" y="4339323"/>
              <a:ext cx="240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</a:t>
              </a:r>
              <a:endParaRPr lang="ko-KR" altLang="en-US" sz="1100" dirty="0"/>
            </a:p>
          </p:txBody>
        </p:sp>
        <p:cxnSp>
          <p:nvCxnSpPr>
            <p:cNvPr id="197" name="직선 연결선 196"/>
            <p:cNvCxnSpPr/>
            <p:nvPr/>
          </p:nvCxnSpPr>
          <p:spPr>
            <a:xfrm>
              <a:off x="3496276" y="2304096"/>
              <a:ext cx="958338" cy="20269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3666609" y="3232825"/>
              <a:ext cx="240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199" name="직선 연결선 198"/>
            <p:cNvCxnSpPr/>
            <p:nvPr/>
          </p:nvCxnSpPr>
          <p:spPr>
            <a:xfrm>
              <a:off x="3464002" y="2271822"/>
              <a:ext cx="1723324" cy="8581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4379234" y="2505508"/>
              <a:ext cx="240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104334" y="3807794"/>
              <a:ext cx="240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</a:t>
              </a:r>
              <a:endParaRPr lang="ko-KR" altLang="en-US" sz="1100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1786687" y="5070793"/>
              <a:ext cx="1127760" cy="406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comments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6" name="타원 215"/>
            <p:cNvSpPr/>
            <p:nvPr/>
          </p:nvSpPr>
          <p:spPr>
            <a:xfrm>
              <a:off x="-1323090" y="5494004"/>
              <a:ext cx="1915012" cy="347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Comment_value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타원 216"/>
            <p:cNvSpPr/>
            <p:nvPr/>
          </p:nvSpPr>
          <p:spPr>
            <a:xfrm>
              <a:off x="-716250" y="4919606"/>
              <a:ext cx="1592550" cy="4203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 err="1" smtClean="0">
                  <a:solidFill>
                    <a:schemeClr val="tx1"/>
                  </a:solidFill>
                </a:rPr>
                <a:t>Comment_id</a:t>
              </a:r>
              <a:endParaRPr lang="ko-KR" alt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218" name="타원 217"/>
            <p:cNvSpPr/>
            <p:nvPr/>
          </p:nvSpPr>
          <p:spPr>
            <a:xfrm>
              <a:off x="-20435" y="4404244"/>
              <a:ext cx="1307144" cy="3931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Product_id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9" name="타원 218"/>
            <p:cNvSpPr/>
            <p:nvPr/>
          </p:nvSpPr>
          <p:spPr>
            <a:xfrm>
              <a:off x="633137" y="6699630"/>
              <a:ext cx="2180513" cy="3479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Comment_writer_id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-1202190" y="6082130"/>
              <a:ext cx="2988877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Comment_writer_nickname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1" name="직선 연결선 220"/>
            <p:cNvCxnSpPr>
              <a:stCxn id="218" idx="6"/>
              <a:endCxn id="215" idx="1"/>
            </p:cNvCxnSpPr>
            <p:nvPr/>
          </p:nvCxnSpPr>
          <p:spPr>
            <a:xfrm>
              <a:off x="1286709" y="4600807"/>
              <a:ext cx="499978" cy="673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>
              <a:stCxn id="219" idx="0"/>
              <a:endCxn id="215" idx="2"/>
            </p:cNvCxnSpPr>
            <p:nvPr/>
          </p:nvCxnSpPr>
          <p:spPr>
            <a:xfrm flipV="1">
              <a:off x="1723394" y="5477193"/>
              <a:ext cx="627173" cy="1222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20" idx="0"/>
              <a:endCxn id="215" idx="1"/>
            </p:cNvCxnSpPr>
            <p:nvPr/>
          </p:nvCxnSpPr>
          <p:spPr>
            <a:xfrm flipV="1">
              <a:off x="292249" y="5273993"/>
              <a:ext cx="1494438" cy="808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>
              <a:stCxn id="216" idx="7"/>
              <a:endCxn id="215" idx="1"/>
            </p:cNvCxnSpPr>
            <p:nvPr/>
          </p:nvCxnSpPr>
          <p:spPr>
            <a:xfrm flipV="1">
              <a:off x="311475" y="5273993"/>
              <a:ext cx="1475212" cy="2708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>
              <a:stCxn id="217" idx="6"/>
              <a:endCxn id="215" idx="1"/>
            </p:cNvCxnSpPr>
            <p:nvPr/>
          </p:nvCxnSpPr>
          <p:spPr>
            <a:xfrm>
              <a:off x="876300" y="5129797"/>
              <a:ext cx="910387" cy="144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타원 291"/>
            <p:cNvSpPr/>
            <p:nvPr/>
          </p:nvSpPr>
          <p:spPr>
            <a:xfrm>
              <a:off x="1963373" y="6191427"/>
              <a:ext cx="1910188" cy="3479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Write_timestamp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4" name="직선 연결선 293"/>
            <p:cNvCxnSpPr>
              <a:stCxn id="215" idx="2"/>
              <a:endCxn id="292" idx="0"/>
            </p:cNvCxnSpPr>
            <p:nvPr/>
          </p:nvCxnSpPr>
          <p:spPr>
            <a:xfrm>
              <a:off x="2350567" y="5477193"/>
              <a:ext cx="567900" cy="714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순서도: 판단 338"/>
            <p:cNvSpPr/>
            <p:nvPr/>
          </p:nvSpPr>
          <p:spPr>
            <a:xfrm>
              <a:off x="4698394" y="5550543"/>
              <a:ext cx="1200217" cy="51636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has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0" name="순서도: 판단 339"/>
            <p:cNvSpPr/>
            <p:nvPr/>
          </p:nvSpPr>
          <p:spPr>
            <a:xfrm>
              <a:off x="2263351" y="3573876"/>
              <a:ext cx="1200217" cy="51636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write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42" name="직선 연결선 341"/>
            <p:cNvCxnSpPr>
              <a:stCxn id="6" idx="2"/>
              <a:endCxn id="340" idx="0"/>
            </p:cNvCxnSpPr>
            <p:nvPr/>
          </p:nvCxnSpPr>
          <p:spPr>
            <a:xfrm flipH="1">
              <a:off x="2863460" y="2505508"/>
              <a:ext cx="13954" cy="1068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>
              <a:stCxn id="215" idx="0"/>
              <a:endCxn id="340" idx="2"/>
            </p:cNvCxnSpPr>
            <p:nvPr/>
          </p:nvCxnSpPr>
          <p:spPr>
            <a:xfrm flipV="1">
              <a:off x="2350567" y="4090243"/>
              <a:ext cx="512893" cy="980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>
              <a:stCxn id="215" idx="3"/>
              <a:endCxn id="339" idx="1"/>
            </p:cNvCxnSpPr>
            <p:nvPr/>
          </p:nvCxnSpPr>
          <p:spPr>
            <a:xfrm>
              <a:off x="2914447" y="5273993"/>
              <a:ext cx="1783947" cy="5347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/>
            <p:cNvCxnSpPr>
              <a:stCxn id="7" idx="1"/>
              <a:endCxn id="339" idx="3"/>
            </p:cNvCxnSpPr>
            <p:nvPr/>
          </p:nvCxnSpPr>
          <p:spPr>
            <a:xfrm flipH="1">
              <a:off x="5898611" y="5033701"/>
              <a:ext cx="2044604" cy="775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/>
            <p:cNvCxnSpPr/>
            <p:nvPr/>
          </p:nvCxnSpPr>
          <p:spPr>
            <a:xfrm flipH="1">
              <a:off x="5854240" y="5000907"/>
              <a:ext cx="2044604" cy="775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Box 349"/>
            <p:cNvSpPr txBox="1"/>
            <p:nvPr/>
          </p:nvSpPr>
          <p:spPr>
            <a:xfrm>
              <a:off x="6756340" y="5476491"/>
              <a:ext cx="240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652657" y="5541604"/>
              <a:ext cx="240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M</a:t>
              </a:r>
              <a:endParaRPr lang="ko-KR" altLang="en-US" sz="1100" dirty="0"/>
            </a:p>
          </p:txBody>
        </p:sp>
        <p:cxnSp>
          <p:nvCxnSpPr>
            <p:cNvPr id="353" name="직선 연결선 352"/>
            <p:cNvCxnSpPr/>
            <p:nvPr/>
          </p:nvCxnSpPr>
          <p:spPr>
            <a:xfrm flipH="1">
              <a:off x="2888539" y="2507434"/>
              <a:ext cx="13954" cy="1068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353"/>
            <p:cNvSpPr txBox="1"/>
            <p:nvPr/>
          </p:nvSpPr>
          <p:spPr>
            <a:xfrm>
              <a:off x="2639267" y="2908887"/>
              <a:ext cx="240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2350567" y="4380274"/>
              <a:ext cx="240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</a:t>
              </a:r>
              <a:endParaRPr lang="ko-KR" altLang="en-US" sz="1100" dirty="0"/>
            </a:p>
          </p:txBody>
        </p:sp>
        <p:cxnSp>
          <p:nvCxnSpPr>
            <p:cNvPr id="356" name="직선 연결선 355"/>
            <p:cNvCxnSpPr>
              <a:stCxn id="367" idx="3"/>
              <a:endCxn id="179" idx="0"/>
            </p:cNvCxnSpPr>
            <p:nvPr/>
          </p:nvCxnSpPr>
          <p:spPr>
            <a:xfrm flipH="1">
              <a:off x="5774887" y="2461653"/>
              <a:ext cx="535434" cy="440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 flipH="1">
              <a:off x="8724201" y="1839712"/>
              <a:ext cx="507195" cy="1061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직사각형 365"/>
            <p:cNvSpPr/>
            <p:nvPr/>
          </p:nvSpPr>
          <p:spPr>
            <a:xfrm>
              <a:off x="8559374" y="1378633"/>
              <a:ext cx="1245983" cy="450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7" name="타원 366"/>
            <p:cNvSpPr/>
            <p:nvPr/>
          </p:nvSpPr>
          <p:spPr>
            <a:xfrm>
              <a:off x="6069699" y="2071408"/>
              <a:ext cx="1643067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Instance_time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2" name="타원 371"/>
            <p:cNvSpPr/>
            <p:nvPr/>
          </p:nvSpPr>
          <p:spPr>
            <a:xfrm>
              <a:off x="160506" y="3738618"/>
              <a:ext cx="1643067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Instance_time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4" name="직선 연결선 373"/>
            <p:cNvCxnSpPr>
              <a:stCxn id="340" idx="1"/>
              <a:endCxn id="372" idx="6"/>
            </p:cNvCxnSpPr>
            <p:nvPr/>
          </p:nvCxnSpPr>
          <p:spPr>
            <a:xfrm flipH="1">
              <a:off x="1803573" y="3832060"/>
              <a:ext cx="459778" cy="1351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타원 374"/>
            <p:cNvSpPr/>
            <p:nvPr/>
          </p:nvSpPr>
          <p:spPr>
            <a:xfrm>
              <a:off x="4476968" y="6322882"/>
              <a:ext cx="1643067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Instance_time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7" name="직선 연결선 376"/>
            <p:cNvCxnSpPr>
              <a:stCxn id="339" idx="2"/>
              <a:endCxn id="375" idx="0"/>
            </p:cNvCxnSpPr>
            <p:nvPr/>
          </p:nvCxnSpPr>
          <p:spPr>
            <a:xfrm flipH="1">
              <a:off x="5298502" y="6066910"/>
              <a:ext cx="1" cy="255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7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87267"/>
              </p:ext>
            </p:extLst>
          </p:nvPr>
        </p:nvGraphicFramePr>
        <p:xfrm>
          <a:off x="1455111" y="755637"/>
          <a:ext cx="9693153" cy="28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017">
                  <a:extLst>
                    <a:ext uri="{9D8B030D-6E8A-4147-A177-3AD203B41FA5}">
                      <a16:colId xmlns:a16="http://schemas.microsoft.com/office/drawing/2014/main" val="1854304678"/>
                    </a:ext>
                  </a:extLst>
                </a:gridCol>
                <a:gridCol w="1077017">
                  <a:extLst>
                    <a:ext uri="{9D8B030D-6E8A-4147-A177-3AD203B41FA5}">
                      <a16:colId xmlns:a16="http://schemas.microsoft.com/office/drawing/2014/main" val="1535925790"/>
                    </a:ext>
                  </a:extLst>
                </a:gridCol>
                <a:gridCol w="1077017">
                  <a:extLst>
                    <a:ext uri="{9D8B030D-6E8A-4147-A177-3AD203B41FA5}">
                      <a16:colId xmlns:a16="http://schemas.microsoft.com/office/drawing/2014/main" val="2441400734"/>
                    </a:ext>
                  </a:extLst>
                </a:gridCol>
                <a:gridCol w="1077017">
                  <a:extLst>
                    <a:ext uri="{9D8B030D-6E8A-4147-A177-3AD203B41FA5}">
                      <a16:colId xmlns:a16="http://schemas.microsoft.com/office/drawing/2014/main" val="875445314"/>
                    </a:ext>
                  </a:extLst>
                </a:gridCol>
                <a:gridCol w="1077017">
                  <a:extLst>
                    <a:ext uri="{9D8B030D-6E8A-4147-A177-3AD203B41FA5}">
                      <a16:colId xmlns:a16="http://schemas.microsoft.com/office/drawing/2014/main" val="802877477"/>
                    </a:ext>
                  </a:extLst>
                </a:gridCol>
                <a:gridCol w="1077017">
                  <a:extLst>
                    <a:ext uri="{9D8B030D-6E8A-4147-A177-3AD203B41FA5}">
                      <a16:colId xmlns:a16="http://schemas.microsoft.com/office/drawing/2014/main" val="827462778"/>
                    </a:ext>
                  </a:extLst>
                </a:gridCol>
                <a:gridCol w="1077017">
                  <a:extLst>
                    <a:ext uri="{9D8B030D-6E8A-4147-A177-3AD203B41FA5}">
                      <a16:colId xmlns:a16="http://schemas.microsoft.com/office/drawing/2014/main" val="2846680164"/>
                    </a:ext>
                  </a:extLst>
                </a:gridCol>
                <a:gridCol w="1077017">
                  <a:extLst>
                    <a:ext uri="{9D8B030D-6E8A-4147-A177-3AD203B41FA5}">
                      <a16:colId xmlns:a16="http://schemas.microsoft.com/office/drawing/2014/main" val="3470892863"/>
                    </a:ext>
                  </a:extLst>
                </a:gridCol>
                <a:gridCol w="1077017">
                  <a:extLst>
                    <a:ext uri="{9D8B030D-6E8A-4147-A177-3AD203B41FA5}">
                      <a16:colId xmlns:a16="http://schemas.microsoft.com/office/drawing/2014/main" val="4287023344"/>
                    </a:ext>
                  </a:extLst>
                </a:gridCol>
              </a:tblGrid>
              <a:tr h="28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u="sng" dirty="0" err="1" smtClean="0">
                          <a:solidFill>
                            <a:schemeClr val="tx1"/>
                          </a:solidFill>
                        </a:rPr>
                        <a:t>Student_id</a:t>
                      </a:r>
                      <a:endParaRPr lang="ko-KR" altLang="en-US" sz="11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User_category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Realname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Account_no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Bank_name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birth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64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40643"/>
              </p:ext>
            </p:extLst>
          </p:nvPr>
        </p:nvGraphicFramePr>
        <p:xfrm>
          <a:off x="1455111" y="4588258"/>
          <a:ext cx="7493965" cy="28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793">
                  <a:extLst>
                    <a:ext uri="{9D8B030D-6E8A-4147-A177-3AD203B41FA5}">
                      <a16:colId xmlns:a16="http://schemas.microsoft.com/office/drawing/2014/main" val="1854304678"/>
                    </a:ext>
                  </a:extLst>
                </a:gridCol>
                <a:gridCol w="1498793">
                  <a:extLst>
                    <a:ext uri="{9D8B030D-6E8A-4147-A177-3AD203B41FA5}">
                      <a16:colId xmlns:a16="http://schemas.microsoft.com/office/drawing/2014/main" val="1535925790"/>
                    </a:ext>
                  </a:extLst>
                </a:gridCol>
                <a:gridCol w="1498793">
                  <a:extLst>
                    <a:ext uri="{9D8B030D-6E8A-4147-A177-3AD203B41FA5}">
                      <a16:colId xmlns:a16="http://schemas.microsoft.com/office/drawing/2014/main" val="2441400734"/>
                    </a:ext>
                  </a:extLst>
                </a:gridCol>
                <a:gridCol w="1498793">
                  <a:extLst>
                    <a:ext uri="{9D8B030D-6E8A-4147-A177-3AD203B41FA5}">
                      <a16:colId xmlns:a16="http://schemas.microsoft.com/office/drawing/2014/main" val="875445314"/>
                    </a:ext>
                  </a:extLst>
                </a:gridCol>
                <a:gridCol w="1498793">
                  <a:extLst>
                    <a:ext uri="{9D8B030D-6E8A-4147-A177-3AD203B41FA5}">
                      <a16:colId xmlns:a16="http://schemas.microsoft.com/office/drawing/2014/main" val="802877477"/>
                    </a:ext>
                  </a:extLst>
                </a:gridCol>
              </a:tblGrid>
              <a:tr h="28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u="sng" dirty="0" err="1" smtClean="0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ko-KR" altLang="en-US" sz="11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Product_title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Product_explanation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Seller_student_id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Buyer_student_id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64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84446"/>
              </p:ext>
            </p:extLst>
          </p:nvPr>
        </p:nvGraphicFramePr>
        <p:xfrm>
          <a:off x="1455111" y="2686073"/>
          <a:ext cx="5995172" cy="28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793">
                  <a:extLst>
                    <a:ext uri="{9D8B030D-6E8A-4147-A177-3AD203B41FA5}">
                      <a16:colId xmlns:a16="http://schemas.microsoft.com/office/drawing/2014/main" val="1854304678"/>
                    </a:ext>
                  </a:extLst>
                </a:gridCol>
                <a:gridCol w="1498793">
                  <a:extLst>
                    <a:ext uri="{9D8B030D-6E8A-4147-A177-3AD203B41FA5}">
                      <a16:colId xmlns:a16="http://schemas.microsoft.com/office/drawing/2014/main" val="1535925790"/>
                    </a:ext>
                  </a:extLst>
                </a:gridCol>
                <a:gridCol w="1498793">
                  <a:extLst>
                    <a:ext uri="{9D8B030D-6E8A-4147-A177-3AD203B41FA5}">
                      <a16:colId xmlns:a16="http://schemas.microsoft.com/office/drawing/2014/main" val="2441400734"/>
                    </a:ext>
                  </a:extLst>
                </a:gridCol>
                <a:gridCol w="1498793">
                  <a:extLst>
                    <a:ext uri="{9D8B030D-6E8A-4147-A177-3AD203B41FA5}">
                      <a16:colId xmlns:a16="http://schemas.microsoft.com/office/drawing/2014/main" val="875445314"/>
                    </a:ext>
                  </a:extLst>
                </a:gridCol>
              </a:tblGrid>
              <a:tr h="28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u="sng" dirty="0" err="1" smtClean="0">
                          <a:solidFill>
                            <a:schemeClr val="tx1"/>
                          </a:solidFill>
                        </a:rPr>
                        <a:t>Buy_instance_key</a:t>
                      </a:r>
                      <a:endParaRPr lang="ko-KR" altLang="en-US" sz="11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u="sng" dirty="0" err="1" smtClean="0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ko-KR" altLang="en-US" sz="11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Buyer_sid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Instance_time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64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69828"/>
              </p:ext>
            </p:extLst>
          </p:nvPr>
        </p:nvGraphicFramePr>
        <p:xfrm>
          <a:off x="1455111" y="5553475"/>
          <a:ext cx="8603205" cy="28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41">
                  <a:extLst>
                    <a:ext uri="{9D8B030D-6E8A-4147-A177-3AD203B41FA5}">
                      <a16:colId xmlns:a16="http://schemas.microsoft.com/office/drawing/2014/main" val="1854304678"/>
                    </a:ext>
                  </a:extLst>
                </a:gridCol>
                <a:gridCol w="1720641">
                  <a:extLst>
                    <a:ext uri="{9D8B030D-6E8A-4147-A177-3AD203B41FA5}">
                      <a16:colId xmlns:a16="http://schemas.microsoft.com/office/drawing/2014/main" val="1535925790"/>
                    </a:ext>
                  </a:extLst>
                </a:gridCol>
                <a:gridCol w="1720641">
                  <a:extLst>
                    <a:ext uri="{9D8B030D-6E8A-4147-A177-3AD203B41FA5}">
                      <a16:colId xmlns:a16="http://schemas.microsoft.com/office/drawing/2014/main" val="2441400734"/>
                    </a:ext>
                  </a:extLst>
                </a:gridCol>
                <a:gridCol w="1720641">
                  <a:extLst>
                    <a:ext uri="{9D8B030D-6E8A-4147-A177-3AD203B41FA5}">
                      <a16:colId xmlns:a16="http://schemas.microsoft.com/office/drawing/2014/main" val="875445314"/>
                    </a:ext>
                  </a:extLst>
                </a:gridCol>
                <a:gridCol w="1720641">
                  <a:extLst>
                    <a:ext uri="{9D8B030D-6E8A-4147-A177-3AD203B41FA5}">
                      <a16:colId xmlns:a16="http://schemas.microsoft.com/office/drawing/2014/main" val="802877477"/>
                    </a:ext>
                  </a:extLst>
                </a:gridCol>
              </a:tblGrid>
              <a:tr h="28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u="sng" dirty="0" err="1" smtClean="0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ko-KR" altLang="en-US" sz="11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Product_instance_status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Upload_time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64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42800"/>
              </p:ext>
            </p:extLst>
          </p:nvPr>
        </p:nvGraphicFramePr>
        <p:xfrm>
          <a:off x="1455111" y="1720855"/>
          <a:ext cx="9125994" cy="28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815">
                  <a:extLst>
                    <a:ext uri="{9D8B030D-6E8A-4147-A177-3AD203B41FA5}">
                      <a16:colId xmlns:a16="http://schemas.microsoft.com/office/drawing/2014/main" val="1854304678"/>
                    </a:ext>
                  </a:extLst>
                </a:gridCol>
                <a:gridCol w="1135358">
                  <a:extLst>
                    <a:ext uri="{9D8B030D-6E8A-4147-A177-3AD203B41FA5}">
                      <a16:colId xmlns:a16="http://schemas.microsoft.com/office/drawing/2014/main" val="1535925790"/>
                    </a:ext>
                  </a:extLst>
                </a:gridCol>
                <a:gridCol w="1212990">
                  <a:extLst>
                    <a:ext uri="{9D8B030D-6E8A-4147-A177-3AD203B41FA5}">
                      <a16:colId xmlns:a16="http://schemas.microsoft.com/office/drawing/2014/main" val="2441400734"/>
                    </a:ext>
                  </a:extLst>
                </a:gridCol>
                <a:gridCol w="1746706">
                  <a:extLst>
                    <a:ext uri="{9D8B030D-6E8A-4147-A177-3AD203B41FA5}">
                      <a16:colId xmlns:a16="http://schemas.microsoft.com/office/drawing/2014/main" val="875445314"/>
                    </a:ext>
                  </a:extLst>
                </a:gridCol>
                <a:gridCol w="2506126">
                  <a:extLst>
                    <a:ext uri="{9D8B030D-6E8A-4147-A177-3AD203B41FA5}">
                      <a16:colId xmlns:a16="http://schemas.microsoft.com/office/drawing/2014/main" val="802877477"/>
                    </a:ext>
                  </a:extLst>
                </a:gridCol>
                <a:gridCol w="1520999">
                  <a:extLst>
                    <a:ext uri="{9D8B030D-6E8A-4147-A177-3AD203B41FA5}">
                      <a16:colId xmlns:a16="http://schemas.microsoft.com/office/drawing/2014/main" val="827462778"/>
                    </a:ext>
                  </a:extLst>
                </a:gridCol>
              </a:tblGrid>
              <a:tr h="28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u="sng" dirty="0" err="1" smtClean="0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ko-KR" altLang="en-US" sz="11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u="sng" dirty="0" err="1" smtClean="0">
                          <a:solidFill>
                            <a:schemeClr val="tx1"/>
                          </a:solidFill>
                        </a:rPr>
                        <a:t>Comment_id</a:t>
                      </a:r>
                      <a:endParaRPr lang="ko-KR" altLang="en-US" sz="11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Comment_value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Comment_writer_id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Comment_writer_nickname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Write_timestamp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64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78936"/>
              </p:ext>
            </p:extLst>
          </p:nvPr>
        </p:nvGraphicFramePr>
        <p:xfrm>
          <a:off x="1455111" y="3651291"/>
          <a:ext cx="821159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99">
                  <a:extLst>
                    <a:ext uri="{9D8B030D-6E8A-4147-A177-3AD203B41FA5}">
                      <a16:colId xmlns:a16="http://schemas.microsoft.com/office/drawing/2014/main" val="1854304678"/>
                    </a:ext>
                  </a:extLst>
                </a:gridCol>
                <a:gridCol w="1368599">
                  <a:extLst>
                    <a:ext uri="{9D8B030D-6E8A-4147-A177-3AD203B41FA5}">
                      <a16:colId xmlns:a16="http://schemas.microsoft.com/office/drawing/2014/main" val="1535925790"/>
                    </a:ext>
                  </a:extLst>
                </a:gridCol>
                <a:gridCol w="1368599">
                  <a:extLst>
                    <a:ext uri="{9D8B030D-6E8A-4147-A177-3AD203B41FA5}">
                      <a16:colId xmlns:a16="http://schemas.microsoft.com/office/drawing/2014/main" val="2441400734"/>
                    </a:ext>
                  </a:extLst>
                </a:gridCol>
                <a:gridCol w="1368599">
                  <a:extLst>
                    <a:ext uri="{9D8B030D-6E8A-4147-A177-3AD203B41FA5}">
                      <a16:colId xmlns:a16="http://schemas.microsoft.com/office/drawing/2014/main" val="875445314"/>
                    </a:ext>
                  </a:extLst>
                </a:gridCol>
                <a:gridCol w="1368599">
                  <a:extLst>
                    <a:ext uri="{9D8B030D-6E8A-4147-A177-3AD203B41FA5}">
                      <a16:colId xmlns:a16="http://schemas.microsoft.com/office/drawing/2014/main" val="802877477"/>
                    </a:ext>
                  </a:extLst>
                </a:gridCol>
                <a:gridCol w="1368599">
                  <a:extLst>
                    <a:ext uri="{9D8B030D-6E8A-4147-A177-3AD203B41FA5}">
                      <a16:colId xmlns:a16="http://schemas.microsoft.com/office/drawing/2014/main" val="827462778"/>
                    </a:ext>
                  </a:extLst>
                </a:gridCol>
              </a:tblGrid>
              <a:tr h="250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u="sng" dirty="0" err="1" smtClean="0">
                          <a:solidFill>
                            <a:schemeClr val="tx1"/>
                          </a:solidFill>
                        </a:rPr>
                        <a:t>Message_id</a:t>
                      </a:r>
                      <a:endParaRPr lang="ko-KR" altLang="en-US" sz="11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u="sng" dirty="0" err="1" smtClean="0">
                          <a:solidFill>
                            <a:schemeClr val="tx1"/>
                          </a:solidFill>
                        </a:rPr>
                        <a:t>Sender_sid</a:t>
                      </a:r>
                      <a:endParaRPr lang="ko-KR" altLang="en-US" sz="11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u="sng" dirty="0" err="1" smtClean="0">
                          <a:solidFill>
                            <a:schemeClr val="tx1"/>
                          </a:solidFill>
                        </a:rPr>
                        <a:t>Receiver_sid</a:t>
                      </a:r>
                      <a:endParaRPr lang="ko-KR" altLang="en-US" sz="11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Message_value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64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4198" y="726211"/>
            <a:ext cx="92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User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66446" y="4548833"/>
            <a:ext cx="1215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Products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43295" y="2531774"/>
            <a:ext cx="121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Buy_</a:t>
            </a:r>
          </a:p>
          <a:p>
            <a:r>
              <a:rPr lang="en-US" altLang="ko-KR" sz="1600" dirty="0" smtClean="0"/>
              <a:t>instance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539" y="5515279"/>
            <a:ext cx="1215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Data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2863" y="1693890"/>
            <a:ext cx="144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Comments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3845" y="3617117"/>
            <a:ext cx="144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Message</a:t>
            </a:r>
            <a:endParaRPr lang="ko-KR" altLang="en-US" sz="1600" dirty="0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905880" y="1465535"/>
            <a:ext cx="3727369" cy="10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148948" y="4083976"/>
            <a:ext cx="5486400" cy="23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10581105" y="3206188"/>
            <a:ext cx="0" cy="1016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3775352" y="3206187"/>
            <a:ext cx="68057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1298209" y="1284240"/>
            <a:ext cx="3819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298209" y="1295815"/>
            <a:ext cx="0" cy="1088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1298209" y="2384385"/>
            <a:ext cx="4033777" cy="7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1217185" y="1163604"/>
            <a:ext cx="364602" cy="11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217185" y="1175178"/>
            <a:ext cx="0" cy="2181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1217185" y="3356658"/>
            <a:ext cx="3674963" cy="20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2022443" y="311972"/>
            <a:ext cx="9821732" cy="107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1844175" y="311972"/>
            <a:ext cx="0" cy="4092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2148948" y="4098664"/>
            <a:ext cx="0" cy="487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7635348" y="3910372"/>
            <a:ext cx="0" cy="1882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4892148" y="3356658"/>
            <a:ext cx="0" cy="294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3399611" y="3356658"/>
            <a:ext cx="14282" cy="281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5331986" y="2384385"/>
            <a:ext cx="0" cy="301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2392016" y="4222872"/>
            <a:ext cx="8189089" cy="4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392016" y="4222872"/>
            <a:ext cx="0" cy="363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486560" y="4404612"/>
            <a:ext cx="53576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6486560" y="4404612"/>
            <a:ext cx="0" cy="181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8208090" y="4404612"/>
            <a:ext cx="10758" cy="1817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2022443" y="322729"/>
            <a:ext cx="0" cy="432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1581787" y="1042968"/>
            <a:ext cx="0" cy="120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1905880" y="1042968"/>
            <a:ext cx="0" cy="422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 flipV="1">
            <a:off x="1680173" y="1042968"/>
            <a:ext cx="0" cy="241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5633249" y="1465535"/>
            <a:ext cx="0" cy="255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V="1">
            <a:off x="3769564" y="2973404"/>
            <a:ext cx="0" cy="232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1905880" y="2008186"/>
            <a:ext cx="0" cy="2577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1367212" y="2265918"/>
            <a:ext cx="5386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1367212" y="2265918"/>
            <a:ext cx="0" cy="2076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1367212" y="4342508"/>
            <a:ext cx="5386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1905880" y="4342508"/>
            <a:ext cx="0" cy="243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 flipV="1">
            <a:off x="2148948" y="4887387"/>
            <a:ext cx="0" cy="666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240</Words>
  <Application>Microsoft Office PowerPoint</Application>
  <PresentationFormat>와이드스크린</PresentationFormat>
  <Paragraphs>115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Used-Goods Market for SKKU students.</vt:lpstr>
      <vt:lpstr>Project Objective</vt:lpstr>
      <vt:lpstr>Functions</vt:lpstr>
      <vt:lpstr>DB Design</vt:lpstr>
      <vt:lpstr>DB Design</vt:lpstr>
      <vt:lpstr>Demonstration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jwlee</dc:creator>
  <cp:lastModifiedBy>USER</cp:lastModifiedBy>
  <cp:revision>15</cp:revision>
  <dcterms:created xsi:type="dcterms:W3CDTF">2018-12-10T06:12:54Z</dcterms:created>
  <dcterms:modified xsi:type="dcterms:W3CDTF">2019-06-13T19:28:03Z</dcterms:modified>
</cp:coreProperties>
</file>