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70" r:id="rId4"/>
    <p:sldId id="271" r:id="rId5"/>
    <p:sldId id="272" r:id="rId6"/>
    <p:sldId id="273" r:id="rId7"/>
    <p:sldId id="264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C-4D8C-AFD4-AB34489ACC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C-4D8C-AFD4-AB34489ACC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4C-4D8C-AFD4-AB34489A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421504"/>
        <c:axId val="298086848"/>
      </c:barChart>
      <c:catAx>
        <c:axId val="2354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86848"/>
        <c:crosses val="autoZero"/>
        <c:auto val="1"/>
        <c:lblAlgn val="ctr"/>
        <c:lblOffset val="100"/>
        <c:noMultiLvlLbl val="0"/>
      </c:catAx>
      <c:valAx>
        <c:axId val="2980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sidc.org/data/nsidc-0788/versions/1#anchor-data-access-tool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Glacier Melt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CB5F08-F210-167B-3343-F9D60B1EE0F4}"/>
              </a:ext>
            </a:extLst>
          </p:cNvPr>
          <p:cNvSpPr txBox="1">
            <a:spLocks/>
          </p:cNvSpPr>
          <p:nvPr/>
        </p:nvSpPr>
        <p:spPr>
          <a:xfrm>
            <a:off x="1338815" y="5530361"/>
            <a:ext cx="9862585" cy="89170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Krishan Fotedar &amp; Cristina Frisby</a:t>
            </a:r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5108673"/>
              </p:ext>
            </p:extLst>
          </p:nvPr>
        </p:nvGraphicFramePr>
        <p:xfrm>
          <a:off x="1187450" y="1600200"/>
          <a:ext cx="475456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15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525963"/>
          </a:xfrm>
        </p:spPr>
        <p:txBody>
          <a:bodyPr/>
          <a:lstStyle/>
          <a:p>
            <a:r>
              <a:rPr lang="en-US" dirty="0"/>
              <a:t>Available Climate Change Data</a:t>
            </a:r>
          </a:p>
          <a:p>
            <a:pPr lvl="1"/>
            <a:r>
              <a:rPr lang="en-US" dirty="0"/>
              <a:t>Glacier Retreat: </a:t>
            </a:r>
          </a:p>
          <a:p>
            <a:pPr marL="731520" lvl="2" indent="0">
              <a:buNone/>
            </a:pPr>
            <a:r>
              <a:rPr lang="en-US" dirty="0"/>
              <a:t>	7M sq km (1973) 	4.4M sq km (2023)</a:t>
            </a:r>
          </a:p>
          <a:p>
            <a:pPr marL="731520" lvl="2" indent="0">
              <a:buNone/>
            </a:pPr>
            <a:endParaRPr lang="en-US" dirty="0"/>
          </a:p>
          <a:p>
            <a:pPr lvl="1"/>
            <a:r>
              <a:rPr lang="en-US" dirty="0"/>
              <a:t>CO2 Global Levels:  </a:t>
            </a:r>
          </a:p>
          <a:p>
            <a:pPr marL="731520" lvl="2" indent="0">
              <a:buNone/>
            </a:pPr>
            <a:r>
              <a:rPr lang="en-US" dirty="0"/>
              <a:t>	336ppm (1979)   419ppm (2023)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from Over 200 Countries:</a:t>
            </a:r>
          </a:p>
          <a:p>
            <a:pPr marL="731520" lvl="2" indent="0">
              <a:buNone/>
            </a:pPr>
            <a:r>
              <a:rPr lang="en-US" dirty="0"/>
              <a:t>	Population, Temperature, Forestation, Economy</a:t>
            </a:r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6A554-3977-9AB4-C979-9325BC30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11" y="3191591"/>
            <a:ext cx="4599993" cy="13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82697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sz="4500" dirty="0"/>
              <a:t>Model Summary</a:t>
            </a:r>
          </a:p>
          <a:p>
            <a:pPr lvl="1"/>
            <a:r>
              <a:rPr lang="en-US" sz="3200" dirty="0"/>
              <a:t>Pre-processing:  Data Discovery, Concatenation, Cleaning, </a:t>
            </a:r>
            <a:r>
              <a:rPr lang="en-US" sz="3200" dirty="0" err="1"/>
              <a:t>StandardScaler</a:t>
            </a:r>
            <a:r>
              <a:rPr lang="en-US" sz="3200" dirty="0"/>
              <a:t> (scikit-learn) for Features Set (X)</a:t>
            </a:r>
          </a:p>
          <a:p>
            <a:pPr lvl="1"/>
            <a:r>
              <a:rPr lang="en-US" sz="3200" dirty="0"/>
              <a:t>Deep Neural Model: </a:t>
            </a:r>
            <a:r>
              <a:rPr lang="en-US" sz="3200" dirty="0" err="1"/>
              <a:t>Tensorflow’s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 Categorization</a:t>
            </a:r>
          </a:p>
          <a:p>
            <a:pPr marL="448056" lvl="1" indent="0">
              <a:buNone/>
            </a:pPr>
            <a:r>
              <a:rPr lang="en-US" sz="3200" dirty="0"/>
              <a:t>	Target Set “y” : Will Glaciers Retreat This Year? </a:t>
            </a:r>
          </a:p>
          <a:p>
            <a:pPr marL="448056" lvl="1" indent="0">
              <a:buNone/>
            </a:pPr>
            <a:r>
              <a:rPr lang="en-US" sz="3200" dirty="0"/>
              <a:t>		Retreat (0)  Not Retreat (1)</a:t>
            </a:r>
          </a:p>
          <a:p>
            <a:pPr lvl="1"/>
            <a:r>
              <a:rPr lang="en-US" sz="3200" dirty="0"/>
              <a:t>Glacier Data indicates that Glacier Movement is Constant: Retreat and Grow annually and seasonally, challenging models.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sz="1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https://nsidc.org/data/nsidc-0788/versions/1#anchor-data-access-tools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51337-74FD-F8C0-80AB-BD8D4BA1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40" y="4141177"/>
            <a:ext cx="4844045" cy="18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100" y="63623"/>
            <a:ext cx="9867900" cy="1143000"/>
          </a:xfrm>
        </p:spPr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72662" y="1450730"/>
            <a:ext cx="9513276" cy="4994031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sz="2900" b="1" dirty="0"/>
              <a:t>Model Summary</a:t>
            </a:r>
          </a:p>
          <a:p>
            <a:pPr lvl="1"/>
            <a:r>
              <a:rPr lang="en-US" sz="3400" dirty="0"/>
              <a:t>Four Different Models with 4 Different Data Sets</a:t>
            </a:r>
          </a:p>
          <a:p>
            <a:pPr lvl="1"/>
            <a:r>
              <a:rPr lang="en-US" sz="3400" dirty="0"/>
              <a:t>Iterations included: </a:t>
            </a:r>
            <a:r>
              <a:rPr lang="en-US" sz="3400" dirty="0" err="1"/>
              <a:t>Keras</a:t>
            </a:r>
            <a:r>
              <a:rPr lang="en-US" sz="3400" dirty="0"/>
              <a:t> Tuner Hyperparameter Input </a:t>
            </a:r>
          </a:p>
          <a:p>
            <a:pPr marL="749808" lvl="2" indent="0">
              <a:buNone/>
            </a:pPr>
            <a:r>
              <a:rPr lang="en-US" sz="3400" dirty="0"/>
              <a:t>	For “Model 3” with </a:t>
            </a:r>
            <a:r>
              <a:rPr lang="en-US" sz="3400" b="1" dirty="0"/>
              <a:t>150 Parameters</a:t>
            </a:r>
            <a:endParaRPr lang="en-US" sz="3400" dirty="0"/>
          </a:p>
          <a:p>
            <a:pPr marL="1042416" lvl="3" indent="0">
              <a:buNone/>
            </a:pPr>
            <a:r>
              <a:rPr lang="en-US" sz="2900" dirty="0"/>
              <a:t>	hidden_nodes_layer1 = 11</a:t>
            </a:r>
          </a:p>
          <a:p>
            <a:pPr marL="1042416" lvl="3" indent="0">
              <a:buNone/>
            </a:pPr>
            <a:r>
              <a:rPr lang="en-US" sz="2900" dirty="0"/>
              <a:t>	hidden_nodes_layer2 = 6</a:t>
            </a:r>
          </a:p>
          <a:p>
            <a:pPr marL="1042416" lvl="3" indent="0">
              <a:buNone/>
            </a:pPr>
            <a:r>
              <a:rPr lang="en-US" sz="2900" dirty="0"/>
              <a:t>	hidden_nodes_layer3 = 16</a:t>
            </a:r>
          </a:p>
          <a:p>
            <a:pPr marL="1042416" lvl="3" indent="0">
              <a:buNone/>
            </a:pPr>
            <a:r>
              <a:rPr lang="en-US" sz="2900" dirty="0"/>
              <a:t>	hidden_nodes_layer4 = 11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2900" dirty="0"/>
              <a:t>This lead to a better first pass than the other models’ first </a:t>
            </a:r>
          </a:p>
          <a:p>
            <a:pPr marL="1042416" lvl="3" indent="0">
              <a:buNone/>
            </a:pPr>
            <a:r>
              <a:rPr lang="en-US" sz="2900" dirty="0"/>
              <a:t>pass but still was limited in performance. 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3400" dirty="0" err="1"/>
              <a:t>Keras</a:t>
            </a:r>
            <a:r>
              <a:rPr lang="en-US" sz="3400" dirty="0"/>
              <a:t> Tuner Predicted:</a:t>
            </a:r>
          </a:p>
          <a:p>
            <a:pPr marL="1042416" lvl="3" indent="0">
              <a:buNone/>
            </a:pPr>
            <a:r>
              <a:rPr lang="en-US" sz="3400" dirty="0"/>
              <a:t>Loss: 0.50, Accuracy: 0.90</a:t>
            </a:r>
          </a:p>
          <a:p>
            <a:pPr marL="1042416" lvl="3" indent="0">
              <a:buNone/>
            </a:pPr>
            <a:r>
              <a:rPr lang="en-US" sz="3400" dirty="0" err="1"/>
              <a:t>Keras</a:t>
            </a:r>
            <a:r>
              <a:rPr lang="en-US" sz="3400" dirty="0"/>
              <a:t> Tuner Actual First Pass:</a:t>
            </a:r>
          </a:p>
          <a:p>
            <a:pPr marL="1042416" lvl="3" indent="0">
              <a:buNone/>
            </a:pPr>
            <a:r>
              <a:rPr lang="en-US" sz="3400" dirty="0"/>
              <a:t>Loss: 1.16, Accuracy: 0.66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2900" dirty="0"/>
              <a:t>Model 1 Climate Change Parameters  Loss: 0.67, Accuracy: 0.64</a:t>
            </a:r>
          </a:p>
          <a:p>
            <a:pPr marL="1042416" lvl="3" indent="0">
              <a:buNone/>
            </a:pPr>
            <a:r>
              <a:rPr lang="en-US" sz="2900" dirty="0"/>
              <a:t>Model 2 Population, Farm, and Finance Parameters   Loss: 0.74, Accuracy: 0.55</a:t>
            </a:r>
          </a:p>
          <a:p>
            <a:pPr marL="1042416" lvl="3" indent="0">
              <a:buNone/>
            </a:pPr>
            <a:r>
              <a:rPr lang="en-US" sz="2900" b="1" dirty="0"/>
              <a:t>Model 3 Change in Temperature Parameters  Loss: 0.85, Accuracy: 0.77</a:t>
            </a:r>
          </a:p>
          <a:p>
            <a:pPr marL="1042416" lvl="3" indent="0">
              <a:buNone/>
            </a:pPr>
            <a:r>
              <a:rPr lang="en-US" sz="2900" dirty="0"/>
              <a:t>Model 4 Deforestation Parameters  Loss: 91.3, Accuracy: 0.60</a:t>
            </a:r>
          </a:p>
          <a:p>
            <a:pPr marL="1042416" lvl="3" indent="0">
              <a:buNone/>
            </a:pPr>
            <a:endParaRPr lang="en-US" sz="1900" b="1" dirty="0"/>
          </a:p>
          <a:p>
            <a:pPr marL="1042416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2FD78-A725-9763-D723-6922F1D19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/>
          <a:stretch/>
        </p:blipFill>
        <p:spPr>
          <a:xfrm>
            <a:off x="7104185" y="1987060"/>
            <a:ext cx="4683370" cy="26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525963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3000" b="1" dirty="0"/>
              <a:t>Future Work</a:t>
            </a:r>
          </a:p>
          <a:p>
            <a:pPr marL="36576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1.	Finding larger sources of data, possibly on the monthly, weekly, or even 	daily level that could contribute to more data faster.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2.    Shifting the results in time, lead or lag, in case the responses are different 	in time.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3. 	Including parameters such as snowfall in the analysis.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4. 	Using other models such as linear regression and Prophet with glacier 	area change, instead of classification models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5. Using </a:t>
            </a:r>
            <a:r>
              <a:rPr lang="en-US" dirty="0" err="1"/>
              <a:t>Keras</a:t>
            </a:r>
            <a:r>
              <a:rPr lang="en-US" dirty="0"/>
              <a:t> Tuner as the preliminary model for each set of parameters.</a:t>
            </a:r>
          </a:p>
          <a:p>
            <a:pPr marL="7315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Glacier Melt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14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Overview:  Glacier Melting and AI/ML Data Analytics</a:t>
            </a:r>
          </a:p>
          <a:p>
            <a:pPr marL="36576" lvl="0" indent="0">
              <a:buNone/>
            </a:pPr>
            <a:endParaRPr lang="en-US" dirty="0"/>
          </a:p>
          <a:p>
            <a:r>
              <a:rPr lang="en-US" dirty="0"/>
              <a:t>Part A:  </a:t>
            </a:r>
          </a:p>
          <a:p>
            <a:pPr marL="448056" lvl="1" indent="0">
              <a:buNone/>
            </a:pPr>
            <a:r>
              <a:rPr lang="en-US" dirty="0"/>
              <a:t>	Image Processing &amp; Prediction with Time Sequential 	Models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Part B:</a:t>
            </a:r>
          </a:p>
          <a:p>
            <a:pPr lvl="1"/>
            <a:r>
              <a:rPr lang="en-US" dirty="0"/>
              <a:t>Deep Neural Models to Predict Glacier Retreat</a:t>
            </a:r>
          </a:p>
          <a:p>
            <a:pPr marL="36576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lvl="0" indent="0">
              <a:buNone/>
            </a:pPr>
            <a:r>
              <a:rPr lang="en-US" sz="2800" dirty="0"/>
              <a:t>The objective is to develop a model that takes input from satellite images over time and predicts an image in the future.</a:t>
            </a:r>
          </a:p>
          <a:p>
            <a:pPr marL="36576" lvl="0" indent="0">
              <a:buNone/>
            </a:pPr>
            <a:endParaRPr lang="en-US" sz="2800" dirty="0"/>
          </a:p>
          <a:p>
            <a:pPr marL="36576" lvl="0" indent="0">
              <a:buNone/>
            </a:pPr>
            <a:r>
              <a:rPr lang="en-US" sz="2800" dirty="0"/>
              <a:t>We used the following:</a:t>
            </a:r>
          </a:p>
          <a:p>
            <a:r>
              <a:rPr lang="en-US" sz="2400" dirty="0"/>
              <a:t>Satellite Images from Greenland – Eight images spanning eight days</a:t>
            </a:r>
          </a:p>
          <a:p>
            <a:r>
              <a:rPr lang="en-US" sz="2400" dirty="0"/>
              <a:t>Create a Neural Network that takes in these images and produces a ninth image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/>
              <a:t>High-Level Procedure:</a:t>
            </a:r>
          </a:p>
          <a:p>
            <a:r>
              <a:rPr lang="en-US" sz="2400" dirty="0"/>
              <a:t>Read in 8 JPG images</a:t>
            </a:r>
          </a:p>
          <a:p>
            <a:r>
              <a:rPr lang="en-US" sz="2400" dirty="0"/>
              <a:t>Reduce the size by 90% and keep the scale – using them as is took too much RAM</a:t>
            </a:r>
          </a:p>
          <a:p>
            <a:r>
              <a:rPr lang="en-US" sz="2400" dirty="0"/>
              <a:t>Create a 4 Layer Neural Network with TensorFlow</a:t>
            </a:r>
          </a:p>
          <a:p>
            <a:r>
              <a:rPr lang="en-US" sz="2400" dirty="0"/>
              <a:t>I tried to use </a:t>
            </a:r>
            <a:r>
              <a:rPr lang="en-US" sz="2400" dirty="0" err="1"/>
              <a:t>PyTorch</a:t>
            </a:r>
            <a:r>
              <a:rPr lang="en-US" sz="2400" dirty="0"/>
              <a:t> but kept running out of RAM</a:t>
            </a:r>
          </a:p>
          <a:p>
            <a:r>
              <a:rPr lang="en-US" sz="2400" dirty="0"/>
              <a:t>Ran the model over 10 epochs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5FF0A-E836-F039-A10D-D0A71540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67" y="4240538"/>
            <a:ext cx="2629727" cy="22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4CF8-0281-1D3F-CB68-47E69313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17" y="4656067"/>
            <a:ext cx="3913874" cy="17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993A01-0BB8-2121-C2A2-D59D9AA86864}"/>
              </a:ext>
            </a:extLst>
          </p:cNvPr>
          <p:cNvGrpSpPr/>
          <p:nvPr/>
        </p:nvGrpSpPr>
        <p:grpSpPr>
          <a:xfrm>
            <a:off x="1031809" y="1800187"/>
            <a:ext cx="10128382" cy="1762129"/>
            <a:chOff x="1031809" y="1370979"/>
            <a:chExt cx="10128382" cy="1762129"/>
          </a:xfrm>
        </p:grpSpPr>
        <p:pic>
          <p:nvPicPr>
            <p:cNvPr id="35" name="Picture 34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040B9504-5F41-6A00-0E8C-E31DCC19D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9" y="1370983"/>
              <a:ext cx="974314" cy="1762125"/>
            </a:xfrm>
            <a:prstGeom prst="rect">
              <a:avLst/>
            </a:prstGeom>
          </p:spPr>
        </p:pic>
        <p:pic>
          <p:nvPicPr>
            <p:cNvPr id="37" name="Picture 36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F01C6C19-C9DC-1A71-A332-AA9CDD9D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386" y="1370979"/>
              <a:ext cx="974314" cy="1762125"/>
            </a:xfrm>
            <a:prstGeom prst="rect">
              <a:avLst/>
            </a:prstGeom>
          </p:spPr>
        </p:pic>
        <p:pic>
          <p:nvPicPr>
            <p:cNvPr id="39" name="Picture 38" descr="A map of greenland with a rainbow colored area&#10;&#10;Description automatically generated with medium confidence">
              <a:extLst>
                <a:ext uri="{FF2B5EF4-FFF2-40B4-BE49-F238E27FC236}">
                  <a16:creationId xmlns:a16="http://schemas.microsoft.com/office/drawing/2014/main" id="{369C0768-9264-4FE5-4275-690B71F78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438" y="1370980"/>
              <a:ext cx="974314" cy="1762126"/>
            </a:xfrm>
            <a:prstGeom prst="rect">
              <a:avLst/>
            </a:prstGeom>
          </p:spPr>
        </p:pic>
        <p:pic>
          <p:nvPicPr>
            <p:cNvPr id="41" name="Picture 40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A71BED79-B08B-CF59-00FB-B52D28861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627" y="1370981"/>
              <a:ext cx="974313" cy="1762125"/>
            </a:xfrm>
            <a:prstGeom prst="rect">
              <a:avLst/>
            </a:prstGeom>
          </p:spPr>
        </p:pic>
        <p:pic>
          <p:nvPicPr>
            <p:cNvPr id="43" name="Picture 42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93DED5D2-FA1D-7DD2-9BEE-A97B5433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684" y="1370983"/>
              <a:ext cx="974314" cy="1762125"/>
            </a:xfrm>
            <a:prstGeom prst="rect">
              <a:avLst/>
            </a:prstGeom>
          </p:spPr>
        </p:pic>
        <p:pic>
          <p:nvPicPr>
            <p:cNvPr id="45" name="Picture 44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9A4047B9-1199-CDF1-F434-6C5DFCF0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825" y="1370983"/>
              <a:ext cx="974314" cy="1762125"/>
            </a:xfrm>
            <a:prstGeom prst="rect">
              <a:avLst/>
            </a:prstGeom>
          </p:spPr>
        </p:pic>
        <p:pic>
          <p:nvPicPr>
            <p:cNvPr id="47" name="Picture 46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F872D182-E1D0-0DDE-CE42-E459F48EE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877" y="1370980"/>
              <a:ext cx="974314" cy="1762125"/>
            </a:xfrm>
            <a:prstGeom prst="rect">
              <a:avLst/>
            </a:prstGeom>
          </p:spPr>
        </p:pic>
      </p:grpSp>
      <p:pic>
        <p:nvPicPr>
          <p:cNvPr id="53" name="Picture 52" descr="A map of greenland with a rainbow colored pattern&#10;&#10;Description automatically generated with medium confidence">
            <a:extLst>
              <a:ext uri="{FF2B5EF4-FFF2-40B4-BE49-F238E27FC236}">
                <a16:creationId xmlns:a16="http://schemas.microsoft.com/office/drawing/2014/main" id="{D5D398F5-1D42-1755-33D3-FD0D0BC97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02" y="3830216"/>
            <a:ext cx="1443038" cy="26098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D43A9C1-AD6A-C4C4-87A2-2294608EE8D9}"/>
              </a:ext>
            </a:extLst>
          </p:cNvPr>
          <p:cNvSpPr txBox="1"/>
          <p:nvPr/>
        </p:nvSpPr>
        <p:spPr>
          <a:xfrm>
            <a:off x="998765" y="1347619"/>
            <a:ext cx="6489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Input Data – 8 images spanning 8 days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97779-3C3E-5FFC-237A-AB00C2E07C12}"/>
              </a:ext>
            </a:extLst>
          </p:cNvPr>
          <p:cNvSpPr txBox="1"/>
          <p:nvPr/>
        </p:nvSpPr>
        <p:spPr>
          <a:xfrm>
            <a:off x="3220543" y="4735608"/>
            <a:ext cx="20025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25072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/>
              <a:t>Observations and Future Work</a:t>
            </a:r>
          </a:p>
          <a:p>
            <a:r>
              <a:rPr lang="en-US" sz="2400" dirty="0"/>
              <a:t>Scale the model to be able to handle more data and predict over a period </a:t>
            </a:r>
          </a:p>
          <a:p>
            <a:r>
              <a:rPr lang="en-US" sz="2400" dirty="0"/>
              <a:t>Find a way to take the changes in color in the images and translate that into numeric data that can be used to measure changes in the geography (sea level, erosion etc.)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Glacier Modelling &amp; Climate Change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Future Impact on Coastal Living and Business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Glacier Melting Contributes to Sea Rise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Glacier Change is Complex (Constant Motion)</a:t>
            </a:r>
          </a:p>
        </p:txBody>
      </p:sp>
    </p:spTree>
    <p:extLst>
      <p:ext uri="{BB962C8B-B14F-4D97-AF65-F5344CB8AC3E}">
        <p14:creationId xmlns:p14="http://schemas.microsoft.com/office/powerpoint/2010/main" val="24958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Ongoing Research and Science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Modelling Climate Change to Predict Future Issues</a:t>
            </a:r>
          </a:p>
          <a:p>
            <a:pPr marL="36576" indent="0">
              <a:buNone/>
            </a:pPr>
            <a:endParaRPr lang="en-US" dirty="0"/>
          </a:p>
          <a:p>
            <a:pPr lvl="1"/>
            <a:r>
              <a:rPr lang="en-US" dirty="0"/>
              <a:t>Temperature Rise</a:t>
            </a:r>
          </a:p>
          <a:p>
            <a:pPr lvl="1"/>
            <a:r>
              <a:rPr lang="en-US" dirty="0"/>
              <a:t>Sea Rise</a:t>
            </a:r>
          </a:p>
          <a:p>
            <a:pPr lvl="1"/>
            <a:r>
              <a:rPr lang="en-US" dirty="0"/>
              <a:t>Land Cover</a:t>
            </a:r>
          </a:p>
          <a:p>
            <a:pPr lvl="1"/>
            <a:r>
              <a:rPr lang="en-US" dirty="0"/>
              <a:t>Food Production</a:t>
            </a:r>
          </a:p>
          <a:p>
            <a:pPr lvl="1"/>
            <a:r>
              <a:rPr lang="en-US" dirty="0"/>
              <a:t>Housing</a:t>
            </a:r>
          </a:p>
          <a:p>
            <a:pPr lvl="1"/>
            <a:r>
              <a:rPr lang="en-US" dirty="0"/>
              <a:t>Economics</a:t>
            </a:r>
          </a:p>
        </p:txBody>
      </p:sp>
      <p:pic>
        <p:nvPicPr>
          <p:cNvPr id="1026" name="Picture 2" descr="Climate Change: Fitting the Pieces Together">
            <a:extLst>
              <a:ext uri="{FF2B5EF4-FFF2-40B4-BE49-F238E27FC236}">
                <a16:creationId xmlns:a16="http://schemas.microsoft.com/office/drawing/2014/main" id="{92A1BEAD-7531-841E-8166-71933960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98" y="4151340"/>
            <a:ext cx="4388498" cy="19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 Level Rise / Coastal Flooding | METEO 469: From Meteorology to  Mitigation: Understanding Global Warming">
            <a:extLst>
              <a:ext uri="{FF2B5EF4-FFF2-40B4-BE49-F238E27FC236}">
                <a16:creationId xmlns:a16="http://schemas.microsoft.com/office/drawing/2014/main" id="{E408B373-BF97-6865-C1C7-B71E1FF0C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8"/>
          <a:stretch/>
        </p:blipFill>
        <p:spPr bwMode="auto">
          <a:xfrm>
            <a:off x="5929793" y="1632010"/>
            <a:ext cx="2264226" cy="24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map of greenland with colorful spots&#10;&#10;Description automatically generated with medium confidence">
            <a:extLst>
              <a:ext uri="{FF2B5EF4-FFF2-40B4-BE49-F238E27FC236}">
                <a16:creationId xmlns:a16="http://schemas.microsoft.com/office/drawing/2014/main" id="{DC85785A-7505-CB9E-3D46-FBE904D88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59" y="1600201"/>
            <a:ext cx="2071437" cy="37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25530"/>
              </p:ext>
            </p:extLst>
          </p:nvPr>
        </p:nvGraphicFramePr>
        <p:xfrm>
          <a:off x="1181100" y="1600200"/>
          <a:ext cx="98679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6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1FE874D8-B4BB-41B6-994D-8CC71978EE0D}" vid="{10C828F2-76F4-45EC-B056-797090CCD612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154</TotalTime>
  <Words>753</Words>
  <Application>Microsoft Office PowerPoint</Application>
  <PresentationFormat>Widescreen</PresentationFormat>
  <Paragraphs>137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Century Gothic</vt:lpstr>
      <vt:lpstr>Palatino Linotype</vt:lpstr>
      <vt:lpstr>Wingdings 2</vt:lpstr>
      <vt:lpstr>Point of reference design template</vt:lpstr>
      <vt:lpstr>Glacier Melt Modelling</vt:lpstr>
      <vt:lpstr>Agenda</vt:lpstr>
      <vt:lpstr>Image Processing &amp; Prediction with Time Sequence Models</vt:lpstr>
      <vt:lpstr>Image Processing &amp; Prediction with Time Sequence Models</vt:lpstr>
      <vt:lpstr>Image Processing &amp; Prediction with Time Sequence Models</vt:lpstr>
      <vt:lpstr>Image Processing &amp; Prediction with Time Sequence Models</vt:lpstr>
      <vt:lpstr>Glacier Modelling &amp; Climate Change</vt:lpstr>
      <vt:lpstr>Ongoing Research and Science</vt:lpstr>
      <vt:lpstr>Title and Content Layout with Chart</vt:lpstr>
      <vt:lpstr>Two Content Layout with Table</vt:lpstr>
      <vt:lpstr>Part B:  Predicting Glacier Retreat</vt:lpstr>
      <vt:lpstr>Part B:  Predicting Glacier Retreat</vt:lpstr>
      <vt:lpstr>Part B:  Predicting Glacier Retreat</vt:lpstr>
      <vt:lpstr>Part B:  Predicting Glacier Retreat</vt:lpstr>
      <vt:lpstr>Glacier Melt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Frisby</dc:creator>
  <cp:lastModifiedBy>Krishan Fotedar</cp:lastModifiedBy>
  <cp:revision>9</cp:revision>
  <dcterms:created xsi:type="dcterms:W3CDTF">2024-09-10T08:24:34Z</dcterms:created>
  <dcterms:modified xsi:type="dcterms:W3CDTF">2024-09-11T23:44:30Z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