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9" r:id="rId2"/>
    <p:sldId id="260" r:id="rId3"/>
    <p:sldId id="264" r:id="rId4"/>
    <p:sldId id="265" r:id="rId5"/>
    <p:sldId id="270" r:id="rId6"/>
    <p:sldId id="271" r:id="rId7"/>
    <p:sldId id="272" r:id="rId8"/>
    <p:sldId id="273" r:id="rId9"/>
    <p:sldId id="263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89F7F0-5388-4725-BA29-2CF04F17BA6B}" v="1" dt="2024-09-12T04:13:56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Frisby" userId="d2c69b5c32ec1ff9" providerId="LiveId" clId="{A689F7F0-5388-4725-BA29-2CF04F17BA6B}"/>
    <pc:docChg chg="addSld delSld modSld modShowInfo">
      <pc:chgData name="Cristina Frisby" userId="d2c69b5c32ec1ff9" providerId="LiveId" clId="{A689F7F0-5388-4725-BA29-2CF04F17BA6B}" dt="2024-09-12T04:18:05.933" v="7" actId="2744"/>
      <pc:docMkLst>
        <pc:docMk/>
      </pc:docMkLst>
      <pc:sldChg chg="modSp mod">
        <pc:chgData name="Cristina Frisby" userId="d2c69b5c32ec1ff9" providerId="LiveId" clId="{A689F7F0-5388-4725-BA29-2CF04F17BA6B}" dt="2024-09-12T04:13:13.803" v="0" actId="20577"/>
        <pc:sldMkLst>
          <pc:docMk/>
          <pc:sldMk cId="1053374367" sldId="259"/>
        </pc:sldMkLst>
        <pc:spChg chg="mod">
          <ac:chgData name="Cristina Frisby" userId="d2c69b5c32ec1ff9" providerId="LiveId" clId="{A689F7F0-5388-4725-BA29-2CF04F17BA6B}" dt="2024-09-12T04:13:13.803" v="0" actId="20577"/>
          <ac:spMkLst>
            <pc:docMk/>
            <pc:sldMk cId="1053374367" sldId="259"/>
            <ac:spMk id="2" creationId="{00000000-0000-0000-0000-000000000000}"/>
          </ac:spMkLst>
        </pc:spChg>
      </pc:sldChg>
      <pc:sldChg chg="del">
        <pc:chgData name="Cristina Frisby" userId="d2c69b5c32ec1ff9" providerId="LiveId" clId="{A689F7F0-5388-4725-BA29-2CF04F17BA6B}" dt="2024-09-12T04:14:31.748" v="3" actId="47"/>
        <pc:sldMkLst>
          <pc:docMk/>
          <pc:sldMk cId="997688381" sldId="261"/>
        </pc:sldMkLst>
      </pc:sldChg>
      <pc:sldChg chg="del">
        <pc:chgData name="Cristina Frisby" userId="d2c69b5c32ec1ff9" providerId="LiveId" clId="{A689F7F0-5388-4725-BA29-2CF04F17BA6B}" dt="2024-09-12T04:14:39.239" v="4" actId="47"/>
        <pc:sldMkLst>
          <pc:docMk/>
          <pc:sldMk cId="615556786" sldId="262"/>
        </pc:sldMkLst>
      </pc:sldChg>
      <pc:sldChg chg="del">
        <pc:chgData name="Cristina Frisby" userId="d2c69b5c32ec1ff9" providerId="LiveId" clId="{A689F7F0-5388-4725-BA29-2CF04F17BA6B}" dt="2024-09-12T04:13:46.865" v="1" actId="2696"/>
        <pc:sldMkLst>
          <pc:docMk/>
          <pc:sldMk cId="2495827701" sldId="264"/>
        </pc:sldMkLst>
      </pc:sldChg>
      <pc:sldChg chg="add">
        <pc:chgData name="Cristina Frisby" userId="d2c69b5c32ec1ff9" providerId="LiveId" clId="{A689F7F0-5388-4725-BA29-2CF04F17BA6B}" dt="2024-09-12T04:13:56.979" v="2"/>
        <pc:sldMkLst>
          <pc:docMk/>
          <pc:sldMk cId="3159527985" sldId="264"/>
        </pc:sldMkLst>
      </pc:sldChg>
      <pc:sldChg chg="add">
        <pc:chgData name="Cristina Frisby" userId="d2c69b5c32ec1ff9" providerId="LiveId" clId="{A689F7F0-5388-4725-BA29-2CF04F17BA6B}" dt="2024-09-12T04:13:56.979" v="2"/>
        <pc:sldMkLst>
          <pc:docMk/>
          <pc:sldMk cId="2999138053" sldId="265"/>
        </pc:sldMkLst>
      </pc:sldChg>
      <pc:sldChg chg="del">
        <pc:chgData name="Cristina Frisby" userId="d2c69b5c32ec1ff9" providerId="LiveId" clId="{A689F7F0-5388-4725-BA29-2CF04F17BA6B}" dt="2024-09-12T04:13:46.865" v="1" actId="2696"/>
        <pc:sldMkLst>
          <pc:docMk/>
          <pc:sldMk cId="3773711358" sldId="265"/>
        </pc:sldMkLst>
      </pc:sldChg>
      <pc:sldChg chg="modSp mod">
        <pc:chgData name="Cristina Frisby" userId="d2c69b5c32ec1ff9" providerId="LiveId" clId="{A689F7F0-5388-4725-BA29-2CF04F17BA6B}" dt="2024-09-12T04:15:02.807" v="5" actId="20577"/>
        <pc:sldMkLst>
          <pc:docMk/>
          <pc:sldMk cId="1001479009" sldId="269"/>
        </pc:sldMkLst>
        <pc:spChg chg="mod">
          <ac:chgData name="Cristina Frisby" userId="d2c69b5c32ec1ff9" providerId="LiveId" clId="{A689F7F0-5388-4725-BA29-2CF04F17BA6B}" dt="2024-09-12T04:15:02.807" v="5" actId="20577"/>
          <ac:spMkLst>
            <pc:docMk/>
            <pc:sldMk cId="1001479009" sldId="26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E31DB-5F68-4E9E-90EB-25E011F497B4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DF39D-8C1A-4718-A126-5A73DC3E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29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0AC3F-92A4-4610-831B-4C4B2A303EDD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DDF2AA-7281-44A6-AED2-5896CA503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8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66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DDF2AA-7281-44A6-AED2-5896CA503D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2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81100" y="4120825"/>
            <a:ext cx="9862585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solidFill>
                  <a:schemeClr val="accent1"/>
                </a:soli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186415" y="2328077"/>
            <a:ext cx="9862585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B475C-EE7A-4FCD-B815-F2A8DDD04C51}" type="datetime1">
              <a:rPr lang="en-US" smtClean="0"/>
              <a:t>9/11/2024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2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2pPr>
              <a:defRPr sz="2800"/>
            </a:lvl2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D2F18-51C0-4C33-B313-F9A9F6D67F62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3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5800" y="1348154"/>
            <a:ext cx="2743200" cy="4778010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81100" y="1348154"/>
            <a:ext cx="6921499" cy="4778010"/>
          </a:xfrm>
        </p:spPr>
        <p:txBody>
          <a:bodyPr vert="eaVert">
            <a:normAutofit/>
          </a:bodyPr>
          <a:lstStyle>
            <a:lvl1pPr>
              <a:defRPr sz="30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9A9D-D1A3-4E39-8446-C58DDD1F5A36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22376" indent="-27432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 marL="1005840" indent="-256032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3pPr>
            <a:lvl4pPr marL="1280160" indent="-237744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4pPr>
            <a:lvl5pPr marL="1490472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5pPr>
            <a:lvl6pPr marL="1700784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6pPr>
            <a:lvl7pPr marL="192024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7pPr>
            <a:lvl8pPr marL="2139696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8pPr>
            <a:lvl9pPr marL="2331720" indent="-18288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1DC-296B-4A2E-B0B3-3F1F0BC81580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4464372"/>
            <a:ext cx="8839200" cy="1826363"/>
          </a:xfrm>
        </p:spPr>
        <p:txBody>
          <a:bodyPr tIns="0" bIns="0" anchor="t"/>
          <a:lstStyle>
            <a:lvl1pPr algn="r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0" y="3366334"/>
            <a:ext cx="8839200" cy="1066688"/>
          </a:xfrm>
        </p:spPr>
        <p:txBody>
          <a:bodyPr lIns="45720" tIns="0" rIns="45720" bIns="0" anchor="b"/>
          <a:lstStyle>
            <a:lvl1pPr marL="0" indent="0" algn="r">
              <a:buNone/>
              <a:defRPr sz="2000">
                <a:solidFill>
                  <a:schemeClr val="tx2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AB7DA-7F64-4D8D-B7D7-71B7EEB83D1F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4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100" y="1600201"/>
            <a:ext cx="475488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9152A-2B5D-46C6-B94C-A8585212B272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5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3050"/>
            <a:ext cx="104013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18110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110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120" y="1516912"/>
            <a:ext cx="4754880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120" y="5486400"/>
            <a:ext cx="4754880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D2CD-11D2-4B03-918F-64DABB64380B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74320"/>
            <a:ext cx="9867900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3D10-257A-4E71-9E85-DA9121FE43A4}" type="datetime1">
              <a:rPr lang="en-US" smtClean="0"/>
              <a:t>9/11/2024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9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E22DA-1CC6-44F6-8E5C-B677D16AD3AE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6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5749" y="1056575"/>
            <a:ext cx="6635265" cy="730250"/>
          </a:xfrm>
        </p:spPr>
        <p:txBody>
          <a:bodyPr tIns="0" bIns="0" anchor="t">
            <a:normAutofit/>
          </a:bodyPr>
          <a:lstStyle>
            <a:lvl1pPr algn="l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95750" y="85471"/>
            <a:ext cx="5687370" cy="914400"/>
          </a:xfrm>
        </p:spPr>
        <p:txBody>
          <a:bodyPr lIns="45720" tIns="0" rIns="45720" bIns="0" anchor="b">
            <a:normAutofit/>
          </a:bodyPr>
          <a:lstStyle>
            <a:lvl1pPr marL="0" indent="0" algn="l">
              <a:buNone/>
              <a:defRPr sz="1600" baseline="0">
                <a:solidFill>
                  <a:schemeClr val="bg1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95750" y="1981200"/>
            <a:ext cx="985325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019F-AA92-44DF-B8C9-FB674BE342D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75264" y="6422065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7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2459" y="1705709"/>
            <a:ext cx="3954590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bg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33269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 baseline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92462" y="2998764"/>
            <a:ext cx="3954587" cy="3135335"/>
          </a:xfrm>
        </p:spPr>
        <p:txBody>
          <a:bodyPr lIns="45720" rIns="45720">
            <a:normAutofit/>
          </a:bodyPr>
          <a:lstStyle>
            <a:lvl1pPr marL="0" indent="0">
              <a:buFontTx/>
              <a:buNone/>
              <a:defRPr sz="1800" baseline="0">
                <a:solidFill>
                  <a:schemeClr val="bg1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422065"/>
            <a:ext cx="2844800" cy="365125"/>
          </a:xfrm>
        </p:spPr>
        <p:txBody>
          <a:bodyPr/>
          <a:lstStyle/>
          <a:p>
            <a:fld id="{D60353D3-F400-4ACF-A772-8853037D4568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63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1181100" y="274638"/>
            <a:ext cx="98679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1181100" y="1600201"/>
            <a:ext cx="98679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422065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9A4735EC-60E2-4D33-9723-0FDAEEC26641}" type="datetime1">
              <a:rPr lang="en-US" smtClean="0"/>
              <a:pPr/>
              <a:t>9/11/2024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165600" y="6422065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71200" y="6422065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5681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 baseline="0">
          <a:solidFill>
            <a:schemeClr val="bg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 baseline="0">
          <a:solidFill>
            <a:schemeClr val="bg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bg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bg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744" userDrawn="1">
          <p15:clr>
            <a:srgbClr val="F26B43"/>
          </p15:clr>
        </p15:guide>
        <p15:guide id="3" pos="6960" userDrawn="1">
          <p15:clr>
            <a:srgbClr val="F26B43"/>
          </p15:clr>
        </p15:guide>
        <p15:guide id="4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nsidc.org/data/nsidc-0788/versions/1#anchor-data-access-tools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Relationship Id="rId9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Glacier Melt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Final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4CB5F08-F210-167B-3343-F9D60B1EE0F4}"/>
              </a:ext>
            </a:extLst>
          </p:cNvPr>
          <p:cNvSpPr txBox="1">
            <a:spLocks/>
          </p:cNvSpPr>
          <p:nvPr/>
        </p:nvSpPr>
        <p:spPr>
          <a:xfrm>
            <a:off x="1338815" y="5530361"/>
            <a:ext cx="9862585" cy="891703"/>
          </a:xfrm>
          <a:prstGeom prst="rect">
            <a:avLst/>
          </a:prstGeom>
        </p:spPr>
        <p:txBody>
          <a:bodyPr vert="horz" tIns="0" rIns="45720" bIns="0" anchor="b">
            <a:normAutofit/>
          </a:bodyPr>
          <a:lstStyle>
            <a:lvl1pPr marL="0" indent="0" algn="r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None/>
              <a:defRPr kumimoji="0" sz="2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None/>
              <a:defRPr kumimoji="0" sz="24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None/>
              <a:defRPr kumimoji="0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None/>
              <a:defRPr kumimoji="0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None/>
              <a:defRPr kumimoji="0" sz="20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None/>
              <a:defRPr kumimoji="0"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kumimoji="0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Krishan Fotedar &amp; Cristina Frisby</a:t>
            </a:r>
          </a:p>
        </p:txBody>
      </p:sp>
    </p:spTree>
    <p:extLst>
      <p:ext uri="{BB962C8B-B14F-4D97-AF65-F5344CB8AC3E}">
        <p14:creationId xmlns:p14="http://schemas.microsoft.com/office/powerpoint/2010/main" val="10533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9398838" cy="4826976"/>
          </a:xfrm>
        </p:spPr>
        <p:txBody>
          <a:bodyPr>
            <a:normAutofit fontScale="62500" lnSpcReduction="20000"/>
          </a:bodyPr>
          <a:lstStyle/>
          <a:p>
            <a:pPr marL="36576" indent="0">
              <a:buNone/>
            </a:pPr>
            <a:r>
              <a:rPr lang="en-US" sz="4500" dirty="0"/>
              <a:t>Model Summary</a:t>
            </a:r>
          </a:p>
          <a:p>
            <a:pPr lvl="1"/>
            <a:r>
              <a:rPr lang="en-US" sz="3200" dirty="0"/>
              <a:t>Pre-processing:  Data Discovery, Concatenation, Cleaning, </a:t>
            </a:r>
            <a:r>
              <a:rPr lang="en-US" sz="3200" dirty="0" err="1"/>
              <a:t>StandardScaler</a:t>
            </a:r>
            <a:r>
              <a:rPr lang="en-US" sz="3200" dirty="0"/>
              <a:t> (scikit-learn) for Features Set (X)</a:t>
            </a:r>
          </a:p>
          <a:p>
            <a:pPr lvl="1"/>
            <a:r>
              <a:rPr lang="en-US" sz="3200" dirty="0"/>
              <a:t>Deep Neural Model: </a:t>
            </a:r>
            <a:r>
              <a:rPr lang="en-US" sz="3200" dirty="0" err="1"/>
              <a:t>Tensorflow’s</a:t>
            </a:r>
            <a:r>
              <a:rPr lang="en-US" sz="3200" dirty="0"/>
              <a:t> </a:t>
            </a:r>
            <a:r>
              <a:rPr lang="en-US" sz="3200" dirty="0" err="1"/>
              <a:t>Keras</a:t>
            </a:r>
            <a:r>
              <a:rPr lang="en-US" sz="3200" dirty="0"/>
              <a:t> Categorization</a:t>
            </a:r>
          </a:p>
          <a:p>
            <a:pPr marL="448056" lvl="1" indent="0">
              <a:buNone/>
            </a:pPr>
            <a:r>
              <a:rPr lang="en-US" sz="3200" dirty="0"/>
              <a:t>	Target Set “y” : Will Glaciers Retreat This Year? </a:t>
            </a:r>
          </a:p>
          <a:p>
            <a:pPr marL="448056" lvl="1" indent="0">
              <a:buNone/>
            </a:pPr>
            <a:r>
              <a:rPr lang="en-US" sz="3200" dirty="0"/>
              <a:t>		Retreat (0)  Not Retreat (1)</a:t>
            </a:r>
          </a:p>
          <a:p>
            <a:pPr lvl="1"/>
            <a:r>
              <a:rPr lang="en-US" sz="3200" dirty="0"/>
              <a:t>Glacier Data indicates that Glacier Movement is Constant: Retreat and Grow annually and seasonally, challenging models.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sz="1200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https://nsidc.org/data/nsidc-0788/versions/1#anchor-data-access-tools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731520" lvl="2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A51337-74FD-F8C0-80AB-BD8D4BA1B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540" y="4141177"/>
            <a:ext cx="4844045" cy="188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9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100" y="63623"/>
            <a:ext cx="9867900" cy="1143000"/>
          </a:xfrm>
        </p:spPr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072662" y="1450730"/>
            <a:ext cx="9513276" cy="4994031"/>
          </a:xfrm>
        </p:spPr>
        <p:txBody>
          <a:bodyPr>
            <a:normAutofit fontScale="47500" lnSpcReduction="20000"/>
          </a:bodyPr>
          <a:lstStyle/>
          <a:p>
            <a:pPr marL="36576" indent="0">
              <a:buNone/>
            </a:pPr>
            <a:r>
              <a:rPr lang="en-US" sz="2900" b="1" dirty="0"/>
              <a:t>Model Summary</a:t>
            </a:r>
          </a:p>
          <a:p>
            <a:pPr lvl="1"/>
            <a:r>
              <a:rPr lang="en-US" sz="3400" dirty="0"/>
              <a:t>Four Different Models with 4 Different Data Sets</a:t>
            </a:r>
          </a:p>
          <a:p>
            <a:pPr lvl="1"/>
            <a:r>
              <a:rPr lang="en-US" sz="3400" dirty="0"/>
              <a:t>Iterations included: </a:t>
            </a:r>
            <a:r>
              <a:rPr lang="en-US" sz="3400" dirty="0" err="1"/>
              <a:t>Keras</a:t>
            </a:r>
            <a:r>
              <a:rPr lang="en-US" sz="3400" dirty="0"/>
              <a:t> Tuner Hyperparameter Input </a:t>
            </a:r>
          </a:p>
          <a:p>
            <a:pPr marL="749808" lvl="2" indent="0">
              <a:buNone/>
            </a:pPr>
            <a:r>
              <a:rPr lang="en-US" sz="3400" dirty="0"/>
              <a:t>	For “Model 3” with </a:t>
            </a:r>
            <a:r>
              <a:rPr lang="en-US" sz="3400" b="1" dirty="0"/>
              <a:t>150 Parameters</a:t>
            </a:r>
            <a:endParaRPr lang="en-US" sz="3400" dirty="0"/>
          </a:p>
          <a:p>
            <a:pPr marL="1042416" lvl="3" indent="0">
              <a:buNone/>
            </a:pPr>
            <a:r>
              <a:rPr lang="en-US" sz="2900" dirty="0"/>
              <a:t>	hidden_nodes_layer1 = 11</a:t>
            </a:r>
          </a:p>
          <a:p>
            <a:pPr marL="1042416" lvl="3" indent="0">
              <a:buNone/>
            </a:pPr>
            <a:r>
              <a:rPr lang="en-US" sz="2900" dirty="0"/>
              <a:t>	hidden_nodes_layer2 = 6</a:t>
            </a:r>
          </a:p>
          <a:p>
            <a:pPr marL="1042416" lvl="3" indent="0">
              <a:buNone/>
            </a:pPr>
            <a:r>
              <a:rPr lang="en-US" sz="2900" dirty="0"/>
              <a:t>	hidden_nodes_layer3 = 16</a:t>
            </a:r>
          </a:p>
          <a:p>
            <a:pPr marL="1042416" lvl="3" indent="0">
              <a:buNone/>
            </a:pPr>
            <a:r>
              <a:rPr lang="en-US" sz="2900" dirty="0"/>
              <a:t>	hidden_nodes_layer4 = 11</a:t>
            </a:r>
          </a:p>
          <a:p>
            <a:pPr marL="1042416" lvl="3" indent="0">
              <a:buNone/>
            </a:pPr>
            <a:endParaRPr lang="en-US" sz="2900" dirty="0"/>
          </a:p>
          <a:p>
            <a:pPr marL="1042416" lvl="3" indent="0">
              <a:buNone/>
            </a:pPr>
            <a:r>
              <a:rPr lang="en-US" sz="2900" dirty="0"/>
              <a:t>This lead to a better first pass than the other models’ first </a:t>
            </a:r>
          </a:p>
          <a:p>
            <a:pPr marL="1042416" lvl="3" indent="0">
              <a:buNone/>
            </a:pPr>
            <a:r>
              <a:rPr lang="en-US" sz="2900" dirty="0"/>
              <a:t>pass but still was limited in performance. </a:t>
            </a:r>
          </a:p>
          <a:p>
            <a:pPr marL="1042416" lvl="3" indent="0">
              <a:buNone/>
            </a:pPr>
            <a:endParaRPr lang="en-US" sz="2900" dirty="0"/>
          </a:p>
          <a:p>
            <a:pPr marL="1042416" lvl="3" indent="0">
              <a:buNone/>
            </a:pPr>
            <a:r>
              <a:rPr lang="en-US" sz="3400" dirty="0" err="1"/>
              <a:t>Keras</a:t>
            </a:r>
            <a:r>
              <a:rPr lang="en-US" sz="3400" dirty="0"/>
              <a:t> Tuner Predicted:</a:t>
            </a:r>
          </a:p>
          <a:p>
            <a:pPr marL="1042416" lvl="3" indent="0">
              <a:buNone/>
            </a:pPr>
            <a:r>
              <a:rPr lang="en-US" sz="3400" dirty="0"/>
              <a:t>Loss: 0.50, Accuracy: 0.90</a:t>
            </a:r>
          </a:p>
          <a:p>
            <a:pPr marL="1042416" lvl="3" indent="0">
              <a:buNone/>
            </a:pPr>
            <a:r>
              <a:rPr lang="en-US" sz="3400" dirty="0" err="1"/>
              <a:t>Keras</a:t>
            </a:r>
            <a:r>
              <a:rPr lang="en-US" sz="3400" dirty="0"/>
              <a:t> Tuner Actual First Pass:</a:t>
            </a:r>
          </a:p>
          <a:p>
            <a:pPr marL="1042416" lvl="3" indent="0">
              <a:buNone/>
            </a:pPr>
            <a:r>
              <a:rPr lang="en-US" sz="3400" dirty="0"/>
              <a:t>Loss: 1.16, Accuracy: 0.66</a:t>
            </a:r>
          </a:p>
          <a:p>
            <a:pPr marL="1042416" lvl="3" indent="0">
              <a:buNone/>
            </a:pPr>
            <a:endParaRPr lang="en-US" sz="2900" dirty="0"/>
          </a:p>
          <a:p>
            <a:pPr marL="1042416" lvl="3" indent="0">
              <a:buNone/>
            </a:pPr>
            <a:r>
              <a:rPr lang="en-US" sz="2900" dirty="0"/>
              <a:t>Model 1 Climate Change Parameters  Loss: 0.67, Accuracy: 0.64</a:t>
            </a:r>
          </a:p>
          <a:p>
            <a:pPr marL="1042416" lvl="3" indent="0">
              <a:buNone/>
            </a:pPr>
            <a:r>
              <a:rPr lang="en-US" sz="2900" dirty="0"/>
              <a:t>Model 2 Population, Farm, and Finance Parameters   Loss: 0.74, Accuracy: 0.55</a:t>
            </a:r>
          </a:p>
          <a:p>
            <a:pPr marL="1042416" lvl="3" indent="0">
              <a:buNone/>
            </a:pPr>
            <a:r>
              <a:rPr lang="en-US" sz="2900" b="1" dirty="0"/>
              <a:t>Model 3 Change in Temperature Parameters  Loss: 0.85, Accuracy: 0.77</a:t>
            </a:r>
          </a:p>
          <a:p>
            <a:pPr marL="1042416" lvl="3" indent="0">
              <a:buNone/>
            </a:pPr>
            <a:r>
              <a:rPr lang="en-US" sz="2900" dirty="0"/>
              <a:t>Model 4 Deforestation Parameters  Loss: 91.3, Accuracy: 0.60</a:t>
            </a:r>
          </a:p>
          <a:p>
            <a:pPr marL="1042416" lvl="3" indent="0">
              <a:buNone/>
            </a:pPr>
            <a:endParaRPr lang="en-US" sz="1900" b="1" dirty="0"/>
          </a:p>
          <a:p>
            <a:pPr marL="1042416" lvl="3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731520" lvl="2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2FD78-A725-9763-D723-6922F1D19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8"/>
          <a:stretch/>
        </p:blipFill>
        <p:spPr>
          <a:xfrm>
            <a:off x="7104185" y="1987060"/>
            <a:ext cx="4683370" cy="2681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9398838" cy="4525963"/>
          </a:xfrm>
        </p:spPr>
        <p:txBody>
          <a:bodyPr>
            <a:normAutofit fontScale="92500" lnSpcReduction="20000"/>
          </a:bodyPr>
          <a:lstStyle/>
          <a:p>
            <a:pPr marL="36576" indent="0">
              <a:buNone/>
            </a:pPr>
            <a:r>
              <a:rPr lang="en-US" sz="3000" b="1" dirty="0"/>
              <a:t>Future Work</a:t>
            </a:r>
          </a:p>
          <a:p>
            <a:pPr marL="36576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1.	Finding larger sources of data, possibly on the monthly, weekly, or even 	daily level that could contribute to more data faster.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2.    Shifting the results in time, lead or lag, in case the responses are different 	in time.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3. 	Including parameters such as snowfall in the analysis.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4. 	Using other models such as linear regression and Prophet with glacier 	area change, instead of classification models</a:t>
            </a:r>
          </a:p>
          <a:p>
            <a:pPr marL="448056" lvl="1" indent="0">
              <a:buNone/>
            </a:pPr>
            <a:endParaRPr lang="en-US" dirty="0"/>
          </a:p>
          <a:p>
            <a:pPr marL="448056" lvl="1" indent="0">
              <a:buNone/>
            </a:pPr>
            <a:r>
              <a:rPr lang="en-US" dirty="0"/>
              <a:t>5. Using </a:t>
            </a:r>
            <a:r>
              <a:rPr lang="en-US" dirty="0" err="1"/>
              <a:t>Keras</a:t>
            </a:r>
            <a:r>
              <a:rPr lang="en-US" dirty="0"/>
              <a:t> Tuner as the preliminary model for each set of parameters.</a:t>
            </a:r>
          </a:p>
          <a:p>
            <a:pPr marL="73152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0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Glacier Melt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014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Agenda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Overview:  Glacier Melting and AI/ML Data Analytics</a:t>
            </a:r>
          </a:p>
          <a:p>
            <a:pPr marL="36576" lvl="0" indent="0">
              <a:buNone/>
            </a:pPr>
            <a:endParaRPr lang="en-US" dirty="0"/>
          </a:p>
          <a:p>
            <a:r>
              <a:rPr lang="en-US" dirty="0"/>
              <a:t>Part A:  </a:t>
            </a:r>
          </a:p>
          <a:p>
            <a:pPr marL="448056" lvl="1" indent="0">
              <a:buNone/>
            </a:pPr>
            <a:r>
              <a:rPr lang="en-US" dirty="0"/>
              <a:t>	Image Processing &amp; Prediction with Time Sequential 	Models</a:t>
            </a:r>
          </a:p>
          <a:p>
            <a:pPr marL="448056" lvl="1" indent="0">
              <a:buNone/>
            </a:pPr>
            <a:endParaRPr lang="en-US" dirty="0"/>
          </a:p>
          <a:p>
            <a:r>
              <a:rPr lang="en-US" dirty="0"/>
              <a:t>Part B:</a:t>
            </a:r>
          </a:p>
          <a:p>
            <a:pPr lvl="1"/>
            <a:r>
              <a:rPr lang="en-US" dirty="0"/>
              <a:t>Deep Neural Models to Predict Glacier Retreat</a:t>
            </a:r>
          </a:p>
          <a:p>
            <a:pPr marL="36576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4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Glacier Modelling &amp; Climate Change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Future Impact on Coastal Living and Business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Glacier Melting Contributes to Sea Rise</a:t>
            </a:r>
          </a:p>
          <a:p>
            <a:pPr marL="36576" indent="0">
              <a:buNone/>
            </a:pPr>
            <a:endParaRPr lang="en-US" dirty="0"/>
          </a:p>
          <a:p>
            <a:r>
              <a:rPr lang="en-US" dirty="0"/>
              <a:t>Glacier Change is Complex (Constant Motion)</a:t>
            </a:r>
          </a:p>
        </p:txBody>
      </p:sp>
    </p:spTree>
    <p:extLst>
      <p:ext uri="{BB962C8B-B14F-4D97-AF65-F5344CB8AC3E}">
        <p14:creationId xmlns:p14="http://schemas.microsoft.com/office/powerpoint/2010/main" val="31595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Ongoing Research and Science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dirty="0"/>
              <a:t>Modelling Climate Change to Predict Future Issues</a:t>
            </a:r>
          </a:p>
          <a:p>
            <a:pPr marL="36576" indent="0">
              <a:buNone/>
            </a:pPr>
            <a:endParaRPr lang="en-US" dirty="0"/>
          </a:p>
          <a:p>
            <a:pPr lvl="1"/>
            <a:r>
              <a:rPr lang="en-US" dirty="0"/>
              <a:t>Temperature Rise</a:t>
            </a:r>
          </a:p>
          <a:p>
            <a:pPr lvl="1"/>
            <a:r>
              <a:rPr lang="en-US" dirty="0"/>
              <a:t>Sea Rise</a:t>
            </a:r>
          </a:p>
          <a:p>
            <a:pPr lvl="1"/>
            <a:r>
              <a:rPr lang="en-US" dirty="0"/>
              <a:t>Land Cover</a:t>
            </a:r>
          </a:p>
          <a:p>
            <a:pPr lvl="1"/>
            <a:r>
              <a:rPr lang="en-US" dirty="0"/>
              <a:t>Food Production</a:t>
            </a:r>
          </a:p>
          <a:p>
            <a:pPr lvl="1"/>
            <a:r>
              <a:rPr lang="en-US" dirty="0"/>
              <a:t>Housing</a:t>
            </a:r>
          </a:p>
          <a:p>
            <a:pPr lvl="1"/>
            <a:r>
              <a:rPr lang="en-US" dirty="0"/>
              <a:t>Economics</a:t>
            </a:r>
          </a:p>
        </p:txBody>
      </p:sp>
      <p:pic>
        <p:nvPicPr>
          <p:cNvPr id="1026" name="Picture 2" descr="Climate Change: Fitting the Pieces Together">
            <a:extLst>
              <a:ext uri="{FF2B5EF4-FFF2-40B4-BE49-F238E27FC236}">
                <a16:creationId xmlns:a16="http://schemas.microsoft.com/office/drawing/2014/main" id="{92A1BEAD-7531-841E-8166-71933960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8098" y="4151340"/>
            <a:ext cx="4388498" cy="1974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 Level Rise / Coastal Flooding | METEO 469: From Meteorology to  Mitigation: Understanding Global Warming">
            <a:extLst>
              <a:ext uri="{FF2B5EF4-FFF2-40B4-BE49-F238E27FC236}">
                <a16:creationId xmlns:a16="http://schemas.microsoft.com/office/drawing/2014/main" id="{E408B373-BF97-6865-C1C7-B71E1FF0CF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328"/>
          <a:stretch/>
        </p:blipFill>
        <p:spPr bwMode="auto">
          <a:xfrm>
            <a:off x="5929793" y="1632010"/>
            <a:ext cx="2264226" cy="243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map of greenland with colorful spots&#10;&#10;Description automatically generated with medium confidence">
            <a:extLst>
              <a:ext uri="{FF2B5EF4-FFF2-40B4-BE49-F238E27FC236}">
                <a16:creationId xmlns:a16="http://schemas.microsoft.com/office/drawing/2014/main" id="{DC85785A-7505-CB9E-3D46-FBE904D88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259" y="1600201"/>
            <a:ext cx="2071437" cy="374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lvl="0" indent="0">
              <a:buNone/>
            </a:pPr>
            <a:r>
              <a:rPr lang="en-US" sz="2800" dirty="0"/>
              <a:t>The objective is to develop a model that takes input from satellite images over time and predicts an image in the future.</a:t>
            </a:r>
          </a:p>
          <a:p>
            <a:pPr marL="36576" lvl="0" indent="0">
              <a:buNone/>
            </a:pPr>
            <a:endParaRPr lang="en-US" sz="2800" dirty="0"/>
          </a:p>
          <a:p>
            <a:pPr marL="36576" lvl="0" indent="0">
              <a:buNone/>
            </a:pPr>
            <a:r>
              <a:rPr lang="en-US" sz="2800" dirty="0"/>
              <a:t>We used the following:</a:t>
            </a:r>
          </a:p>
          <a:p>
            <a:r>
              <a:rPr lang="en-US" sz="2400" dirty="0"/>
              <a:t>Satellite Images from Greenland – Eight images spanning eight days</a:t>
            </a:r>
          </a:p>
          <a:p>
            <a:r>
              <a:rPr lang="en-US" sz="2400" dirty="0"/>
              <a:t>Create a Neural Network that takes in these images and produces a ninth image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800" dirty="0"/>
              <a:t>High-Level Procedure:</a:t>
            </a:r>
          </a:p>
          <a:p>
            <a:r>
              <a:rPr lang="en-US" sz="2400" dirty="0"/>
              <a:t>Read in 8 JPG images</a:t>
            </a:r>
          </a:p>
          <a:p>
            <a:r>
              <a:rPr lang="en-US" sz="2400" dirty="0"/>
              <a:t>Reduce the size by 90% and keep the scale – using them as is took too much RAM</a:t>
            </a:r>
          </a:p>
          <a:p>
            <a:r>
              <a:rPr lang="en-US" sz="2400" dirty="0"/>
              <a:t>Create a 4 Layer Neural Network with TensorFlow</a:t>
            </a:r>
          </a:p>
          <a:p>
            <a:r>
              <a:rPr lang="en-US" sz="2400" dirty="0"/>
              <a:t>I tried to use </a:t>
            </a:r>
            <a:r>
              <a:rPr lang="en-US" sz="2400" dirty="0" err="1"/>
              <a:t>PyTorch</a:t>
            </a:r>
            <a:r>
              <a:rPr lang="en-US" sz="2400" dirty="0"/>
              <a:t> but kept running out of RAM</a:t>
            </a:r>
          </a:p>
          <a:p>
            <a:r>
              <a:rPr lang="en-US" sz="2400" dirty="0"/>
              <a:t>Ran the model over 10 epochs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55FF0A-E836-F039-A10D-D0A715400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267" y="4240538"/>
            <a:ext cx="2629727" cy="227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544CF8-0281-1D3F-CB68-47E69313E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317" y="4656067"/>
            <a:ext cx="3913874" cy="17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0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993A01-0BB8-2121-C2A2-D59D9AA86864}"/>
              </a:ext>
            </a:extLst>
          </p:cNvPr>
          <p:cNvGrpSpPr/>
          <p:nvPr/>
        </p:nvGrpSpPr>
        <p:grpSpPr>
          <a:xfrm>
            <a:off x="1031809" y="1800187"/>
            <a:ext cx="10128382" cy="1762129"/>
            <a:chOff x="1031809" y="1370979"/>
            <a:chExt cx="10128382" cy="1762129"/>
          </a:xfrm>
        </p:grpSpPr>
        <p:pic>
          <p:nvPicPr>
            <p:cNvPr id="35" name="Picture 34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040B9504-5F41-6A00-0E8C-E31DCC19D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809" y="1370983"/>
              <a:ext cx="974314" cy="1762125"/>
            </a:xfrm>
            <a:prstGeom prst="rect">
              <a:avLst/>
            </a:prstGeom>
          </p:spPr>
        </p:pic>
        <p:pic>
          <p:nvPicPr>
            <p:cNvPr id="37" name="Picture 36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F01C6C19-C9DC-1A71-A332-AA9CDD9D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33386" y="1370979"/>
              <a:ext cx="974314" cy="1762125"/>
            </a:xfrm>
            <a:prstGeom prst="rect">
              <a:avLst/>
            </a:prstGeom>
          </p:spPr>
        </p:pic>
        <p:pic>
          <p:nvPicPr>
            <p:cNvPr id="39" name="Picture 38" descr="A map of greenland with a rainbow colored area&#10;&#10;Description automatically generated with medium confidence">
              <a:extLst>
                <a:ext uri="{FF2B5EF4-FFF2-40B4-BE49-F238E27FC236}">
                  <a16:creationId xmlns:a16="http://schemas.microsoft.com/office/drawing/2014/main" id="{369C0768-9264-4FE5-4275-690B71F78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4438" y="1370980"/>
              <a:ext cx="974314" cy="1762126"/>
            </a:xfrm>
            <a:prstGeom prst="rect">
              <a:avLst/>
            </a:prstGeom>
          </p:spPr>
        </p:pic>
        <p:pic>
          <p:nvPicPr>
            <p:cNvPr id="41" name="Picture 40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A71BED79-B08B-CF59-00FB-B52D28861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9627" y="1370981"/>
              <a:ext cx="974313" cy="1762125"/>
            </a:xfrm>
            <a:prstGeom prst="rect">
              <a:avLst/>
            </a:prstGeom>
          </p:spPr>
        </p:pic>
        <p:pic>
          <p:nvPicPr>
            <p:cNvPr id="43" name="Picture 42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93DED5D2-FA1D-7DD2-9BEE-A97B54335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77684" y="1370983"/>
              <a:ext cx="974314" cy="1762125"/>
            </a:xfrm>
            <a:prstGeom prst="rect">
              <a:avLst/>
            </a:prstGeom>
          </p:spPr>
        </p:pic>
        <p:pic>
          <p:nvPicPr>
            <p:cNvPr id="45" name="Picture 44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9A4047B9-1199-CDF1-F434-6C5DFCF0B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54825" y="1370983"/>
              <a:ext cx="974314" cy="1762125"/>
            </a:xfrm>
            <a:prstGeom prst="rect">
              <a:avLst/>
            </a:prstGeom>
          </p:spPr>
        </p:pic>
        <p:pic>
          <p:nvPicPr>
            <p:cNvPr id="47" name="Picture 46" descr="A map of greenland with different colors&#10;&#10;Description automatically generated">
              <a:extLst>
                <a:ext uri="{FF2B5EF4-FFF2-40B4-BE49-F238E27FC236}">
                  <a16:creationId xmlns:a16="http://schemas.microsoft.com/office/drawing/2014/main" id="{F872D182-E1D0-0DDE-CE42-E459F48EE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5877" y="1370980"/>
              <a:ext cx="974314" cy="1762125"/>
            </a:xfrm>
            <a:prstGeom prst="rect">
              <a:avLst/>
            </a:prstGeom>
          </p:spPr>
        </p:pic>
      </p:grpSp>
      <p:pic>
        <p:nvPicPr>
          <p:cNvPr id="53" name="Picture 52" descr="A map of greenland with a rainbow colored pattern&#10;&#10;Description automatically generated with medium confidence">
            <a:extLst>
              <a:ext uri="{FF2B5EF4-FFF2-40B4-BE49-F238E27FC236}">
                <a16:creationId xmlns:a16="http://schemas.microsoft.com/office/drawing/2014/main" id="{D5D398F5-1D42-1755-33D3-FD0D0BC972D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02" y="3830216"/>
            <a:ext cx="1443038" cy="260985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D43A9C1-AD6A-C4C4-87A2-2294608EE8D9}"/>
              </a:ext>
            </a:extLst>
          </p:cNvPr>
          <p:cNvSpPr txBox="1"/>
          <p:nvPr/>
        </p:nvSpPr>
        <p:spPr>
          <a:xfrm>
            <a:off x="998765" y="1347619"/>
            <a:ext cx="6489440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Input Data – 8 images spanning 8 days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C97779-3C3E-5FFC-237A-AB00C2E07C12}"/>
              </a:ext>
            </a:extLst>
          </p:cNvPr>
          <p:cNvSpPr txBox="1"/>
          <p:nvPr/>
        </p:nvSpPr>
        <p:spPr>
          <a:xfrm>
            <a:off x="3220543" y="4735608"/>
            <a:ext cx="2002582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pPr marL="36576" indent="0">
              <a:buNone/>
            </a:pPr>
            <a:r>
              <a:rPr lang="en-US" sz="1800" b="1" dirty="0">
                <a:solidFill>
                  <a:schemeClr val="bg1"/>
                </a:solidFill>
              </a:rPr>
              <a:t>Predicted Image</a:t>
            </a:r>
          </a:p>
        </p:txBody>
      </p:sp>
    </p:spTree>
    <p:extLst>
      <p:ext uri="{BB962C8B-B14F-4D97-AF65-F5344CB8AC3E}">
        <p14:creationId xmlns:p14="http://schemas.microsoft.com/office/powerpoint/2010/main" val="2507283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031809" y="227985"/>
            <a:ext cx="11947071" cy="1143000"/>
          </a:xfrm>
        </p:spPr>
        <p:txBody>
          <a:bodyPr>
            <a:noAutofit/>
          </a:bodyPr>
          <a:lstStyle/>
          <a:p>
            <a:r>
              <a:rPr lang="en-US" sz="2800" b="1" dirty="0"/>
              <a:t>Image Processing &amp; Prediction with Time Sequence Models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en-US" sz="2800" dirty="0"/>
              <a:t>Observations and Future Work</a:t>
            </a:r>
          </a:p>
          <a:p>
            <a:r>
              <a:rPr lang="en-US" sz="2400" dirty="0"/>
              <a:t>Scale the model to be able to handle more data and predict over a period </a:t>
            </a:r>
          </a:p>
          <a:p>
            <a:r>
              <a:rPr lang="en-US" sz="2400" dirty="0"/>
              <a:t>Find a way to take the changes in color in the images and translate that into numeric data that can be used to measure changes in the geography (sea level, erosion etc.)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29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B:  Predicting Glacier Retreat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1187100" y="1600201"/>
            <a:ext cx="9398838" cy="4525963"/>
          </a:xfrm>
        </p:spPr>
        <p:txBody>
          <a:bodyPr/>
          <a:lstStyle/>
          <a:p>
            <a:r>
              <a:rPr lang="en-US" dirty="0"/>
              <a:t>Available Climate Change Data</a:t>
            </a:r>
          </a:p>
          <a:p>
            <a:pPr lvl="1"/>
            <a:r>
              <a:rPr lang="en-US" dirty="0"/>
              <a:t>Glacier Retreat: </a:t>
            </a:r>
          </a:p>
          <a:p>
            <a:pPr marL="731520" lvl="2" indent="0">
              <a:buNone/>
            </a:pPr>
            <a:r>
              <a:rPr lang="en-US" dirty="0"/>
              <a:t>	7M sq km (1973) 	4.4M sq km (2023)</a:t>
            </a:r>
          </a:p>
          <a:p>
            <a:pPr marL="731520" lvl="2" indent="0">
              <a:buNone/>
            </a:pPr>
            <a:endParaRPr lang="en-US" dirty="0"/>
          </a:p>
          <a:p>
            <a:pPr lvl="1"/>
            <a:r>
              <a:rPr lang="en-US" dirty="0"/>
              <a:t>CO2 Global Levels:  </a:t>
            </a:r>
          </a:p>
          <a:p>
            <a:pPr marL="731520" lvl="2" indent="0">
              <a:buNone/>
            </a:pPr>
            <a:r>
              <a:rPr lang="en-US" dirty="0"/>
              <a:t>	336ppm (1979)   419ppm (2023)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from Over 200 Countries:</a:t>
            </a:r>
          </a:p>
          <a:p>
            <a:pPr marL="731520" lvl="2" indent="0">
              <a:buNone/>
            </a:pPr>
            <a:r>
              <a:rPr lang="en-US" dirty="0"/>
              <a:t>	Population, Temperature, Forestation, Economy</a:t>
            </a:r>
          </a:p>
          <a:p>
            <a:pPr marL="731520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76A554-3977-9AB4-C979-9325BC30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311" y="3191591"/>
            <a:ext cx="4599993" cy="134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oint of reference design templat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int of reference design slides.potx" id="{1FE874D8-B4BB-41B6-994D-8CC71978EE0D}" vid="{10C828F2-76F4-45EC-B056-797090CCD612}"/>
    </a:ext>
  </a:extLst>
</a:theme>
</file>

<file path=ppt/theme/theme2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3Reflectio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Point of reference design slides</Template>
  <TotalTime>159</TotalTime>
  <Words>713</Words>
  <Application>Microsoft Office PowerPoint</Application>
  <PresentationFormat>Widescreen</PresentationFormat>
  <Paragraphs>120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Century Gothic</vt:lpstr>
      <vt:lpstr>Palatino Linotype</vt:lpstr>
      <vt:lpstr>Wingdings 2</vt:lpstr>
      <vt:lpstr>Point of reference design template</vt:lpstr>
      <vt:lpstr>Glacier Melt Modeling</vt:lpstr>
      <vt:lpstr>Agenda</vt:lpstr>
      <vt:lpstr>Glacier Modelling &amp; Climate Change</vt:lpstr>
      <vt:lpstr>Ongoing Research and Science</vt:lpstr>
      <vt:lpstr>Image Processing &amp; Prediction with Time Sequence Models</vt:lpstr>
      <vt:lpstr>Image Processing &amp; Prediction with Time Sequence Models</vt:lpstr>
      <vt:lpstr>Image Processing &amp; Prediction with Time Sequence Models</vt:lpstr>
      <vt:lpstr>Image Processing &amp; Prediction with Time Sequence Models</vt:lpstr>
      <vt:lpstr>Part B:  Predicting Glacier Retreat</vt:lpstr>
      <vt:lpstr>Part B:  Predicting Glacier Retreat</vt:lpstr>
      <vt:lpstr>Part B:  Predicting Glacier Retreat</vt:lpstr>
      <vt:lpstr>Part B:  Predicting Glacier Retreat</vt:lpstr>
      <vt:lpstr>Glacier Melt Modeling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Frisby</dc:creator>
  <cp:lastModifiedBy>Cristina Frisby</cp:lastModifiedBy>
  <cp:revision>9</cp:revision>
  <dcterms:created xsi:type="dcterms:W3CDTF">2024-09-10T08:24:34Z</dcterms:created>
  <dcterms:modified xsi:type="dcterms:W3CDTF">2024-09-12T04:18:18Z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74065400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