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32195" y="522605"/>
            <a:ext cx="6059805" cy="63188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4665" b="1">
                <a:latin typeface="+mj-lt"/>
                <a:cs typeface="+mj-lt"/>
              </a:rPr>
              <a:t>Data Model</a:t>
            </a:r>
            <a:endParaRPr lang="en-US" sz="4665" b="1">
              <a:latin typeface="+mj-lt"/>
              <a:cs typeface="+mj-lt"/>
            </a:endParaRPr>
          </a:p>
          <a:p>
            <a:r>
              <a:rPr lang="en-US">
                <a:latin typeface="+mj-lt"/>
                <a:cs typeface="+mj-lt"/>
              </a:rPr>
              <a:t>For the modeling, all the data in the 3 tables will be used. 	</a:t>
            </a:r>
            <a:endParaRPr lang="en-US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  <a:cs typeface="+mj-lt"/>
              </a:rPr>
              <a:t>Plan of work</a:t>
            </a:r>
            <a:endParaRPr lang="en-US">
              <a:latin typeface="+mj-lt"/>
              <a:cs typeface="+mj-lt"/>
            </a:endParaRPr>
          </a:p>
          <a:p>
            <a:r>
              <a:rPr lang="en-US" b="1">
                <a:latin typeface="+mj-lt"/>
                <a:cs typeface="+mj-lt"/>
              </a:rPr>
              <a:t>Data preparation</a:t>
            </a:r>
            <a:endParaRPr lang="en-US" b="1">
              <a:latin typeface="+mj-lt"/>
              <a:cs typeface="+mj-lt"/>
            </a:endParaRPr>
          </a:p>
          <a:p>
            <a:pPr lvl="1"/>
            <a:r>
              <a:rPr lang="en-US">
                <a:latin typeface="+mj-lt"/>
                <a:cs typeface="+mj-lt"/>
              </a:rPr>
              <a:t>Use the data model to merge the data, the clean the data and remove any outliers</a:t>
            </a:r>
            <a:endParaRPr lang="en-US">
              <a:latin typeface="+mj-lt"/>
              <a:cs typeface="+mj-lt"/>
            </a:endParaRPr>
          </a:p>
          <a:p>
            <a:pPr lvl="0"/>
            <a:r>
              <a:rPr lang="en-US" b="1">
                <a:latin typeface="+mj-lt"/>
                <a:cs typeface="+mj-lt"/>
              </a:rPr>
              <a:t>Feature engineering</a:t>
            </a:r>
            <a:endParaRPr lang="en-US" b="1">
              <a:latin typeface="+mj-lt"/>
              <a:cs typeface="+mj-lt"/>
            </a:endParaRPr>
          </a:p>
          <a:p>
            <a:pPr lvl="1"/>
            <a:r>
              <a:rPr lang="en-US">
                <a:latin typeface="+mj-lt"/>
                <a:cs typeface="+mj-lt"/>
              </a:rPr>
              <a:t>Create new features and transform the dataset ready for predictive modelling</a:t>
            </a:r>
            <a:endParaRPr lang="en-US">
              <a:latin typeface="+mj-lt"/>
              <a:cs typeface="+mj-lt"/>
            </a:endParaRPr>
          </a:p>
          <a:p>
            <a:pPr lvl="0"/>
            <a:r>
              <a:rPr lang="en-US" b="1">
                <a:latin typeface="+mj-lt"/>
                <a:cs typeface="+mj-lt"/>
              </a:rPr>
              <a:t>Model experimentation</a:t>
            </a:r>
            <a:endParaRPr lang="en-US" b="1">
              <a:latin typeface="+mj-lt"/>
              <a:cs typeface="+mj-lt"/>
            </a:endParaRPr>
          </a:p>
          <a:p>
            <a:pPr lvl="1"/>
            <a:r>
              <a:rPr lang="en-US">
                <a:latin typeface="+mj-lt"/>
                <a:cs typeface="+mj-lt"/>
              </a:rPr>
              <a:t>Testing algorithms with cross-validation	</a:t>
            </a:r>
            <a:endParaRPr lang="en-US">
              <a:latin typeface="+mj-lt"/>
              <a:cs typeface="+mj-lt"/>
            </a:endParaRPr>
          </a:p>
          <a:p>
            <a:pPr lvl="0"/>
            <a:r>
              <a:rPr lang="en-US" b="1">
                <a:latin typeface="+mj-lt"/>
                <a:cs typeface="+mj-lt"/>
              </a:rPr>
              <a:t>Evaluation of results and iteration</a:t>
            </a:r>
            <a:endParaRPr lang="en-US" b="1">
              <a:latin typeface="+mj-lt"/>
              <a:cs typeface="+mj-lt"/>
            </a:endParaRPr>
          </a:p>
          <a:p>
            <a:pPr lvl="1"/>
            <a:r>
              <a:rPr lang="en-US" sz="2400">
                <a:latin typeface="+mj-lt"/>
                <a:cs typeface="+mj-lt"/>
              </a:rPr>
              <a:t>Measuring performance metrics</a:t>
            </a:r>
            <a:endParaRPr lang="en-US">
              <a:latin typeface="+mj-lt"/>
              <a:cs typeface="+mj-lt"/>
            </a:endParaRPr>
          </a:p>
          <a:p>
            <a:pPr lvl="0"/>
            <a:r>
              <a:rPr lang="en-US" b="1">
                <a:latin typeface="+mj-lt"/>
                <a:cs typeface="+mj-lt"/>
              </a:rPr>
              <a:t>Development of production algorithm</a:t>
            </a:r>
            <a:endParaRPr lang="en-US" b="1">
              <a:latin typeface="+mj-lt"/>
              <a:cs typeface="+mj-lt"/>
            </a:endParaRPr>
          </a:p>
          <a:p>
            <a:pPr lvl="1"/>
            <a:r>
              <a:rPr lang="en-US">
                <a:latin typeface="+mj-lt"/>
                <a:cs typeface="+mj-lt"/>
              </a:rPr>
              <a:t>Productionalizing the algorithm as an API</a:t>
            </a:r>
            <a:endParaRPr lang="en-US">
              <a:latin typeface="+mj-lt"/>
              <a:cs typeface="+mj-lt"/>
            </a:endParaRPr>
          </a:p>
          <a:p>
            <a:pPr lvl="0"/>
            <a:r>
              <a:rPr lang="en-US" b="1">
                <a:latin typeface="+mj-lt"/>
                <a:cs typeface="+mj-lt"/>
              </a:rPr>
              <a:t>QA and DevOps</a:t>
            </a:r>
            <a:endParaRPr lang="en-US" b="1">
              <a:latin typeface="+mj-lt"/>
              <a:cs typeface="+mj-lt"/>
            </a:endParaRPr>
          </a:p>
          <a:p>
            <a:pPr lvl="1"/>
            <a:r>
              <a:rPr lang="en-US">
                <a:latin typeface="+mj-lt"/>
                <a:cs typeface="+mj-lt"/>
              </a:rPr>
              <a:t>To ensure the model is performing as expected and to integrate the model</a:t>
            </a:r>
            <a:endParaRPr lang="en-US">
              <a:latin typeface="+mj-lt"/>
              <a:cs typeface="+mj-lt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-15875" y="-24130"/>
            <a:ext cx="6148070" cy="686562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74955" y="1970405"/>
            <a:ext cx="55664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Stategic Plan</a:t>
            </a:r>
            <a:endParaRPr lang="en-US" sz="9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</cp:revision>
  <dcterms:created xsi:type="dcterms:W3CDTF">2022-11-28T12:29:00Z</dcterms:created>
  <dcterms:modified xsi:type="dcterms:W3CDTF">2023-02-22T13:20:36Z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71C6F0B799C34F3F9ADE317ED5240FFF</vt:lpwstr>
  </property>
  <property fmtid="{D5CDD505-2E9C-101B-9397-08002B2CF9AE}" pid="3" name="KSOProductBuildVer">
    <vt:lpwstr>1033-11.2.0.11219</vt:lpwstr>
  </property>
</Properties>
</file>