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25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2834-9BB6-F686-9186-4101ED758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538D3-B885-37DD-3EE2-29A703BA4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ED3664-F3B6-2136-8FD4-04C7591E1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D4DCE-02F2-14DD-50BD-1A720D2BA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6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eb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kfrost19/Credit_Card_Churn_Predictio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34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51842"/>
            <a:ext cx="4457867" cy="5750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4050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Credit Card Churn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571500" y="1017622"/>
            <a:ext cx="4487754" cy="5750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4050" b="1" dirty="0">
                <a:solidFill>
                  <a:srgbClr val="FFA85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Prediction System</a:t>
            </a:r>
            <a:endParaRPr lang="en-US" sz="4050" dirty="0"/>
          </a:p>
        </p:txBody>
      </p:sp>
      <p:sp>
        <p:nvSpPr>
          <p:cNvPr id="5" name="Text 2"/>
          <p:cNvSpPr/>
          <p:nvPr/>
        </p:nvSpPr>
        <p:spPr>
          <a:xfrm>
            <a:off x="571500" y="1840576"/>
            <a:ext cx="4417684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3B35"/>
                </a:solidFill>
                <a:latin typeface="SF Pro" pitchFamily="34" charset="0"/>
                <a:ea typeface="SF Pro" pitchFamily="34" charset="-122"/>
                <a:cs typeface="SF Pro" pitchFamily="34" charset="-120"/>
              </a:rPr>
              <a:t> End-to-End Machine Learning Solution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571500" y="2174881"/>
            <a:ext cx="2125098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3B35"/>
                </a:solidFill>
                <a:latin typeface="SF Pro" pitchFamily="34" charset="0"/>
                <a:ea typeface="SF Pro" pitchFamily="34" charset="-122"/>
                <a:cs typeface="SF Pro" pitchFamily="34" charset="-120"/>
              </a:rPr>
              <a:t> with Web Interface </a:t>
            </a:r>
            <a:endParaRPr lang="en-US" sz="2025" dirty="0"/>
          </a:p>
        </p:txBody>
      </p:sp>
      <p:sp>
        <p:nvSpPr>
          <p:cNvPr id="7" name="Text 4"/>
          <p:cNvSpPr/>
          <p:nvPr/>
        </p:nvSpPr>
        <p:spPr>
          <a:xfrm>
            <a:off x="571500" y="2830655"/>
            <a:ext cx="139836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Overview: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42950" y="3183182"/>
            <a:ext cx="4629150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Complete ML pipeline for predicting customer churn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742950" y="3480346"/>
            <a:ext cx="4629150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Flask backend API with prediction endpoints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742950" y="3777509"/>
            <a:ext cx="4629150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Streamlit frontend for user interaction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742950" y="4074672"/>
            <a:ext cx="4629150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Deployment on GitHub Codespaces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571500" y="4430771"/>
            <a:ext cx="110038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Technologies: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671889" y="4430771"/>
            <a:ext cx="275383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Python, scikit-learn, Flask, Streamlit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571500" y="4785085"/>
            <a:ext cx="82794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1399449" y="4785085"/>
            <a:ext cx="107482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Shahil Kumar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571500" y="5139398"/>
            <a:ext cx="42589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997390" y="5139398"/>
            <a:ext cx="127114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08 August 2025</a:t>
            </a:r>
            <a:endParaRPr lang="en-US" sz="1350" dirty="0"/>
          </a:p>
        </p:txBody>
      </p:sp>
      <p:pic>
        <p:nvPicPr>
          <p:cNvPr id="18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72100" y="1960318"/>
            <a:ext cx="3200400" cy="1974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00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Importance Analysis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03" y="827767"/>
            <a:ext cx="3798526" cy="30266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00600" y="8858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Feature Contributors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800600" y="1209080"/>
            <a:ext cx="183223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EstimatedSalary (19.72%):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578293" y="1224029"/>
            <a:ext cx="2288010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Primary driver of churn decisions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800600" y="1694855"/>
            <a:ext cx="181052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TenureAgeRatio (17.70%):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578293" y="1676934"/>
            <a:ext cx="2483397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Engineered feature showing customer lifecycle value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4800600" y="2180630"/>
            <a:ext cx="9445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 (13.89%):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5789480" y="2169987"/>
            <a:ext cx="21035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Significant demographic factor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836654" y="2612160"/>
            <a:ext cx="11624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Tenure (11.16%):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5999104" y="2601869"/>
            <a:ext cx="20545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Key customer loyalty indicator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4813354" y="3075737"/>
            <a:ext cx="19522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BalancePerProduct (9.67%):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6716477" y="3061904"/>
            <a:ext cx="2345213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Important financial engagement metric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4820054" y="3674788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Engineered Features Impact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4778545" y="4006468"/>
            <a:ext cx="39147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two engineered features (TenureAgeRatio and BalancePerProduct) account for 27.37% of the model's predictive power, validating the feature engineering approach.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592903" y="3915282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Implications</a:t>
            </a:r>
            <a:endParaRPr lang="en-US" sz="1350" dirty="0"/>
          </a:p>
        </p:txBody>
      </p:sp>
      <p:sp>
        <p:nvSpPr>
          <p:cNvPr id="19" name="Text 15"/>
          <p:cNvSpPr/>
          <p:nvPr/>
        </p:nvSpPr>
        <p:spPr>
          <a:xfrm>
            <a:off x="381750" y="4214563"/>
            <a:ext cx="4190250" cy="80470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Focus retention efforts on high-salary 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customers with low tenure-to-age ratios</a:t>
            </a:r>
            <a:endParaRPr lang="en-US" sz="1046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age-specific retention strategies</a:t>
            </a:r>
            <a:endParaRPr lang="en-US" sz="1046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Incentivize product engagement to increase BalancePerProduct</a:t>
            </a:r>
            <a:endParaRPr lang="en-US" sz="1046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723900" y="4812999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723900" y="5084461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046" dirty="0"/>
          </a:p>
        </p:txBody>
      </p:sp>
      <p:sp>
        <p:nvSpPr>
          <p:cNvPr id="22" name="Text 18"/>
          <p:cNvSpPr/>
          <p:nvPr/>
        </p:nvSpPr>
        <p:spPr>
          <a:xfrm>
            <a:off x="723900" y="5463080"/>
            <a:ext cx="3914775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046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007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&amp; Future Work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8" y="1100138"/>
            <a:ext cx="3836222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8625" y="4171950"/>
            <a:ext cx="39147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ROC Curve - AUC: 0.698</a:t>
            </a:r>
            <a:endParaRPr lang="en-US" sz="732" dirty="0"/>
          </a:p>
        </p:txBody>
      </p:sp>
      <p:sp>
        <p:nvSpPr>
          <p:cNvPr id="6" name="Text 2"/>
          <p:cNvSpPr/>
          <p:nvPr/>
        </p:nvSpPr>
        <p:spPr>
          <a:xfrm>
            <a:off x="4800600" y="8858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Findings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800600" y="1237655"/>
            <a:ext cx="94255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Quality: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5743156" y="1250723"/>
            <a:ext cx="2972219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Addressing missing values and outliers improved model reliability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4800600" y="1723430"/>
            <a:ext cx="149276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Engineering: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6246065" y="1726559"/>
            <a:ext cx="2430047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Created features like TenureAgeRatio significantly enhanced prediction power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4800600" y="2209205"/>
            <a:ext cx="10594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Predictors: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5808119" y="2224090"/>
            <a:ext cx="297222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EstimatedSalary (19.7%), TenureAgeRatio (17.7%), Age (13.9%)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4800600" y="2694980"/>
            <a:ext cx="144546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Performance: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6194159" y="2725612"/>
            <a:ext cx="258618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64.3% accuracy with balanced precision and recall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4800600" y="32861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Enhancements</a:t>
            </a:r>
            <a:endParaRPr lang="en-US" sz="135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71900"/>
            <a:ext cx="125016" cy="142875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997053" y="3637955"/>
            <a:ext cx="12893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Models:</a:t>
            </a:r>
            <a:endParaRPr lang="en-US" sz="1046" dirty="0"/>
          </a:p>
        </p:txBody>
      </p:sp>
      <p:sp>
        <p:nvSpPr>
          <p:cNvPr id="18" name="Text 13"/>
          <p:cNvSpPr/>
          <p:nvPr/>
        </p:nvSpPr>
        <p:spPr>
          <a:xfrm>
            <a:off x="6286360" y="3637955"/>
            <a:ext cx="18026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Explore deep learning and </a:t>
            </a:r>
            <a:endParaRPr lang="en-US" sz="1046" dirty="0"/>
          </a:p>
        </p:txBody>
      </p:sp>
      <p:sp>
        <p:nvSpPr>
          <p:cNvPr id="19" name="Text 14"/>
          <p:cNvSpPr/>
          <p:nvPr/>
        </p:nvSpPr>
        <p:spPr>
          <a:xfrm>
            <a:off x="4997053" y="3852267"/>
            <a:ext cx="12907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ensemble methods</a:t>
            </a:r>
            <a:endParaRPr lang="en-US" sz="1046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286250"/>
            <a:ext cx="125016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4997053" y="4152305"/>
            <a:ext cx="13594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Expansion:</a:t>
            </a:r>
            <a:endParaRPr lang="en-US" sz="1046" dirty="0"/>
          </a:p>
        </p:txBody>
      </p:sp>
      <p:sp>
        <p:nvSpPr>
          <p:cNvPr id="22" name="Text 16"/>
          <p:cNvSpPr/>
          <p:nvPr/>
        </p:nvSpPr>
        <p:spPr>
          <a:xfrm>
            <a:off x="6356514" y="4152305"/>
            <a:ext cx="21249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Incorporate transaction history </a:t>
            </a:r>
            <a:endParaRPr lang="en-US" sz="1046" dirty="0"/>
          </a:p>
        </p:txBody>
      </p:sp>
      <p:sp>
        <p:nvSpPr>
          <p:cNvPr id="23" name="Text 17"/>
          <p:cNvSpPr/>
          <p:nvPr/>
        </p:nvSpPr>
        <p:spPr>
          <a:xfrm>
            <a:off x="4997053" y="4366617"/>
            <a:ext cx="22647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customer service interactions</a:t>
            </a:r>
            <a:endParaRPr lang="en-US" sz="1046" dirty="0"/>
          </a:p>
        </p:txBody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800600"/>
            <a:ext cx="125016" cy="142875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4997053" y="4666655"/>
            <a:ext cx="14943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Prediction:</a:t>
            </a:r>
            <a:endParaRPr lang="en-US" sz="1046" dirty="0"/>
          </a:p>
        </p:txBody>
      </p:sp>
      <p:sp>
        <p:nvSpPr>
          <p:cNvPr id="26" name="Text 19"/>
          <p:cNvSpPr/>
          <p:nvPr/>
        </p:nvSpPr>
        <p:spPr>
          <a:xfrm>
            <a:off x="6491408" y="4666655"/>
            <a:ext cx="18361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streaming data </a:t>
            </a:r>
            <a:endParaRPr lang="en-US" sz="1046" dirty="0"/>
          </a:p>
        </p:txBody>
      </p:sp>
      <p:sp>
        <p:nvSpPr>
          <p:cNvPr id="27" name="Text 20"/>
          <p:cNvSpPr/>
          <p:nvPr/>
        </p:nvSpPr>
        <p:spPr>
          <a:xfrm>
            <a:off x="4997053" y="4880967"/>
            <a:ext cx="23485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pipeline for continuous monitoring</a:t>
            </a:r>
            <a:endParaRPr lang="en-US" sz="1046" dirty="0"/>
          </a:p>
        </p:txBody>
      </p:sp>
      <p:sp>
        <p:nvSpPr>
          <p:cNvPr id="29" name="Text 22"/>
          <p:cNvSpPr/>
          <p:nvPr/>
        </p:nvSpPr>
        <p:spPr>
          <a:xfrm>
            <a:off x="4800600" y="5809655"/>
            <a:ext cx="5978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Contact:</a:t>
            </a:r>
            <a:endParaRPr lang="en-US" sz="1046" dirty="0"/>
          </a:p>
        </p:txBody>
      </p:sp>
      <p:sp>
        <p:nvSpPr>
          <p:cNvPr id="30" name="Text 23"/>
          <p:cNvSpPr/>
          <p:nvPr/>
        </p:nvSpPr>
        <p:spPr>
          <a:xfrm>
            <a:off x="5398415" y="5809655"/>
            <a:ext cx="9327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Shahil Kumar</a:t>
            </a:r>
            <a:endParaRPr lang="en-US" sz="104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908E5-AD83-7EB4-7AA2-ECB8E6324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D4276DC-64BD-4D0A-3F37-85D7C217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00788"/>
          </a:xfrm>
          <a:prstGeom prst="rect">
            <a:avLst/>
          </a:prstGeom>
        </p:spPr>
      </p:pic>
      <p:sp>
        <p:nvSpPr>
          <p:cNvPr id="29" name="Text 22">
            <a:extLst>
              <a:ext uri="{FF2B5EF4-FFF2-40B4-BE49-F238E27FC236}">
                <a16:creationId xmlns:a16="http://schemas.microsoft.com/office/drawing/2014/main" id="{8CC401F7-7954-95C6-0C27-E80E31F2C019}"/>
              </a:ext>
            </a:extLst>
          </p:cNvPr>
          <p:cNvSpPr/>
          <p:nvPr/>
        </p:nvSpPr>
        <p:spPr>
          <a:xfrm>
            <a:off x="4800600" y="5809655"/>
            <a:ext cx="5978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Contact:</a:t>
            </a:r>
            <a:endParaRPr lang="en-US" sz="1046" dirty="0"/>
          </a:p>
        </p:txBody>
      </p:sp>
      <p:sp>
        <p:nvSpPr>
          <p:cNvPr id="30" name="Text 23">
            <a:extLst>
              <a:ext uri="{FF2B5EF4-FFF2-40B4-BE49-F238E27FC236}">
                <a16:creationId xmlns:a16="http://schemas.microsoft.com/office/drawing/2014/main" id="{C345D4B9-D4AF-9D78-C8F3-FACABEA27623}"/>
              </a:ext>
            </a:extLst>
          </p:cNvPr>
          <p:cNvSpPr/>
          <p:nvPr/>
        </p:nvSpPr>
        <p:spPr>
          <a:xfrm>
            <a:off x="5398415" y="5809655"/>
            <a:ext cx="9327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Shahil Kumar</a:t>
            </a:r>
            <a:endParaRPr lang="en-US" sz="104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40457-39BE-32BD-7404-F12B73492C75}"/>
              </a:ext>
            </a:extLst>
          </p:cNvPr>
          <p:cNvSpPr txBox="1"/>
          <p:nvPr/>
        </p:nvSpPr>
        <p:spPr>
          <a:xfrm>
            <a:off x="1116199" y="1028274"/>
            <a:ext cx="723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"Thank you for your attention. Questions &amp; Discussion welcome."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AFB87-CBB2-7870-AAB6-BFABEC4CEC31}"/>
              </a:ext>
            </a:extLst>
          </p:cNvPr>
          <p:cNvSpPr txBox="1"/>
          <p:nvPr/>
        </p:nvSpPr>
        <p:spPr>
          <a:xfrm>
            <a:off x="1368447" y="2188254"/>
            <a:ext cx="662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 Link - </a:t>
            </a:r>
            <a:r>
              <a:rPr lang="en-GB" dirty="0">
                <a:hlinkClick r:id="rId4"/>
              </a:rPr>
              <a:t>https://github.com/skfrost19/Credit_Card_Churn_Prediction.git</a:t>
            </a:r>
            <a:endParaRPr lang="en-GB" dirty="0"/>
          </a:p>
          <a:p>
            <a:endParaRPr lang="en-GB" dirty="0"/>
          </a:p>
          <a:p>
            <a:r>
              <a:rPr lang="en-GB" dirty="0"/>
              <a:t>Streamlit UI -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48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72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Overview &amp; EDA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" y="1481138"/>
            <a:ext cx="3842835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00600" y="8858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Characteristics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800600" y="1209080"/>
            <a:ext cx="5216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322261" y="1209080"/>
            <a:ext cx="17809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Credit card customer data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800600" y="1480542"/>
            <a:ext cx="9342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 Size: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5734869" y="1480542"/>
            <a:ext cx="22632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1,010 customers with 10 features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4800600" y="1752005"/>
            <a:ext cx="9284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Cleaned Size: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5729008" y="1752005"/>
            <a:ext cx="20615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993 customers with 9 features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800600" y="2023467"/>
            <a:ext cx="4986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Target: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5299239" y="2023467"/>
            <a:ext cx="29953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Binary churn classification (0: Stay, 1: Churn)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4800600" y="2400300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4800600" y="2723555"/>
            <a:ext cx="10707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Demographics: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5871325" y="2723555"/>
            <a:ext cx="8726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Age, Gender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4800600" y="2995017"/>
            <a:ext cx="6836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Financial: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5484279" y="2995017"/>
            <a:ext cx="17176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Balance, EstimatedSalary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4800600" y="3266480"/>
            <a:ext cx="80654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Behavioral:</a:t>
            </a: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5574117" y="3287460"/>
            <a:ext cx="3423342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Tenure, NumOfProducts, HasCrCard, IsActiveMember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4800600" y="3672737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Churn Distribution</a:t>
            </a:r>
            <a:endParaRPr lang="en-US" sz="1350" dirty="0"/>
          </a:p>
        </p:txBody>
      </p:sp>
      <p:sp>
        <p:nvSpPr>
          <p:cNvPr id="22" name="Text 18"/>
          <p:cNvSpPr/>
          <p:nvPr/>
        </p:nvSpPr>
        <p:spPr>
          <a:xfrm>
            <a:off x="4800600" y="3928629"/>
            <a:ext cx="9356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Churn (0):</a:t>
            </a:r>
            <a:endParaRPr lang="en-US" sz="1046" dirty="0"/>
          </a:p>
        </p:txBody>
      </p:sp>
      <p:sp>
        <p:nvSpPr>
          <p:cNvPr id="23" name="Text 19"/>
          <p:cNvSpPr/>
          <p:nvPr/>
        </p:nvSpPr>
        <p:spPr>
          <a:xfrm>
            <a:off x="5736292" y="3928629"/>
            <a:ext cx="15494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520 customers (52.4%)</a:t>
            </a:r>
            <a:endParaRPr lang="en-US" sz="1046" dirty="0"/>
          </a:p>
        </p:txBody>
      </p:sp>
      <p:sp>
        <p:nvSpPr>
          <p:cNvPr id="24" name="Text 20"/>
          <p:cNvSpPr/>
          <p:nvPr/>
        </p:nvSpPr>
        <p:spPr>
          <a:xfrm>
            <a:off x="4800600" y="4200091"/>
            <a:ext cx="6939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Churn (1):</a:t>
            </a:r>
            <a:endParaRPr lang="en-US" sz="1046" dirty="0"/>
          </a:p>
        </p:txBody>
      </p:sp>
      <p:sp>
        <p:nvSpPr>
          <p:cNvPr id="25" name="Text 21"/>
          <p:cNvSpPr/>
          <p:nvPr/>
        </p:nvSpPr>
        <p:spPr>
          <a:xfrm>
            <a:off x="5494548" y="4200091"/>
            <a:ext cx="15494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473 customers (47.6%)</a:t>
            </a:r>
            <a:endParaRPr lang="en-US" sz="1046" dirty="0"/>
          </a:p>
        </p:txBody>
      </p:sp>
      <p:sp>
        <p:nvSpPr>
          <p:cNvPr id="26" name="Text 22"/>
          <p:cNvSpPr/>
          <p:nvPr/>
        </p:nvSpPr>
        <p:spPr>
          <a:xfrm>
            <a:off x="4800600" y="4491199"/>
            <a:ext cx="39147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dataset shows a nearly balanced distribution between churned and non-churned customers, providing a solid foundation for machine learning model training.</a:t>
            </a:r>
            <a:endParaRPr lang="en-US" sz="104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214313"/>
            <a:ext cx="842962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 &amp; Quality Issues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70" y="1251644"/>
            <a:ext cx="4845248" cy="27507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74472" y="742950"/>
            <a:ext cx="341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Missing Values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5374472" y="1001911"/>
            <a:ext cx="5622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Gender: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936707" y="1001911"/>
            <a:ext cx="18792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 missing (filled with mode)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5374472" y="1230511"/>
            <a:ext cx="120988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IsActiveMember: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584361" y="1230511"/>
            <a:ext cx="18792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 missing (filled with mode)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374472" y="1459111"/>
            <a:ext cx="18139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Balance/NumOfProducts: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7188426" y="1471302"/>
            <a:ext cx="1688480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each (filled with mean)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5374472" y="2000250"/>
            <a:ext cx="341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Inconsistencies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5374472" y="2259211"/>
            <a:ext cx="4782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Churn: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5852685" y="2259211"/>
            <a:ext cx="20135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 rows with value '2' removed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5374472" y="2487811"/>
            <a:ext cx="5622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Gender: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5936707" y="2487811"/>
            <a:ext cx="172479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Standardized to title case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5374472" y="2716411"/>
            <a:ext cx="11483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Binary columns: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6522774" y="2716411"/>
            <a:ext cx="16603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Converted to 0/1 format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5374472" y="3257550"/>
            <a:ext cx="341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Outlier Removal</a:t>
            </a: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5374472" y="3514725"/>
            <a:ext cx="341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IQR method to remove 11 outliers: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5374472" y="3743325"/>
            <a:ext cx="341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Balance: 2 rows (value: 9,999,999)</a:t>
            </a:r>
            <a:endParaRPr lang="en-US" sz="1046" dirty="0"/>
          </a:p>
        </p:txBody>
      </p:sp>
      <p:sp>
        <p:nvSpPr>
          <p:cNvPr id="22" name="Text 18"/>
          <p:cNvSpPr/>
          <p:nvPr/>
        </p:nvSpPr>
        <p:spPr>
          <a:xfrm>
            <a:off x="5374472" y="3971925"/>
            <a:ext cx="341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EstimatedSalary: 3 rows (value: 10,000,000)</a:t>
            </a:r>
            <a:endParaRPr lang="en-US" sz="1046" dirty="0"/>
          </a:p>
        </p:txBody>
      </p:sp>
      <p:sp>
        <p:nvSpPr>
          <p:cNvPr id="23" name="Text 19"/>
          <p:cNvSpPr/>
          <p:nvPr/>
        </p:nvSpPr>
        <p:spPr>
          <a:xfrm>
            <a:off x="5374472" y="4200525"/>
            <a:ext cx="34123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Age/Tenure: 6 rows with extreme values</a:t>
            </a:r>
            <a:endParaRPr lang="en-US" sz="104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864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Engineering &amp; Transformation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028700"/>
            <a:ext cx="4743450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29275" y="885825"/>
            <a:ext cx="30861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Derived Features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5629275" y="1209080"/>
            <a:ext cx="111785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 Categories: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747132" y="1209080"/>
            <a:ext cx="19332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Young, Adult, Middle, Senior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5629275" y="1480542"/>
            <a:ext cx="14083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 Categories: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7018873" y="1335260"/>
            <a:ext cx="1692231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Zero, Low, Medium, High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629275" y="1682537"/>
            <a:ext cx="14036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BalancePerProduct: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7037597" y="1543172"/>
            <a:ext cx="1784785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Ratio of balance to number of products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5629275" y="2105252"/>
            <a:ext cx="118017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TenureAgeRatio: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6809445" y="2105252"/>
            <a:ext cx="14973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Ratio of tenure to age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5629275" y="2545145"/>
            <a:ext cx="30861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Encoding &amp; Scaling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5629275" y="2836870"/>
            <a:ext cx="13297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One-Hot Encoding: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6909844" y="2696397"/>
            <a:ext cx="2604204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Applied to Gender, AgeCategory, BalanceCategory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5629275" y="3354175"/>
            <a:ext cx="11635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MinMax Scaling: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6745676" y="3217961"/>
            <a:ext cx="2785532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</a:p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Applied to all numerical features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5629275" y="3814763"/>
            <a:ext cx="30861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Impact</a:t>
            </a:r>
            <a:endParaRPr lang="en-US" sz="1350" dirty="0"/>
          </a:p>
        </p:txBody>
      </p:sp>
      <p:sp>
        <p:nvSpPr>
          <p:cNvPr id="20" name="Text 16"/>
          <p:cNvSpPr/>
          <p:nvPr/>
        </p:nvSpPr>
        <p:spPr>
          <a:xfrm>
            <a:off x="5629275" y="4100144"/>
            <a:ext cx="30861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engineered features significantly improved model performance, with TenureAgeRatio becoming the second most important predictor in the final model.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435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Demographics Analysis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" y="1100138"/>
            <a:ext cx="3842835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00600" y="8858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Gender Distribution Insights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800600" y="1237655"/>
            <a:ext cx="119387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Male Customers: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991739" y="1124247"/>
            <a:ext cx="3392165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Show slightly higher churn rates (52.1%)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800600" y="1752005"/>
            <a:ext cx="13623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Female Customers: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116921" y="1769533"/>
            <a:ext cx="2910347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Demonstrate better retention (45.2% churn)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4800600" y="2266355"/>
            <a:ext cx="87954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Gender Gap: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5680146" y="2266355"/>
            <a:ext cx="229345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6.9% difference in churn behavior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800600" y="2700338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Demographic Findings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4800600" y="3052167"/>
            <a:ext cx="11074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Gender Impact: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5908049" y="3054618"/>
            <a:ext cx="3119219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Gender is a moderate predictor of churn behavior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4800600" y="3566517"/>
            <a:ext cx="12030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Count: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5955837" y="3593105"/>
            <a:ext cx="3235951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Nearly equal distribution of male and female customers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4800600" y="4080867"/>
            <a:ext cx="13920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Retention Strategy: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6103707" y="4103067"/>
            <a:ext cx="2923562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Male customers may require more targeted retention efforts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4800600" y="4729163"/>
            <a:ext cx="39147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i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Note: Gender is the 8th most important feature in the model with 3.14% importance weight.</a:t>
            </a:r>
            <a:endParaRPr lang="en-US" sz="104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5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Behavior Patterns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100138"/>
            <a:ext cx="3914775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00600" y="8858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 Distribution Insights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800600" y="1237655"/>
            <a:ext cx="16512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Balance Accounts: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451811" y="1253314"/>
            <a:ext cx="252757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Significantly higher likelihood of churning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800600" y="1752005"/>
            <a:ext cx="11993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Higher Balances: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5999913" y="1772107"/>
            <a:ext cx="2767046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Customers with higher account balances show lower churn rates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4800600" y="2266355"/>
            <a:ext cx="142319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 Thresholds: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6155805" y="2290631"/>
            <a:ext cx="255957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Notable retention improvement above certain balance levels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800600" y="2914650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Behavior Impact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4800600" y="3257550"/>
            <a:ext cx="39147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Account balance serves as a strong indicator of customer engagement and loyalty, with clear correlation to retention rates.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4800600" y="4014788"/>
            <a:ext cx="39147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data shows that customers with zero balance are most likely to churn, suggesting that account inactivity is a key predictor of customer attrition.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581753" y="4028287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Takeaways</a:t>
            </a:r>
            <a:endParaRPr lang="en-US" sz="1350" dirty="0"/>
          </a:p>
        </p:txBody>
      </p:sp>
      <p:sp>
        <p:nvSpPr>
          <p:cNvPr id="16" name="Text 12"/>
          <p:cNvSpPr/>
          <p:nvPr/>
        </p:nvSpPr>
        <p:spPr>
          <a:xfrm>
            <a:off x="581753" y="4142587"/>
            <a:ext cx="39147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activity patterns provide valuable signals for early churn prediction and targeted intervention strategies, particularly for customers with low or zero balances.</a:t>
            </a:r>
            <a:endParaRPr lang="en-US" sz="10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150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Engagement Analysis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" y="1100138"/>
            <a:ext cx="3842835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00600" y="457004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Engagement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800600" y="780259"/>
            <a:ext cx="150892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Product Users: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309522" y="780259"/>
            <a:ext cx="20512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Show highest churn risk (42%)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800600" y="1051721"/>
            <a:ext cx="146089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Multi-Product Users: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280466" y="1077409"/>
            <a:ext cx="2434909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Higher product engagement correlates with lower churn rates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4800600" y="1537496"/>
            <a:ext cx="13998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Four Product Users: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6200496" y="1559816"/>
            <a:ext cx="2632219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Demonstrate significantly higher retention (only 8% churn)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800600" y="2128642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Active Membership Impact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4800600" y="2451896"/>
            <a:ext cx="11914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Active Members: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5931030" y="2468760"/>
            <a:ext cx="2901686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Significantly lower churn rate (14% vs 32%)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4800600" y="2786323"/>
            <a:ext cx="13285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Inactive Members: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6106343" y="2786323"/>
            <a:ext cx="22904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More than twice as likely to churn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4800600" y="3101932"/>
            <a:ext cx="8804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Importance: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5681012" y="3104024"/>
            <a:ext cx="3034364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IsActiveMember is a strong predictor of customer retention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4800600" y="3636323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Tenure Patterns</a:t>
            </a:r>
            <a:endParaRPr lang="en-US" sz="1350" dirty="0"/>
          </a:p>
        </p:txBody>
      </p:sp>
      <p:sp>
        <p:nvSpPr>
          <p:cNvPr id="20" name="Text 16"/>
          <p:cNvSpPr/>
          <p:nvPr/>
        </p:nvSpPr>
        <p:spPr>
          <a:xfrm>
            <a:off x="4800600" y="3959578"/>
            <a:ext cx="116487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Customers: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5965478" y="3959578"/>
            <a:ext cx="21845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Higher churn risk in first 2 years</a:t>
            </a:r>
            <a:endParaRPr lang="en-US" sz="1046" dirty="0"/>
          </a:p>
        </p:txBody>
      </p:sp>
      <p:sp>
        <p:nvSpPr>
          <p:cNvPr id="22" name="Text 18"/>
          <p:cNvSpPr/>
          <p:nvPr/>
        </p:nvSpPr>
        <p:spPr>
          <a:xfrm>
            <a:off x="4800600" y="4231040"/>
            <a:ext cx="12223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Loyal Customers:</a:t>
            </a:r>
            <a:endParaRPr lang="en-US" sz="1046" dirty="0"/>
          </a:p>
        </p:txBody>
      </p:sp>
      <p:sp>
        <p:nvSpPr>
          <p:cNvPr id="23" name="Text 19"/>
          <p:cNvSpPr/>
          <p:nvPr/>
        </p:nvSpPr>
        <p:spPr>
          <a:xfrm>
            <a:off x="5995688" y="4177704"/>
            <a:ext cx="2837028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Tenure &gt; 5 years shows significantly lower churn</a:t>
            </a:r>
            <a:endParaRPr lang="en-US" sz="1046" dirty="0"/>
          </a:p>
        </p:txBody>
      </p:sp>
      <p:sp>
        <p:nvSpPr>
          <p:cNvPr id="24" name="Text 20"/>
          <p:cNvSpPr/>
          <p:nvPr/>
        </p:nvSpPr>
        <p:spPr>
          <a:xfrm>
            <a:off x="4800600" y="4716815"/>
            <a:ext cx="116016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Tenure Ranking:</a:t>
            </a:r>
            <a:endParaRPr lang="en-US" sz="1046" dirty="0"/>
          </a:p>
        </p:txBody>
      </p:sp>
      <p:sp>
        <p:nvSpPr>
          <p:cNvPr id="25" name="Text 21"/>
          <p:cNvSpPr/>
          <p:nvPr/>
        </p:nvSpPr>
        <p:spPr>
          <a:xfrm>
            <a:off x="5931030" y="4651426"/>
            <a:ext cx="2901685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4th most important feature (11.16% importance)</a:t>
            </a:r>
            <a:endParaRPr lang="en-US" sz="104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008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Correlation Analysis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24" y="725147"/>
            <a:ext cx="4045204" cy="35110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00600" y="8858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Correlations Discovered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800600" y="1254518"/>
            <a:ext cx="1139736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Tenure vs Churn: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4771996" y="1451477"/>
            <a:ext cx="4058528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Strong positive correlation (0.23) - older customers tend to have longer relationships with the bank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800600" y="1903726"/>
            <a:ext cx="1752083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NumOfProducts vs Churn: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4818947" y="2081908"/>
            <a:ext cx="3878080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Moderate negative correlation (-0.12) - higher products count associated with lower churn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800600" y="3169954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Multicollinearity Assessment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4800600" y="3621486"/>
            <a:ext cx="3914775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correlation matrix shows limited multicollinearity between predictors, with only NumOfProducts and Tenure showing substantial correlation.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4782252" y="4033029"/>
            <a:ext cx="39147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suggests that most features provide unique information to the model, supporting the use of all available predictors.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739881" y="4304053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Engineering Insights</a:t>
            </a:r>
            <a:endParaRPr lang="en-US" sz="1350" dirty="0"/>
          </a:p>
        </p:txBody>
      </p:sp>
      <p:sp>
        <p:nvSpPr>
          <p:cNvPr id="16" name="Text 12"/>
          <p:cNvSpPr/>
          <p:nvPr/>
        </p:nvSpPr>
        <p:spPr>
          <a:xfrm>
            <a:off x="739881" y="4542775"/>
            <a:ext cx="3832119" cy="4828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GB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Correlation analysis led to the TenureAgeRatio feature, capturing tenure-age relation and becoming the model’s second top predictor.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006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3B3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Performance &amp; Evaluation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79" y="1100138"/>
            <a:ext cx="3543467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00600" y="885825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Evaluation Metrics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929188" y="1237655"/>
            <a:ext cx="68309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612281" y="1237655"/>
            <a:ext cx="5210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64.32%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929188" y="1443038"/>
            <a:ext cx="37861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3B35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Proportion of correct predictions among total predictions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4929188" y="1701998"/>
            <a:ext cx="6908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Precision: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620010" y="1701998"/>
            <a:ext cx="5210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65.38%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4929188" y="1907381"/>
            <a:ext cx="37861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3B35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Proportion of correct positive predictions among all positive predictions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4929188" y="2166342"/>
            <a:ext cx="4663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Recall: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5395540" y="2166342"/>
            <a:ext cx="5210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53.68%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4929188" y="2371725"/>
            <a:ext cx="37861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3B35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Proportion of correct positive predictions among all actual positives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4929188" y="2630686"/>
            <a:ext cx="63395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F1-Score: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5563140" y="2630686"/>
            <a:ext cx="5210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58.96%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4929188" y="2836069"/>
            <a:ext cx="37861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3B35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Harmonic mean of precision and recall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4929188" y="3095030"/>
            <a:ext cx="67452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ROC AUC: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5603714" y="3095030"/>
            <a:ext cx="5210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69.80%</a:t>
            </a: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4929188" y="3300413"/>
            <a:ext cx="37861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003B35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Area under the ROC curve, measuring discriminative ability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4800600" y="3614738"/>
            <a:ext cx="39147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85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Cross-Validation Results</a:t>
            </a:r>
            <a:endParaRPr lang="en-US" sz="1350" dirty="0"/>
          </a:p>
        </p:txBody>
      </p:sp>
      <p:sp>
        <p:nvSpPr>
          <p:cNvPr id="22" name="Text 18"/>
          <p:cNvSpPr/>
          <p:nvPr/>
        </p:nvSpPr>
        <p:spPr>
          <a:xfrm>
            <a:off x="4800600" y="3957638"/>
            <a:ext cx="39147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Cross-validation F1 score: 57.46% (±4.80%)</a:t>
            </a:r>
            <a:endParaRPr lang="en-US" sz="1046" dirty="0"/>
          </a:p>
        </p:txBody>
      </p:sp>
      <p:sp>
        <p:nvSpPr>
          <p:cNvPr id="23" name="Text 19"/>
          <p:cNvSpPr/>
          <p:nvPr/>
        </p:nvSpPr>
        <p:spPr>
          <a:xfrm>
            <a:off x="4800600" y="4257675"/>
            <a:ext cx="391477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3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Random Forest model demonstrates balanced performance across metrics, with consistent results in cross-validation indicating reliable generalization to unseen data.</a:t>
            </a:r>
            <a:endParaRPr lang="en-US" sz="104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1186</Words>
  <Application>Microsoft Office PowerPoint</Application>
  <PresentationFormat>On-screen Show (16:9)</PresentationFormat>
  <Paragraphs>221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Inter</vt:lpstr>
      <vt:lpstr>Noto Sans</vt:lpstr>
      <vt:lpstr>SF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Shahil Kumar</cp:lastModifiedBy>
  <cp:revision>20</cp:revision>
  <dcterms:created xsi:type="dcterms:W3CDTF">2025-08-07T15:57:05Z</dcterms:created>
  <dcterms:modified xsi:type="dcterms:W3CDTF">2025-08-08T05:05:29Z</dcterms:modified>
</cp:coreProperties>
</file>