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7" r:id="rId7"/>
    <p:sldId id="268" r:id="rId8"/>
    <p:sldId id="264" r:id="rId9"/>
    <p:sldId id="263" r:id="rId10"/>
    <p:sldId id="265" r:id="rId11"/>
    <p:sldId id="259"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82" d="100"/>
          <a:sy n="82" d="100"/>
        </p:scale>
        <p:origin x="66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EF0DF50-1FCE-4A17-B44D-F0C342B7D467}" type="datetimeFigureOut">
              <a:rPr lang="en-US" smtClean="0"/>
              <a:t>5/13/2020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E9B2DF1-160D-4917-8E3A-F46FE8FDFA7E}"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1374327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0DF50-1FCE-4A17-B44D-F0C342B7D467}"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B2DF1-160D-4917-8E3A-F46FE8FDFA7E}" type="slidenum">
              <a:rPr lang="en-US" smtClean="0"/>
              <a:t>‹#›</a:t>
            </a:fld>
            <a:endParaRPr lang="en-US"/>
          </a:p>
        </p:txBody>
      </p:sp>
    </p:spTree>
    <p:extLst>
      <p:ext uri="{BB962C8B-B14F-4D97-AF65-F5344CB8AC3E}">
        <p14:creationId xmlns:p14="http://schemas.microsoft.com/office/powerpoint/2010/main" val="37413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0DF50-1FCE-4A17-B44D-F0C342B7D467}"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B2DF1-160D-4917-8E3A-F46FE8FDFA7E}" type="slidenum">
              <a:rPr lang="en-US" smtClean="0"/>
              <a:t>‹#›</a:t>
            </a:fld>
            <a:endParaRPr lang="en-US"/>
          </a:p>
        </p:txBody>
      </p:sp>
    </p:spTree>
    <p:extLst>
      <p:ext uri="{BB962C8B-B14F-4D97-AF65-F5344CB8AC3E}">
        <p14:creationId xmlns:p14="http://schemas.microsoft.com/office/powerpoint/2010/main" val="305810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0DF50-1FCE-4A17-B44D-F0C342B7D467}"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B2DF1-160D-4917-8E3A-F46FE8FDFA7E}" type="slidenum">
              <a:rPr lang="en-US" smtClean="0"/>
              <a:t>‹#›</a:t>
            </a:fld>
            <a:endParaRPr lang="en-US"/>
          </a:p>
        </p:txBody>
      </p:sp>
    </p:spTree>
    <p:extLst>
      <p:ext uri="{BB962C8B-B14F-4D97-AF65-F5344CB8AC3E}">
        <p14:creationId xmlns:p14="http://schemas.microsoft.com/office/powerpoint/2010/main" val="5715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EF0DF50-1FCE-4A17-B44D-F0C342B7D467}" type="datetimeFigureOut">
              <a:rPr lang="en-US" smtClean="0"/>
              <a:t>5/13/2020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E9B2DF1-160D-4917-8E3A-F46FE8FDFA7E}"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1143384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F0DF50-1FCE-4A17-B44D-F0C342B7D467}"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9B2DF1-160D-4917-8E3A-F46FE8FDFA7E}" type="slidenum">
              <a:rPr lang="en-US" smtClean="0"/>
              <a:t>‹#›</a:t>
            </a:fld>
            <a:endParaRPr lang="en-US"/>
          </a:p>
        </p:txBody>
      </p:sp>
    </p:spTree>
    <p:extLst>
      <p:ext uri="{BB962C8B-B14F-4D97-AF65-F5344CB8AC3E}">
        <p14:creationId xmlns:p14="http://schemas.microsoft.com/office/powerpoint/2010/main" val="381255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F0DF50-1FCE-4A17-B44D-F0C342B7D467}" type="datetimeFigureOut">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9B2DF1-160D-4917-8E3A-F46FE8FDFA7E}" type="slidenum">
              <a:rPr lang="en-US" smtClean="0"/>
              <a:t>‹#›</a:t>
            </a:fld>
            <a:endParaRPr lang="en-US"/>
          </a:p>
        </p:txBody>
      </p:sp>
    </p:spTree>
    <p:extLst>
      <p:ext uri="{BB962C8B-B14F-4D97-AF65-F5344CB8AC3E}">
        <p14:creationId xmlns:p14="http://schemas.microsoft.com/office/powerpoint/2010/main" val="1859560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F0DF50-1FCE-4A17-B44D-F0C342B7D467}"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9B2DF1-160D-4917-8E3A-F46FE8FDFA7E}" type="slidenum">
              <a:rPr lang="en-US" smtClean="0"/>
              <a:t>‹#›</a:t>
            </a:fld>
            <a:endParaRPr lang="en-US"/>
          </a:p>
        </p:txBody>
      </p:sp>
    </p:spTree>
    <p:extLst>
      <p:ext uri="{BB962C8B-B14F-4D97-AF65-F5344CB8AC3E}">
        <p14:creationId xmlns:p14="http://schemas.microsoft.com/office/powerpoint/2010/main" val="3736400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0DF50-1FCE-4A17-B44D-F0C342B7D467}" type="datetimeFigureOut">
              <a:rPr lang="en-US" smtClean="0"/>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9B2DF1-160D-4917-8E3A-F46FE8FDFA7E}" type="slidenum">
              <a:rPr lang="en-US" smtClean="0"/>
              <a:t>‹#›</a:t>
            </a:fld>
            <a:endParaRPr lang="en-US"/>
          </a:p>
        </p:txBody>
      </p:sp>
    </p:spTree>
    <p:extLst>
      <p:ext uri="{BB962C8B-B14F-4D97-AF65-F5344CB8AC3E}">
        <p14:creationId xmlns:p14="http://schemas.microsoft.com/office/powerpoint/2010/main" val="2064008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EF0DF50-1FCE-4A17-B44D-F0C342B7D467}" type="datetimeFigureOut">
              <a:rPr lang="en-US" smtClean="0"/>
              <a:t>5/13/2020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E9B2DF1-160D-4917-8E3A-F46FE8FDFA7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0505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EF0DF50-1FCE-4A17-B44D-F0C342B7D467}" type="datetimeFigureOut">
              <a:rPr lang="en-US" smtClean="0"/>
              <a:t>5/13/2020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E9B2DF1-160D-4917-8E3A-F46FE8FDFA7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253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EF0DF50-1FCE-4A17-B44D-F0C342B7D467}" type="datetimeFigureOut">
              <a:rPr lang="en-US" smtClean="0"/>
              <a:t>5/13/2020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E9B2DF1-160D-4917-8E3A-F46FE8FDFA7E}"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19278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EFAB1C-8664-42CF-864B-19F54F98BAEC}"/>
              </a:ext>
            </a:extLst>
          </p:cNvPr>
          <p:cNvSpPr>
            <a:spLocks noGrp="1"/>
          </p:cNvSpPr>
          <p:nvPr>
            <p:ph type="ctrTitle"/>
          </p:nvPr>
        </p:nvSpPr>
        <p:spPr>
          <a:xfrm>
            <a:off x="1915128" y="1788454"/>
            <a:ext cx="8361229" cy="2098226"/>
          </a:xfrm>
        </p:spPr>
        <p:txBody>
          <a:bodyPr/>
          <a:lstStyle/>
          <a:p>
            <a:r>
              <a:rPr lang="en-US" sz="6600" dirty="0">
                <a:latin typeface="Courier New" panose="02070309020205020404" pitchFamily="49" charset="0"/>
                <a:cs typeface="Courier New" panose="02070309020205020404" pitchFamily="49" charset="0"/>
              </a:rPr>
              <a:t>Connection lost</a:t>
            </a:r>
            <a:br>
              <a:rPr lang="en-US" sz="6600" dirty="0"/>
            </a:br>
            <a:endParaRPr lang="en-US" sz="6600" dirty="0"/>
          </a:p>
        </p:txBody>
      </p:sp>
      <p:sp>
        <p:nvSpPr>
          <p:cNvPr id="5" name="Subtitle 2">
            <a:extLst>
              <a:ext uri="{FF2B5EF4-FFF2-40B4-BE49-F238E27FC236}">
                <a16:creationId xmlns:a16="http://schemas.microsoft.com/office/drawing/2014/main" id="{8D498ACD-4D51-4FF9-AFA4-869E30319E56}"/>
              </a:ext>
            </a:extLst>
          </p:cNvPr>
          <p:cNvSpPr>
            <a:spLocks noGrp="1"/>
          </p:cNvSpPr>
          <p:nvPr>
            <p:ph type="subTitle" idx="1"/>
          </p:nvPr>
        </p:nvSpPr>
        <p:spPr>
          <a:xfrm>
            <a:off x="2679906" y="2931195"/>
            <a:ext cx="6831673" cy="2150026"/>
          </a:xfrm>
        </p:spPr>
        <p:txBody>
          <a:bodyPr>
            <a:normAutofit/>
          </a:bodyPr>
          <a:lstStyle/>
          <a:p>
            <a:r>
              <a:rPr lang="en-US" sz="4000" dirty="0">
                <a:latin typeface="Agency FB" panose="020B0503020202020204" pitchFamily="34" charset="0"/>
              </a:rPr>
              <a:t>Too many people, too little WIFI</a:t>
            </a:r>
          </a:p>
          <a:p>
            <a:endParaRPr lang="en-US" dirty="0"/>
          </a:p>
          <a:p>
            <a:r>
              <a:rPr lang="en-US" dirty="0">
                <a:latin typeface="Courier New" panose="02070309020205020404" pitchFamily="49" charset="0"/>
                <a:cs typeface="Courier New" panose="02070309020205020404" pitchFamily="49" charset="0"/>
              </a:rPr>
              <a:t>By the New York Rat, Sydney Gardner</a:t>
            </a:r>
          </a:p>
        </p:txBody>
      </p:sp>
    </p:spTree>
    <p:extLst>
      <p:ext uri="{BB962C8B-B14F-4D97-AF65-F5344CB8AC3E}">
        <p14:creationId xmlns:p14="http://schemas.microsoft.com/office/powerpoint/2010/main" val="215523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C044-E2F1-40A4-9414-C2A494042A1F}"/>
              </a:ext>
            </a:extLst>
          </p:cNvPr>
          <p:cNvSpPr>
            <a:spLocks noGrp="1"/>
          </p:cNvSpPr>
          <p:nvPr>
            <p:ph type="title"/>
          </p:nvPr>
        </p:nvSpPr>
        <p:spPr>
          <a:xfrm>
            <a:off x="1371600" y="685800"/>
            <a:ext cx="9601200" cy="1069521"/>
          </a:xfrm>
        </p:spPr>
        <p:txBody>
          <a:bodyPr>
            <a:normAutofit/>
          </a:bodyPr>
          <a:lstStyle/>
          <a:p>
            <a:r>
              <a:rPr lang="en-US" dirty="0">
                <a:latin typeface="Courier New" panose="02070309020205020404" pitchFamily="49" charset="0"/>
                <a:cs typeface="Courier New" panose="02070309020205020404" pitchFamily="49" charset="0"/>
              </a:rPr>
              <a:t>Changes from Original II:</a:t>
            </a:r>
          </a:p>
        </p:txBody>
      </p:sp>
      <p:sp>
        <p:nvSpPr>
          <p:cNvPr id="3" name="Content Placeholder 2">
            <a:extLst>
              <a:ext uri="{FF2B5EF4-FFF2-40B4-BE49-F238E27FC236}">
                <a16:creationId xmlns:a16="http://schemas.microsoft.com/office/drawing/2014/main" id="{516FA3FB-87F1-4989-8810-73A146970506}"/>
              </a:ext>
            </a:extLst>
          </p:cNvPr>
          <p:cNvSpPr>
            <a:spLocks noGrp="1"/>
          </p:cNvSpPr>
          <p:nvPr>
            <p:ph idx="1"/>
          </p:nvPr>
        </p:nvSpPr>
        <p:spPr>
          <a:xfrm>
            <a:off x="1371600" y="1755321"/>
            <a:ext cx="9601200" cy="4692132"/>
          </a:xfrm>
        </p:spPr>
        <p:txBody>
          <a:bodyPr>
            <a:normAutofit/>
          </a:bodyPr>
          <a:lstStyle/>
          <a:p>
            <a:r>
              <a:rPr lang="en-US" sz="3200" dirty="0">
                <a:latin typeface="Agency FB" panose="020B0503020202020204" pitchFamily="34" charset="0"/>
              </a:rPr>
              <a:t>There is a maximum amount of computers that will appear (there can be up to 16 computers on screen at once). They have set places, but the order they appear is random.</a:t>
            </a:r>
          </a:p>
          <a:p>
            <a:r>
              <a:rPr lang="en-US" sz="3200" dirty="0">
                <a:latin typeface="Agency FB" panose="020B0503020202020204" pitchFamily="34" charset="0"/>
              </a:rPr>
              <a:t>Sound effects were added</a:t>
            </a:r>
          </a:p>
          <a:p>
            <a:r>
              <a:rPr lang="en-US" sz="3200" dirty="0">
                <a:latin typeface="Agency FB" panose="020B0503020202020204" pitchFamily="34" charset="0"/>
              </a:rPr>
              <a:t>The connections have defined colors, and the status line indicates which connection will move next.</a:t>
            </a:r>
          </a:p>
          <a:p>
            <a:endParaRPr lang="en-US" sz="3200" dirty="0">
              <a:latin typeface="Agency FB" panose="020B0503020202020204" pitchFamily="34" charset="0"/>
            </a:endParaRPr>
          </a:p>
        </p:txBody>
      </p:sp>
    </p:spTree>
    <p:extLst>
      <p:ext uri="{BB962C8B-B14F-4D97-AF65-F5344CB8AC3E}">
        <p14:creationId xmlns:p14="http://schemas.microsoft.com/office/powerpoint/2010/main" val="351164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C044-E2F1-40A4-9414-C2A494042A1F}"/>
              </a:ext>
            </a:extLst>
          </p:cNvPr>
          <p:cNvSpPr>
            <a:spLocks noGrp="1"/>
          </p:cNvSpPr>
          <p:nvPr>
            <p:ph type="title"/>
          </p:nvPr>
        </p:nvSpPr>
        <p:spPr>
          <a:xfrm>
            <a:off x="1371600" y="685800"/>
            <a:ext cx="9601200" cy="1069521"/>
          </a:xfrm>
        </p:spPr>
        <p:txBody>
          <a:bodyPr/>
          <a:lstStyle/>
          <a:p>
            <a:r>
              <a:rPr lang="en-US" dirty="0">
                <a:latin typeface="Courier New" panose="02070309020205020404" pitchFamily="49" charset="0"/>
                <a:cs typeface="Courier New" panose="02070309020205020404" pitchFamily="49" charset="0"/>
              </a:rPr>
              <a:t>Artist Statement</a:t>
            </a:r>
          </a:p>
        </p:txBody>
      </p:sp>
      <p:sp>
        <p:nvSpPr>
          <p:cNvPr id="3" name="Content Placeholder 2">
            <a:extLst>
              <a:ext uri="{FF2B5EF4-FFF2-40B4-BE49-F238E27FC236}">
                <a16:creationId xmlns:a16="http://schemas.microsoft.com/office/drawing/2014/main" id="{516FA3FB-87F1-4989-8810-73A146970506}"/>
              </a:ext>
            </a:extLst>
          </p:cNvPr>
          <p:cNvSpPr>
            <a:spLocks noGrp="1"/>
          </p:cNvSpPr>
          <p:nvPr>
            <p:ph idx="1"/>
          </p:nvPr>
        </p:nvSpPr>
        <p:spPr>
          <a:xfrm>
            <a:off x="1371600" y="1755321"/>
            <a:ext cx="9601200" cy="5270630"/>
          </a:xfrm>
        </p:spPr>
        <p:txBody>
          <a:bodyPr>
            <a:normAutofit/>
          </a:bodyPr>
          <a:lstStyle/>
          <a:p>
            <a:r>
              <a:rPr lang="en-US" sz="3200" dirty="0">
                <a:latin typeface="Agency FB" panose="020B0503020202020204" pitchFamily="34" charset="0"/>
              </a:rPr>
              <a:t>This game is meant to be a fun way to pass the time. It’s meant to be a resource management game with a lot of </a:t>
            </a:r>
            <a:r>
              <a:rPr lang="en-US" sz="3200" dirty="0" err="1">
                <a:latin typeface="Agency FB" panose="020B0503020202020204" pitchFamily="34" charset="0"/>
              </a:rPr>
              <a:t>replayability</a:t>
            </a:r>
            <a:r>
              <a:rPr lang="en-US" sz="3200" dirty="0">
                <a:latin typeface="Agency FB" panose="020B0503020202020204" pitchFamily="34" charset="0"/>
              </a:rPr>
              <a:t>. </a:t>
            </a:r>
          </a:p>
          <a:p>
            <a:r>
              <a:rPr lang="en-US" sz="3200" dirty="0">
                <a:latin typeface="Agency FB" panose="020B0503020202020204" pitchFamily="34" charset="0"/>
              </a:rPr>
              <a:t>It shows how even a resource as seemingly infinite as the internet can be spread too thin.</a:t>
            </a:r>
          </a:p>
          <a:p>
            <a:endParaRPr lang="en-US" sz="3200" dirty="0">
              <a:latin typeface="Agency FB" panose="020B0503020202020204" pitchFamily="34" charset="0"/>
            </a:endParaRPr>
          </a:p>
          <a:p>
            <a:endParaRPr lang="en-US" sz="3200" dirty="0">
              <a:latin typeface="Agency FB" panose="020B0503020202020204" pitchFamily="34" charset="0"/>
            </a:endParaRPr>
          </a:p>
          <a:p>
            <a:endParaRPr lang="en-US" sz="3200" dirty="0">
              <a:latin typeface="Agency FB" panose="020B0503020202020204" pitchFamily="34" charset="0"/>
            </a:endParaRPr>
          </a:p>
          <a:p>
            <a:endParaRPr lang="en-US" sz="3200" dirty="0">
              <a:latin typeface="Agency FB" panose="020B0503020202020204" pitchFamily="34" charset="0"/>
            </a:endParaRPr>
          </a:p>
          <a:p>
            <a:r>
              <a:rPr lang="en-US" sz="1200" dirty="0">
                <a:latin typeface="Agency FB" panose="020B0503020202020204" pitchFamily="34" charset="0"/>
              </a:rPr>
              <a:t>(and my high score is 6105)</a:t>
            </a:r>
          </a:p>
          <a:p>
            <a:endParaRPr lang="en-US" sz="3200" dirty="0">
              <a:latin typeface="Agency FB" panose="020B0503020202020204" pitchFamily="34" charset="0"/>
            </a:endParaRPr>
          </a:p>
        </p:txBody>
      </p:sp>
    </p:spTree>
    <p:extLst>
      <p:ext uri="{BB962C8B-B14F-4D97-AF65-F5344CB8AC3E}">
        <p14:creationId xmlns:p14="http://schemas.microsoft.com/office/powerpoint/2010/main" val="1019170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C044-E2F1-40A4-9414-C2A494042A1F}"/>
              </a:ext>
            </a:extLst>
          </p:cNvPr>
          <p:cNvSpPr>
            <a:spLocks noGrp="1"/>
          </p:cNvSpPr>
          <p:nvPr>
            <p:ph type="title"/>
          </p:nvPr>
        </p:nvSpPr>
        <p:spPr>
          <a:xfrm>
            <a:off x="1371600" y="685800"/>
            <a:ext cx="9601200" cy="1069521"/>
          </a:xfrm>
        </p:spPr>
        <p:txBody>
          <a:bodyPr>
            <a:normAutofit/>
          </a:bodyPr>
          <a:lstStyle/>
          <a:p>
            <a:r>
              <a:rPr lang="en-US" dirty="0">
                <a:latin typeface="Courier New" panose="02070309020205020404" pitchFamily="49" charset="0"/>
                <a:cs typeface="Courier New" panose="02070309020205020404" pitchFamily="49" charset="0"/>
              </a:rPr>
              <a:t>Persistent Bugs:</a:t>
            </a:r>
          </a:p>
        </p:txBody>
      </p:sp>
      <p:sp>
        <p:nvSpPr>
          <p:cNvPr id="3" name="Content Placeholder 2">
            <a:extLst>
              <a:ext uri="{FF2B5EF4-FFF2-40B4-BE49-F238E27FC236}">
                <a16:creationId xmlns:a16="http://schemas.microsoft.com/office/drawing/2014/main" id="{516FA3FB-87F1-4989-8810-73A146970506}"/>
              </a:ext>
            </a:extLst>
          </p:cNvPr>
          <p:cNvSpPr>
            <a:spLocks noGrp="1"/>
          </p:cNvSpPr>
          <p:nvPr>
            <p:ph idx="1"/>
          </p:nvPr>
        </p:nvSpPr>
        <p:spPr>
          <a:xfrm>
            <a:off x="1371600" y="1755320"/>
            <a:ext cx="9601200" cy="5181989"/>
          </a:xfrm>
        </p:spPr>
        <p:txBody>
          <a:bodyPr>
            <a:normAutofit/>
          </a:bodyPr>
          <a:lstStyle/>
          <a:p>
            <a:r>
              <a:rPr lang="en-US" sz="3200" dirty="0">
                <a:latin typeface="Agency FB" panose="020B0503020202020204" pitchFamily="34" charset="0"/>
              </a:rPr>
              <a:t>Unfortunately, there are two bugs that I couldn’t find the source of.</a:t>
            </a:r>
          </a:p>
          <a:p>
            <a:r>
              <a:rPr lang="en-US" sz="3200" dirty="0">
                <a:latin typeface="Agency FB" panose="020B0503020202020204" pitchFamily="34" charset="0"/>
              </a:rPr>
              <a:t>One was a visual glitch; when the line disconnected from a computer, a bead or two would remain. Functionally the game knows it is disconnected, but I am uncertain why this has occurred.</a:t>
            </a:r>
          </a:p>
          <a:p>
            <a:r>
              <a:rPr lang="en-US" sz="3200" dirty="0">
                <a:latin typeface="Agency FB" panose="020B0503020202020204" pitchFamily="34" charset="0"/>
              </a:rPr>
              <a:t>The other was a glitch where a computer’s “screen” becomes disjointed and the beads change color at different rates. This especially seemed to happen on the 9</a:t>
            </a:r>
            <a:r>
              <a:rPr lang="en-US" sz="3200" baseline="30000" dirty="0">
                <a:latin typeface="Agency FB" panose="020B0503020202020204" pitchFamily="34" charset="0"/>
              </a:rPr>
              <a:t>th</a:t>
            </a:r>
            <a:r>
              <a:rPr lang="en-US" sz="3200" dirty="0">
                <a:latin typeface="Agency FB" panose="020B0503020202020204" pitchFamily="34" charset="0"/>
              </a:rPr>
              <a:t> computer to show up. I cannot seem to find why.</a:t>
            </a:r>
          </a:p>
          <a:p>
            <a:r>
              <a:rPr lang="en-US" sz="3200" dirty="0">
                <a:latin typeface="Agency FB" panose="020B0503020202020204" pitchFamily="34" charset="0"/>
              </a:rPr>
              <a:t>I am sorry that the causes of these were not located.</a:t>
            </a:r>
          </a:p>
          <a:p>
            <a:endParaRPr lang="en-US" sz="3200" dirty="0">
              <a:latin typeface="Agency FB" panose="020B0503020202020204" pitchFamily="34" charset="0"/>
            </a:endParaRPr>
          </a:p>
        </p:txBody>
      </p:sp>
    </p:spTree>
    <p:extLst>
      <p:ext uri="{BB962C8B-B14F-4D97-AF65-F5344CB8AC3E}">
        <p14:creationId xmlns:p14="http://schemas.microsoft.com/office/powerpoint/2010/main" val="2701095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C044-E2F1-40A4-9414-C2A494042A1F}"/>
              </a:ext>
            </a:extLst>
          </p:cNvPr>
          <p:cNvSpPr>
            <a:spLocks noGrp="1"/>
          </p:cNvSpPr>
          <p:nvPr>
            <p:ph type="title"/>
          </p:nvPr>
        </p:nvSpPr>
        <p:spPr>
          <a:xfrm>
            <a:off x="1371600" y="685800"/>
            <a:ext cx="9601200" cy="1069521"/>
          </a:xfrm>
        </p:spPr>
        <p:txBody>
          <a:bodyPr/>
          <a:lstStyle/>
          <a:p>
            <a:r>
              <a:rPr lang="en-US" dirty="0">
                <a:latin typeface="Courier New" panose="02070309020205020404" pitchFamily="49" charset="0"/>
                <a:cs typeface="Courier New" panose="02070309020205020404" pitchFamily="49" charset="0"/>
              </a:rPr>
              <a:t>Preface</a:t>
            </a:r>
          </a:p>
        </p:txBody>
      </p:sp>
      <p:sp>
        <p:nvSpPr>
          <p:cNvPr id="3" name="Content Placeholder 2">
            <a:extLst>
              <a:ext uri="{FF2B5EF4-FFF2-40B4-BE49-F238E27FC236}">
                <a16:creationId xmlns:a16="http://schemas.microsoft.com/office/drawing/2014/main" id="{516FA3FB-87F1-4989-8810-73A146970506}"/>
              </a:ext>
            </a:extLst>
          </p:cNvPr>
          <p:cNvSpPr>
            <a:spLocks noGrp="1"/>
          </p:cNvSpPr>
          <p:nvPr>
            <p:ph idx="1"/>
          </p:nvPr>
        </p:nvSpPr>
        <p:spPr>
          <a:xfrm>
            <a:off x="1371600" y="1755321"/>
            <a:ext cx="9601200" cy="4112079"/>
          </a:xfrm>
        </p:spPr>
        <p:txBody>
          <a:bodyPr>
            <a:normAutofit/>
          </a:bodyPr>
          <a:lstStyle/>
          <a:p>
            <a:r>
              <a:rPr lang="en-US" sz="3200" dirty="0">
                <a:latin typeface="Agency FB" panose="020B0503020202020204" pitchFamily="34" charset="0"/>
              </a:rPr>
              <a:t>When COVID-19 hit, servers were flooded with the amount of people all suddenly going online. Between streaming services, digital hangouts, and online classes, it’s hard to keep up with all the requests.</a:t>
            </a:r>
          </a:p>
          <a:p>
            <a:r>
              <a:rPr lang="en-US" sz="3200" dirty="0">
                <a:latin typeface="Agency FB" panose="020B0503020202020204" pitchFamily="34" charset="0"/>
              </a:rPr>
              <a:t>This poor little server has the worst of it, only being able to maintain three connections at a time. How long can it keep up?</a:t>
            </a:r>
          </a:p>
        </p:txBody>
      </p:sp>
    </p:spTree>
    <p:extLst>
      <p:ext uri="{BB962C8B-B14F-4D97-AF65-F5344CB8AC3E}">
        <p14:creationId xmlns:p14="http://schemas.microsoft.com/office/powerpoint/2010/main" val="3371668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C044-E2F1-40A4-9414-C2A494042A1F}"/>
              </a:ext>
            </a:extLst>
          </p:cNvPr>
          <p:cNvSpPr>
            <a:spLocks noGrp="1"/>
          </p:cNvSpPr>
          <p:nvPr>
            <p:ph type="title"/>
          </p:nvPr>
        </p:nvSpPr>
        <p:spPr>
          <a:xfrm>
            <a:off x="1371600" y="685800"/>
            <a:ext cx="9601200" cy="1069521"/>
          </a:xfrm>
        </p:spPr>
        <p:txBody>
          <a:bodyPr/>
          <a:lstStyle/>
          <a:p>
            <a:r>
              <a:rPr lang="en-US" dirty="0">
                <a:latin typeface="Courier New" panose="02070309020205020404" pitchFamily="49" charset="0"/>
                <a:cs typeface="Courier New" panose="02070309020205020404" pitchFamily="49" charset="0"/>
              </a:rPr>
              <a:t>Feature List</a:t>
            </a:r>
          </a:p>
        </p:txBody>
      </p:sp>
      <p:sp>
        <p:nvSpPr>
          <p:cNvPr id="3" name="Content Placeholder 2">
            <a:extLst>
              <a:ext uri="{FF2B5EF4-FFF2-40B4-BE49-F238E27FC236}">
                <a16:creationId xmlns:a16="http://schemas.microsoft.com/office/drawing/2014/main" id="{516FA3FB-87F1-4989-8810-73A146970506}"/>
              </a:ext>
            </a:extLst>
          </p:cNvPr>
          <p:cNvSpPr>
            <a:spLocks noGrp="1"/>
          </p:cNvSpPr>
          <p:nvPr>
            <p:ph idx="1"/>
          </p:nvPr>
        </p:nvSpPr>
        <p:spPr>
          <a:xfrm>
            <a:off x="1371600" y="1755321"/>
            <a:ext cx="9601200" cy="4112079"/>
          </a:xfrm>
        </p:spPr>
        <p:txBody>
          <a:bodyPr>
            <a:normAutofit/>
          </a:bodyPr>
          <a:lstStyle/>
          <a:p>
            <a:r>
              <a:rPr lang="en-US" sz="3200" dirty="0">
                <a:latin typeface="Agency FB" panose="020B0503020202020204" pitchFamily="34" charset="0"/>
              </a:rPr>
              <a:t>This is an arcade-style game; you play until you lose.</a:t>
            </a:r>
          </a:p>
          <a:p>
            <a:r>
              <a:rPr lang="en-US" sz="3200" dirty="0">
                <a:latin typeface="Agency FB" panose="020B0503020202020204" pitchFamily="34" charset="0"/>
              </a:rPr>
              <a:t>Gets progressively difficult at more computers show up.</a:t>
            </a:r>
          </a:p>
          <a:p>
            <a:r>
              <a:rPr lang="en-US" sz="3200" dirty="0">
                <a:latin typeface="Agency FB" panose="020B0503020202020204" pitchFamily="34" charset="0"/>
              </a:rPr>
              <a:t>Score is dictated by how long you can survive times how many computers you have at the moment.</a:t>
            </a:r>
          </a:p>
          <a:p>
            <a:r>
              <a:rPr lang="en-US" sz="3200" dirty="0">
                <a:latin typeface="Agency FB" panose="020B0503020202020204" pitchFamily="34" charset="0"/>
              </a:rPr>
              <a:t>If even one customer complains, you lose.</a:t>
            </a:r>
          </a:p>
        </p:txBody>
      </p:sp>
    </p:spTree>
    <p:extLst>
      <p:ext uri="{BB962C8B-B14F-4D97-AF65-F5344CB8AC3E}">
        <p14:creationId xmlns:p14="http://schemas.microsoft.com/office/powerpoint/2010/main" val="300982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C044-E2F1-40A4-9414-C2A494042A1F}"/>
              </a:ext>
            </a:extLst>
          </p:cNvPr>
          <p:cNvSpPr>
            <a:spLocks noGrp="1"/>
          </p:cNvSpPr>
          <p:nvPr>
            <p:ph type="title"/>
          </p:nvPr>
        </p:nvSpPr>
        <p:spPr>
          <a:xfrm>
            <a:off x="1371600" y="685800"/>
            <a:ext cx="9601200" cy="1069521"/>
          </a:xfrm>
        </p:spPr>
        <p:txBody>
          <a:bodyPr/>
          <a:lstStyle/>
          <a:p>
            <a:r>
              <a:rPr lang="en-US" dirty="0">
                <a:latin typeface="Courier New" panose="02070309020205020404" pitchFamily="49" charset="0"/>
                <a:cs typeface="Courier New" panose="02070309020205020404" pitchFamily="49" charset="0"/>
              </a:rPr>
              <a:t>Gameplay Part I</a:t>
            </a:r>
          </a:p>
        </p:txBody>
      </p:sp>
      <p:sp>
        <p:nvSpPr>
          <p:cNvPr id="3" name="Content Placeholder 2">
            <a:extLst>
              <a:ext uri="{FF2B5EF4-FFF2-40B4-BE49-F238E27FC236}">
                <a16:creationId xmlns:a16="http://schemas.microsoft.com/office/drawing/2014/main" id="{516FA3FB-87F1-4989-8810-73A146970506}"/>
              </a:ext>
            </a:extLst>
          </p:cNvPr>
          <p:cNvSpPr>
            <a:spLocks noGrp="1"/>
          </p:cNvSpPr>
          <p:nvPr>
            <p:ph idx="1"/>
          </p:nvPr>
        </p:nvSpPr>
        <p:spPr>
          <a:xfrm>
            <a:off x="1371600" y="1755321"/>
            <a:ext cx="9601200" cy="4112079"/>
          </a:xfrm>
        </p:spPr>
        <p:txBody>
          <a:bodyPr>
            <a:normAutofit/>
          </a:bodyPr>
          <a:lstStyle/>
          <a:p>
            <a:r>
              <a:rPr lang="en-US" sz="3200" dirty="0">
                <a:latin typeface="Agency FB" panose="020B0503020202020204" pitchFamily="34" charset="0"/>
              </a:rPr>
              <a:t>Use the mouse to create connections between your server and the computers around it (Maximum of 3 connections at a time).</a:t>
            </a:r>
          </a:p>
          <a:p>
            <a:r>
              <a:rPr lang="en-US" sz="3200" dirty="0">
                <a:latin typeface="Agency FB" panose="020B0503020202020204" pitchFamily="34" charset="0"/>
              </a:rPr>
              <a:t>If the computer is connected, the screen will slowly turn green, indicating satisfaction.</a:t>
            </a:r>
          </a:p>
          <a:p>
            <a:r>
              <a:rPr lang="en-US" sz="3200" dirty="0">
                <a:latin typeface="Agency FB" panose="020B0503020202020204" pitchFamily="34" charset="0"/>
              </a:rPr>
              <a:t>If the computer is not connected, the screen will slowly turn red, indicating dissatisfaction.</a:t>
            </a:r>
          </a:p>
          <a:p>
            <a:r>
              <a:rPr lang="en-US" sz="3200" dirty="0">
                <a:latin typeface="Agency FB" panose="020B0503020202020204" pitchFamily="34" charset="0"/>
              </a:rPr>
              <a:t>If even one computer turns completely red, it’s game over.</a:t>
            </a:r>
          </a:p>
        </p:txBody>
      </p:sp>
    </p:spTree>
    <p:extLst>
      <p:ext uri="{BB962C8B-B14F-4D97-AF65-F5344CB8AC3E}">
        <p14:creationId xmlns:p14="http://schemas.microsoft.com/office/powerpoint/2010/main" val="354109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C044-E2F1-40A4-9414-C2A494042A1F}"/>
              </a:ext>
            </a:extLst>
          </p:cNvPr>
          <p:cNvSpPr>
            <a:spLocks noGrp="1"/>
          </p:cNvSpPr>
          <p:nvPr>
            <p:ph type="title"/>
          </p:nvPr>
        </p:nvSpPr>
        <p:spPr>
          <a:xfrm>
            <a:off x="1371600" y="685800"/>
            <a:ext cx="9601200" cy="1069521"/>
          </a:xfrm>
        </p:spPr>
        <p:txBody>
          <a:bodyPr/>
          <a:lstStyle/>
          <a:p>
            <a:r>
              <a:rPr lang="en-US" dirty="0">
                <a:latin typeface="Courier New" panose="02070309020205020404" pitchFamily="49" charset="0"/>
                <a:cs typeface="Courier New" panose="02070309020205020404" pitchFamily="49" charset="0"/>
              </a:rPr>
              <a:t>Gameplay Part II</a:t>
            </a:r>
          </a:p>
        </p:txBody>
      </p:sp>
      <p:sp>
        <p:nvSpPr>
          <p:cNvPr id="3" name="Content Placeholder 2">
            <a:extLst>
              <a:ext uri="{FF2B5EF4-FFF2-40B4-BE49-F238E27FC236}">
                <a16:creationId xmlns:a16="http://schemas.microsoft.com/office/drawing/2014/main" id="{516FA3FB-87F1-4989-8810-73A146970506}"/>
              </a:ext>
            </a:extLst>
          </p:cNvPr>
          <p:cNvSpPr>
            <a:spLocks noGrp="1"/>
          </p:cNvSpPr>
          <p:nvPr>
            <p:ph idx="1"/>
          </p:nvPr>
        </p:nvSpPr>
        <p:spPr>
          <a:xfrm>
            <a:off x="1371600" y="1755321"/>
            <a:ext cx="9601200" cy="4112079"/>
          </a:xfrm>
        </p:spPr>
        <p:txBody>
          <a:bodyPr>
            <a:normAutofit/>
          </a:bodyPr>
          <a:lstStyle/>
          <a:p>
            <a:r>
              <a:rPr lang="en-US" sz="3200" dirty="0">
                <a:latin typeface="Agency FB" panose="020B0503020202020204" pitchFamily="34" charset="0"/>
              </a:rPr>
              <a:t>More computers will show up over time, so you have to manage how much time you let each computer connect.</a:t>
            </a:r>
          </a:p>
          <a:p>
            <a:r>
              <a:rPr lang="en-US" sz="3200" dirty="0">
                <a:latin typeface="Agency FB" panose="020B0503020202020204" pitchFamily="34" charset="0"/>
              </a:rPr>
              <a:t>The score will be indicated in the Status Bar.</a:t>
            </a:r>
          </a:p>
          <a:p>
            <a:pPr lvl="1"/>
            <a:r>
              <a:rPr lang="en-US" sz="3200" dirty="0">
                <a:latin typeface="Agency FB" panose="020B0503020202020204" pitchFamily="34" charset="0"/>
              </a:rPr>
              <a:t>The score is the number of computers you’ve been able to keep happy.</a:t>
            </a:r>
          </a:p>
          <a:p>
            <a:endParaRPr lang="en-US" sz="3200" dirty="0">
              <a:latin typeface="Agency FB" panose="020B0503020202020204" pitchFamily="34" charset="0"/>
            </a:endParaRPr>
          </a:p>
        </p:txBody>
      </p:sp>
    </p:spTree>
    <p:extLst>
      <p:ext uri="{BB962C8B-B14F-4D97-AF65-F5344CB8AC3E}">
        <p14:creationId xmlns:p14="http://schemas.microsoft.com/office/powerpoint/2010/main" val="2731141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C044-E2F1-40A4-9414-C2A494042A1F}"/>
              </a:ext>
            </a:extLst>
          </p:cNvPr>
          <p:cNvSpPr>
            <a:spLocks noGrp="1"/>
          </p:cNvSpPr>
          <p:nvPr>
            <p:ph type="title"/>
          </p:nvPr>
        </p:nvSpPr>
        <p:spPr>
          <a:xfrm>
            <a:off x="1371600" y="685800"/>
            <a:ext cx="9601200" cy="1069521"/>
          </a:xfrm>
        </p:spPr>
        <p:txBody>
          <a:bodyPr/>
          <a:lstStyle/>
          <a:p>
            <a:r>
              <a:rPr lang="en-US" dirty="0">
                <a:latin typeface="Courier New" panose="02070309020205020404" pitchFamily="49" charset="0"/>
                <a:cs typeface="Courier New" panose="02070309020205020404" pitchFamily="49" charset="0"/>
              </a:rPr>
              <a:t>Screenshots</a:t>
            </a:r>
          </a:p>
        </p:txBody>
      </p:sp>
      <p:pic>
        <p:nvPicPr>
          <p:cNvPr id="7" name="Picture 6" descr="A screenshot of a cell phone&#10;&#10;Description automatically generated">
            <a:extLst>
              <a:ext uri="{FF2B5EF4-FFF2-40B4-BE49-F238E27FC236}">
                <a16:creationId xmlns:a16="http://schemas.microsoft.com/office/drawing/2014/main" id="{8F6865BC-BF3F-4402-90E2-685508CBD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991" y="1690336"/>
            <a:ext cx="3271264" cy="3477328"/>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334E6F39-A57C-4CDD-BDB6-3D846D6260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1867" y="1690336"/>
            <a:ext cx="3271264" cy="3477328"/>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0D5471B3-75EE-4FAF-8675-33C4387EE8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6429" y="1690336"/>
            <a:ext cx="3271264" cy="3477328"/>
          </a:xfrm>
          <a:prstGeom prst="rect">
            <a:avLst/>
          </a:prstGeom>
        </p:spPr>
      </p:pic>
      <p:sp>
        <p:nvSpPr>
          <p:cNvPr id="13" name="TextBox 12">
            <a:extLst>
              <a:ext uri="{FF2B5EF4-FFF2-40B4-BE49-F238E27FC236}">
                <a16:creationId xmlns:a16="http://schemas.microsoft.com/office/drawing/2014/main" id="{4AD5E9BD-9C25-4C3D-806E-1B467DCC3085}"/>
              </a:ext>
            </a:extLst>
          </p:cNvPr>
          <p:cNvSpPr txBox="1"/>
          <p:nvPr/>
        </p:nvSpPr>
        <p:spPr>
          <a:xfrm>
            <a:off x="1733603" y="5341203"/>
            <a:ext cx="2146040" cy="830997"/>
          </a:xfrm>
          <a:prstGeom prst="rect">
            <a:avLst/>
          </a:prstGeom>
          <a:noFill/>
        </p:spPr>
        <p:txBody>
          <a:bodyPr wrap="square" rtlCol="0">
            <a:spAutoFit/>
          </a:bodyPr>
          <a:lstStyle/>
          <a:p>
            <a:pPr algn="ctr"/>
            <a:r>
              <a:rPr lang="en-US" sz="2400" dirty="0">
                <a:latin typeface="Agency FB" panose="020B0503020202020204" pitchFamily="34" charset="0"/>
              </a:rPr>
              <a:t>The cover image with instruction</a:t>
            </a:r>
          </a:p>
        </p:txBody>
      </p:sp>
      <p:sp>
        <p:nvSpPr>
          <p:cNvPr id="14" name="TextBox 13">
            <a:extLst>
              <a:ext uri="{FF2B5EF4-FFF2-40B4-BE49-F238E27FC236}">
                <a16:creationId xmlns:a16="http://schemas.microsoft.com/office/drawing/2014/main" id="{9ECC8EB9-8018-4B00-95BF-4359EC790F2D}"/>
              </a:ext>
            </a:extLst>
          </p:cNvPr>
          <p:cNvSpPr txBox="1"/>
          <p:nvPr/>
        </p:nvSpPr>
        <p:spPr>
          <a:xfrm>
            <a:off x="5022980" y="5341203"/>
            <a:ext cx="2146040" cy="461665"/>
          </a:xfrm>
          <a:prstGeom prst="rect">
            <a:avLst/>
          </a:prstGeom>
          <a:noFill/>
        </p:spPr>
        <p:txBody>
          <a:bodyPr wrap="square" rtlCol="0">
            <a:spAutoFit/>
          </a:bodyPr>
          <a:lstStyle/>
          <a:p>
            <a:pPr algn="ctr"/>
            <a:r>
              <a:rPr lang="en-US" sz="2400" dirty="0">
                <a:latin typeface="Agency FB" panose="020B0503020202020204" pitchFamily="34" charset="0"/>
              </a:rPr>
              <a:t>Start of the game</a:t>
            </a:r>
          </a:p>
        </p:txBody>
      </p:sp>
      <p:sp>
        <p:nvSpPr>
          <p:cNvPr id="15" name="TextBox 14">
            <a:extLst>
              <a:ext uri="{FF2B5EF4-FFF2-40B4-BE49-F238E27FC236}">
                <a16:creationId xmlns:a16="http://schemas.microsoft.com/office/drawing/2014/main" id="{AE666F40-C35E-4269-9950-3C38DDB8C2ED}"/>
              </a:ext>
            </a:extLst>
          </p:cNvPr>
          <p:cNvSpPr txBox="1"/>
          <p:nvPr/>
        </p:nvSpPr>
        <p:spPr>
          <a:xfrm>
            <a:off x="8221777" y="5345296"/>
            <a:ext cx="3031443" cy="1200329"/>
          </a:xfrm>
          <a:prstGeom prst="rect">
            <a:avLst/>
          </a:prstGeom>
          <a:noFill/>
        </p:spPr>
        <p:txBody>
          <a:bodyPr wrap="square" rtlCol="0">
            <a:spAutoFit/>
          </a:bodyPr>
          <a:lstStyle/>
          <a:p>
            <a:pPr algn="ctr"/>
            <a:r>
              <a:rPr lang="en-US" sz="2400" dirty="0">
                <a:latin typeface="Agency FB" panose="020B0503020202020204" pitchFamily="34" charset="0"/>
              </a:rPr>
              <a:t>Making connections. </a:t>
            </a:r>
          </a:p>
          <a:p>
            <a:pPr algn="ctr"/>
            <a:r>
              <a:rPr lang="en-US" sz="2400" dirty="0">
                <a:latin typeface="Agency FB" panose="020B0503020202020204" pitchFamily="34" charset="0"/>
              </a:rPr>
              <a:t>The blue is already affecting the attached computer</a:t>
            </a:r>
          </a:p>
        </p:txBody>
      </p:sp>
    </p:spTree>
    <p:extLst>
      <p:ext uri="{BB962C8B-B14F-4D97-AF65-F5344CB8AC3E}">
        <p14:creationId xmlns:p14="http://schemas.microsoft.com/office/powerpoint/2010/main" val="3299796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C044-E2F1-40A4-9414-C2A494042A1F}"/>
              </a:ext>
            </a:extLst>
          </p:cNvPr>
          <p:cNvSpPr>
            <a:spLocks noGrp="1"/>
          </p:cNvSpPr>
          <p:nvPr>
            <p:ph type="title"/>
          </p:nvPr>
        </p:nvSpPr>
        <p:spPr>
          <a:xfrm>
            <a:off x="1371600" y="685800"/>
            <a:ext cx="9601200" cy="1069521"/>
          </a:xfrm>
        </p:spPr>
        <p:txBody>
          <a:bodyPr/>
          <a:lstStyle/>
          <a:p>
            <a:r>
              <a:rPr lang="en-US" dirty="0">
                <a:latin typeface="Courier New" panose="02070309020205020404" pitchFamily="49" charset="0"/>
                <a:cs typeface="Courier New" panose="02070309020205020404" pitchFamily="49" charset="0"/>
              </a:rPr>
              <a:t>Screenshots</a:t>
            </a:r>
          </a:p>
        </p:txBody>
      </p:sp>
      <p:pic>
        <p:nvPicPr>
          <p:cNvPr id="4" name="Picture 3" descr="A screenshot of a cell phone&#10;&#10;Description automatically generated">
            <a:extLst>
              <a:ext uri="{FF2B5EF4-FFF2-40B4-BE49-F238E27FC236}">
                <a16:creationId xmlns:a16="http://schemas.microsoft.com/office/drawing/2014/main" id="{0FB19688-01C6-44FB-A087-424E44CF7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736" y="1625352"/>
            <a:ext cx="3271264" cy="3477328"/>
          </a:xfrm>
          <a:prstGeom prst="rect">
            <a:avLst/>
          </a:prstGeom>
        </p:spPr>
      </p:pic>
      <p:pic>
        <p:nvPicPr>
          <p:cNvPr id="6" name="Picture 5" descr="A picture containing screenshot&#10;&#10;Description automatically generated">
            <a:extLst>
              <a:ext uri="{FF2B5EF4-FFF2-40B4-BE49-F238E27FC236}">
                <a16:creationId xmlns:a16="http://schemas.microsoft.com/office/drawing/2014/main" id="{65C45932-8CA8-42E1-832C-84BAA0167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0369" y="1625352"/>
            <a:ext cx="3271264" cy="3477328"/>
          </a:xfrm>
          <a:prstGeom prst="rect">
            <a:avLst/>
          </a:prstGeom>
        </p:spPr>
      </p:pic>
      <p:sp>
        <p:nvSpPr>
          <p:cNvPr id="10" name="TextBox 9">
            <a:extLst>
              <a:ext uri="{FF2B5EF4-FFF2-40B4-BE49-F238E27FC236}">
                <a16:creationId xmlns:a16="http://schemas.microsoft.com/office/drawing/2014/main" id="{4C6A8455-8F15-4389-AE78-888FA3A6D29B}"/>
              </a:ext>
            </a:extLst>
          </p:cNvPr>
          <p:cNvSpPr txBox="1"/>
          <p:nvPr/>
        </p:nvSpPr>
        <p:spPr>
          <a:xfrm>
            <a:off x="2968857" y="5313211"/>
            <a:ext cx="2983021" cy="1200329"/>
          </a:xfrm>
          <a:prstGeom prst="rect">
            <a:avLst/>
          </a:prstGeom>
          <a:noFill/>
        </p:spPr>
        <p:txBody>
          <a:bodyPr wrap="square" rtlCol="0">
            <a:spAutoFit/>
          </a:bodyPr>
          <a:lstStyle/>
          <a:p>
            <a:pPr algn="ctr"/>
            <a:r>
              <a:rPr lang="en-US" sz="2400" dirty="0">
                <a:latin typeface="Agency FB" panose="020B0503020202020204" pitchFamily="34" charset="0"/>
              </a:rPr>
              <a:t>A maximum of </a:t>
            </a:r>
          </a:p>
          <a:p>
            <a:pPr algn="ctr"/>
            <a:r>
              <a:rPr lang="en-US" sz="2400" dirty="0">
                <a:latin typeface="Agency FB" panose="020B0503020202020204" pitchFamily="34" charset="0"/>
              </a:rPr>
              <a:t>three connections can be drawn at a time</a:t>
            </a:r>
          </a:p>
        </p:txBody>
      </p:sp>
      <p:sp>
        <p:nvSpPr>
          <p:cNvPr id="12" name="TextBox 11">
            <a:extLst>
              <a:ext uri="{FF2B5EF4-FFF2-40B4-BE49-F238E27FC236}">
                <a16:creationId xmlns:a16="http://schemas.microsoft.com/office/drawing/2014/main" id="{550E3779-683E-4666-BC5D-931BAC860B83}"/>
              </a:ext>
            </a:extLst>
          </p:cNvPr>
          <p:cNvSpPr txBox="1"/>
          <p:nvPr/>
        </p:nvSpPr>
        <p:spPr>
          <a:xfrm>
            <a:off x="6514490" y="5313210"/>
            <a:ext cx="2983021" cy="461665"/>
          </a:xfrm>
          <a:prstGeom prst="rect">
            <a:avLst/>
          </a:prstGeom>
          <a:noFill/>
        </p:spPr>
        <p:txBody>
          <a:bodyPr wrap="square" rtlCol="0">
            <a:spAutoFit/>
          </a:bodyPr>
          <a:lstStyle/>
          <a:p>
            <a:pPr algn="ctr"/>
            <a:r>
              <a:rPr lang="en-US" sz="2400" dirty="0">
                <a:latin typeface="Agency FB" panose="020B0503020202020204" pitchFamily="34" charset="0"/>
              </a:rPr>
              <a:t>Shows the game over</a:t>
            </a:r>
          </a:p>
        </p:txBody>
      </p:sp>
    </p:spTree>
    <p:extLst>
      <p:ext uri="{BB962C8B-B14F-4D97-AF65-F5344CB8AC3E}">
        <p14:creationId xmlns:p14="http://schemas.microsoft.com/office/powerpoint/2010/main" val="3334693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C044-E2F1-40A4-9414-C2A494042A1F}"/>
              </a:ext>
            </a:extLst>
          </p:cNvPr>
          <p:cNvSpPr>
            <a:spLocks noGrp="1"/>
          </p:cNvSpPr>
          <p:nvPr>
            <p:ph type="title"/>
          </p:nvPr>
        </p:nvSpPr>
        <p:spPr>
          <a:xfrm>
            <a:off x="1371600" y="685800"/>
            <a:ext cx="9601200" cy="1069521"/>
          </a:xfrm>
        </p:spPr>
        <p:txBody>
          <a:bodyPr/>
          <a:lstStyle/>
          <a:p>
            <a:r>
              <a:rPr lang="en-US" dirty="0">
                <a:latin typeface="Courier New" panose="02070309020205020404" pitchFamily="49" charset="0"/>
                <a:cs typeface="Courier New" panose="02070309020205020404" pitchFamily="49" charset="0"/>
              </a:rPr>
              <a:t>Survey Responses:</a:t>
            </a:r>
          </a:p>
        </p:txBody>
      </p:sp>
      <p:sp>
        <p:nvSpPr>
          <p:cNvPr id="3" name="Content Placeholder 2">
            <a:extLst>
              <a:ext uri="{FF2B5EF4-FFF2-40B4-BE49-F238E27FC236}">
                <a16:creationId xmlns:a16="http://schemas.microsoft.com/office/drawing/2014/main" id="{516FA3FB-87F1-4989-8810-73A146970506}"/>
              </a:ext>
            </a:extLst>
          </p:cNvPr>
          <p:cNvSpPr>
            <a:spLocks noGrp="1"/>
          </p:cNvSpPr>
          <p:nvPr>
            <p:ph idx="1"/>
          </p:nvPr>
        </p:nvSpPr>
        <p:spPr>
          <a:xfrm>
            <a:off x="1371600" y="1755321"/>
            <a:ext cx="9601200" cy="4930063"/>
          </a:xfrm>
        </p:spPr>
        <p:txBody>
          <a:bodyPr>
            <a:normAutofit/>
          </a:bodyPr>
          <a:lstStyle/>
          <a:p>
            <a:r>
              <a:rPr lang="en-US" sz="3200" dirty="0">
                <a:latin typeface="Agency FB" panose="020B0503020202020204" pitchFamily="34" charset="0"/>
              </a:rPr>
              <a:t>The first prototype was really rough, and people were expectedly confused or frustrated with the lack of function.</a:t>
            </a:r>
          </a:p>
          <a:p>
            <a:r>
              <a:rPr lang="en-US" sz="3200" dirty="0">
                <a:latin typeface="Agency FB" panose="020B0503020202020204" pitchFamily="34" charset="0"/>
              </a:rPr>
              <a:t>The second prototype had more functionality and it was actually possible to not game over immediately.</a:t>
            </a:r>
          </a:p>
          <a:p>
            <a:r>
              <a:rPr lang="en-US" sz="3200" dirty="0">
                <a:latin typeface="Agency FB" panose="020B0503020202020204" pitchFamily="34" charset="0"/>
              </a:rPr>
              <a:t>That being said, there were still comments and suggestions I took into account for the final.</a:t>
            </a:r>
          </a:p>
          <a:p>
            <a:endParaRPr lang="en-US" sz="3200" dirty="0">
              <a:latin typeface="Agency FB" panose="020B0503020202020204" pitchFamily="34" charset="0"/>
            </a:endParaRPr>
          </a:p>
          <a:p>
            <a:r>
              <a:rPr lang="en-US" sz="3200" dirty="0">
                <a:latin typeface="Agency FB" panose="020B0503020202020204" pitchFamily="34" charset="0"/>
              </a:rPr>
              <a:t>As an extra note: I mixed up my own title, and the prototypes were accidentally called “Lost Connections” instead of “Connection Lost”</a:t>
            </a:r>
          </a:p>
        </p:txBody>
      </p:sp>
    </p:spTree>
    <p:extLst>
      <p:ext uri="{BB962C8B-B14F-4D97-AF65-F5344CB8AC3E}">
        <p14:creationId xmlns:p14="http://schemas.microsoft.com/office/powerpoint/2010/main" val="1378718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C044-E2F1-40A4-9414-C2A494042A1F}"/>
              </a:ext>
            </a:extLst>
          </p:cNvPr>
          <p:cNvSpPr>
            <a:spLocks noGrp="1"/>
          </p:cNvSpPr>
          <p:nvPr>
            <p:ph type="title"/>
          </p:nvPr>
        </p:nvSpPr>
        <p:spPr>
          <a:xfrm>
            <a:off x="1371600" y="685800"/>
            <a:ext cx="9601200" cy="1069521"/>
          </a:xfrm>
        </p:spPr>
        <p:txBody>
          <a:bodyPr>
            <a:normAutofit/>
          </a:bodyPr>
          <a:lstStyle/>
          <a:p>
            <a:r>
              <a:rPr lang="en-US" dirty="0">
                <a:latin typeface="Courier New" panose="02070309020205020404" pitchFamily="49" charset="0"/>
                <a:cs typeface="Courier New" panose="02070309020205020404" pitchFamily="49" charset="0"/>
              </a:rPr>
              <a:t>Changes from Original I:</a:t>
            </a:r>
          </a:p>
        </p:txBody>
      </p:sp>
      <p:sp>
        <p:nvSpPr>
          <p:cNvPr id="3" name="Content Placeholder 2">
            <a:extLst>
              <a:ext uri="{FF2B5EF4-FFF2-40B4-BE49-F238E27FC236}">
                <a16:creationId xmlns:a16="http://schemas.microsoft.com/office/drawing/2014/main" id="{516FA3FB-87F1-4989-8810-73A146970506}"/>
              </a:ext>
            </a:extLst>
          </p:cNvPr>
          <p:cNvSpPr>
            <a:spLocks noGrp="1"/>
          </p:cNvSpPr>
          <p:nvPr>
            <p:ph idx="1"/>
          </p:nvPr>
        </p:nvSpPr>
        <p:spPr>
          <a:xfrm>
            <a:off x="1371600" y="1755321"/>
            <a:ext cx="9601200" cy="4692132"/>
          </a:xfrm>
        </p:spPr>
        <p:txBody>
          <a:bodyPr>
            <a:normAutofit/>
          </a:bodyPr>
          <a:lstStyle/>
          <a:p>
            <a:r>
              <a:rPr lang="en-US" sz="3200" dirty="0">
                <a:latin typeface="Agency FB" panose="020B0503020202020204" pitchFamily="34" charset="0"/>
              </a:rPr>
              <a:t>Many people were confused about how to play, so I tried to make my cover more coherent in explaining the game.</a:t>
            </a:r>
          </a:p>
          <a:p>
            <a:r>
              <a:rPr lang="en-US" sz="3200" dirty="0">
                <a:latin typeface="Agency FB" panose="020B0503020202020204" pitchFamily="34" charset="0"/>
              </a:rPr>
              <a:t>Though there were people asking to add more connections or asking for a “win” condition, the point is that there are limited resources and the server cannot go on forever. This was never meant to have a solid “win” state. However, </a:t>
            </a:r>
            <a:r>
              <a:rPr lang="en-US" sz="3200" i="0" dirty="0">
                <a:latin typeface="Agency FB" panose="020B0503020202020204" pitchFamily="34" charset="0"/>
              </a:rPr>
              <a:t>I made it so that the rate at which computers complain and how quickly they are satisfied adjust to the amount of computers on screen, so it is more fair to the player.</a:t>
            </a:r>
            <a:endParaRPr lang="en-US" sz="3200" dirty="0">
              <a:latin typeface="Agency FB" panose="020B0503020202020204" pitchFamily="34" charset="0"/>
            </a:endParaRPr>
          </a:p>
          <a:p>
            <a:endParaRPr lang="en-US" sz="3200" dirty="0">
              <a:latin typeface="Agency FB" panose="020B0503020202020204" pitchFamily="34" charset="0"/>
            </a:endParaRPr>
          </a:p>
        </p:txBody>
      </p:sp>
    </p:spTree>
    <p:extLst>
      <p:ext uri="{BB962C8B-B14F-4D97-AF65-F5344CB8AC3E}">
        <p14:creationId xmlns:p14="http://schemas.microsoft.com/office/powerpoint/2010/main" val="99983938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683</TotalTime>
  <Words>717</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Agency FB</vt:lpstr>
      <vt:lpstr>Courier New</vt:lpstr>
      <vt:lpstr>Franklin Gothic Book</vt:lpstr>
      <vt:lpstr>Crop</vt:lpstr>
      <vt:lpstr>Connection lost </vt:lpstr>
      <vt:lpstr>Preface</vt:lpstr>
      <vt:lpstr>Feature List</vt:lpstr>
      <vt:lpstr>Gameplay Part I</vt:lpstr>
      <vt:lpstr>Gameplay Part II</vt:lpstr>
      <vt:lpstr>Screenshots</vt:lpstr>
      <vt:lpstr>Screenshots</vt:lpstr>
      <vt:lpstr>Survey Responses:</vt:lpstr>
      <vt:lpstr>Changes from Original I:</vt:lpstr>
      <vt:lpstr>Changes from Original II:</vt:lpstr>
      <vt:lpstr>Artist Statement</vt:lpstr>
      <vt:lpstr>Persistent Bugs: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Connection lost</dc:title>
  <dc:creator>Gardner, Sydney K.</dc:creator>
  <cp:lastModifiedBy>Gardner, Sydney K.</cp:lastModifiedBy>
  <cp:revision>17</cp:revision>
  <dcterms:created xsi:type="dcterms:W3CDTF">2020-04-20T07:01:10Z</dcterms:created>
  <dcterms:modified xsi:type="dcterms:W3CDTF">2020-05-13T10:34:03Z</dcterms:modified>
</cp:coreProperties>
</file>