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9933"/>
    <a:srgbClr val="00CCFF"/>
    <a:srgbClr val="3366FF"/>
    <a:srgbClr val="6666FF"/>
    <a:srgbClr val="006699"/>
    <a:srgbClr val="CC66FF"/>
    <a:srgbClr val="FF9900"/>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43" autoAdjust="0"/>
  </p:normalViewPr>
  <p:slideViewPr>
    <p:cSldViewPr>
      <p:cViewPr>
        <p:scale>
          <a:sx n="77" d="100"/>
          <a:sy n="77" d="100"/>
        </p:scale>
        <p:origin x="-116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53EC7F-4D11-4005-A57D-00E9CBB4FDF4}" type="doc">
      <dgm:prSet loTypeId="urn:microsoft.com/office/officeart/2005/8/layout/chevron2" loCatId="list" qsTypeId="urn:microsoft.com/office/officeart/2005/8/quickstyle/simple1" qsCatId="simple" csTypeId="urn:microsoft.com/office/officeart/2005/8/colors/accent0_2" csCatId="mainScheme" phldr="1"/>
      <dgm:spPr/>
      <dgm:t>
        <a:bodyPr/>
        <a:lstStyle/>
        <a:p>
          <a:endParaRPr lang="es-MX"/>
        </a:p>
      </dgm:t>
    </dgm:pt>
    <dgm:pt modelId="{AD5D04CB-9C67-4FDC-998C-FA01F0F4220C}">
      <dgm:prSet phldrT="[Texto]"/>
      <dgm:spPr/>
      <dgm:t>
        <a:bodyPr/>
        <a:lstStyle/>
        <a:p>
          <a:r>
            <a:rPr lang="es-MX" dirty="0" smtClean="0">
              <a:latin typeface="Century Gothic" pitchFamily="34" charset="0"/>
            </a:rPr>
            <a:t>1. </a:t>
          </a:r>
          <a:endParaRPr lang="es-MX" dirty="0">
            <a:latin typeface="Century Gothic" pitchFamily="34" charset="0"/>
          </a:endParaRPr>
        </a:p>
      </dgm:t>
    </dgm:pt>
    <dgm:pt modelId="{3EA25779-4F6A-409E-ACAA-E9B82F165E82}" type="parTrans" cxnId="{922321D8-7181-4B4A-9516-2CE3F6C6A8F1}">
      <dgm:prSet/>
      <dgm:spPr/>
      <dgm:t>
        <a:bodyPr/>
        <a:lstStyle/>
        <a:p>
          <a:endParaRPr lang="es-MX">
            <a:latin typeface="Century Gothic" pitchFamily="34" charset="0"/>
          </a:endParaRPr>
        </a:p>
      </dgm:t>
    </dgm:pt>
    <dgm:pt modelId="{136DF622-66C2-4A3C-833C-ED1DA5A83446}" type="sibTrans" cxnId="{922321D8-7181-4B4A-9516-2CE3F6C6A8F1}">
      <dgm:prSet/>
      <dgm:spPr/>
      <dgm:t>
        <a:bodyPr/>
        <a:lstStyle/>
        <a:p>
          <a:endParaRPr lang="es-MX">
            <a:latin typeface="Century Gothic" pitchFamily="34" charset="0"/>
          </a:endParaRPr>
        </a:p>
      </dgm:t>
    </dgm:pt>
    <dgm:pt modelId="{57F182A0-2158-48C5-935A-783EBD09E482}">
      <dgm:prSet phldrT="[Texto]" custT="1"/>
      <dgm:spPr/>
      <dgm:t>
        <a:bodyPr/>
        <a:lstStyle/>
        <a:p>
          <a:r>
            <a:rPr lang="es-MX" sz="1600" dirty="0" smtClean="0">
              <a:latin typeface="Century Gothic" pitchFamily="34" charset="0"/>
            </a:rPr>
            <a:t>El punto -1 +</a:t>
          </a:r>
          <a:r>
            <a:rPr lang="es-MX" sz="1600" i="1" dirty="0" smtClean="0">
              <a:latin typeface="Century Gothic" pitchFamily="34" charset="0"/>
            </a:rPr>
            <a:t> j0 </a:t>
          </a:r>
          <a:r>
            <a:rPr lang="es-MX" sz="1600" dirty="0" smtClean="0">
              <a:latin typeface="Century Gothic" pitchFamily="34" charset="0"/>
            </a:rPr>
            <a:t>no está rodeado. Esto implica que el sistema es estable si no hay polos de </a:t>
          </a:r>
          <a:r>
            <a:rPr lang="es-MX" sz="1600" i="1" dirty="0" smtClean="0">
              <a:latin typeface="Century Gothic" pitchFamily="34" charset="0"/>
            </a:rPr>
            <a:t>G(s)H(s) </a:t>
          </a:r>
          <a:r>
            <a:rPr lang="es-MX" sz="1600" dirty="0" smtClean="0">
              <a:latin typeface="Century Gothic" pitchFamily="34" charset="0"/>
            </a:rPr>
            <a:t>en el semiplano derecho del plano s; de lo contrario, el sistema es inestable</a:t>
          </a:r>
          <a:endParaRPr lang="es-MX" sz="1600" dirty="0">
            <a:latin typeface="Century Gothic" pitchFamily="34" charset="0"/>
          </a:endParaRPr>
        </a:p>
      </dgm:t>
    </dgm:pt>
    <dgm:pt modelId="{BACD4505-218F-4AEE-AB9E-005B2C3F8F56}" type="parTrans" cxnId="{8CCFF065-14F1-4970-B612-63FC41A55DEE}">
      <dgm:prSet/>
      <dgm:spPr/>
      <dgm:t>
        <a:bodyPr/>
        <a:lstStyle/>
        <a:p>
          <a:endParaRPr lang="es-MX">
            <a:latin typeface="Century Gothic" pitchFamily="34" charset="0"/>
          </a:endParaRPr>
        </a:p>
      </dgm:t>
    </dgm:pt>
    <dgm:pt modelId="{1D9E1C62-02E9-495C-9A82-2A31E8C634C0}" type="sibTrans" cxnId="{8CCFF065-14F1-4970-B612-63FC41A55DEE}">
      <dgm:prSet/>
      <dgm:spPr/>
      <dgm:t>
        <a:bodyPr/>
        <a:lstStyle/>
        <a:p>
          <a:endParaRPr lang="es-MX">
            <a:latin typeface="Century Gothic" pitchFamily="34" charset="0"/>
          </a:endParaRPr>
        </a:p>
      </dgm:t>
    </dgm:pt>
    <dgm:pt modelId="{3BE319F8-B234-48C8-8742-8B88CAFCCE0F}">
      <dgm:prSet phldrT="[Texto]"/>
      <dgm:spPr/>
      <dgm:t>
        <a:bodyPr/>
        <a:lstStyle/>
        <a:p>
          <a:r>
            <a:rPr lang="es-MX" dirty="0" smtClean="0">
              <a:latin typeface="Century Gothic" pitchFamily="34" charset="0"/>
            </a:rPr>
            <a:t>2</a:t>
          </a:r>
          <a:endParaRPr lang="es-MX" dirty="0">
            <a:latin typeface="Century Gothic" pitchFamily="34" charset="0"/>
          </a:endParaRPr>
        </a:p>
      </dgm:t>
    </dgm:pt>
    <dgm:pt modelId="{C1C7CEBF-BEC6-4E92-BAAE-8FFF4D7884F8}" type="parTrans" cxnId="{1562FB24-EEBD-4D5C-B905-64EB81AA7250}">
      <dgm:prSet/>
      <dgm:spPr/>
      <dgm:t>
        <a:bodyPr/>
        <a:lstStyle/>
        <a:p>
          <a:endParaRPr lang="es-MX">
            <a:latin typeface="Century Gothic" pitchFamily="34" charset="0"/>
          </a:endParaRPr>
        </a:p>
      </dgm:t>
    </dgm:pt>
    <dgm:pt modelId="{F949B4B9-0218-44E4-AF7C-D23C6A7D7A28}" type="sibTrans" cxnId="{1562FB24-EEBD-4D5C-B905-64EB81AA7250}">
      <dgm:prSet/>
      <dgm:spPr/>
      <dgm:t>
        <a:bodyPr/>
        <a:lstStyle/>
        <a:p>
          <a:endParaRPr lang="es-MX">
            <a:latin typeface="Century Gothic" pitchFamily="34" charset="0"/>
          </a:endParaRPr>
        </a:p>
      </dgm:t>
    </dgm:pt>
    <dgm:pt modelId="{C4570AF8-4988-45BD-9800-ADF9887CB528}">
      <dgm:prSet phldrT="[Texto]"/>
      <dgm:spPr/>
      <dgm:t>
        <a:bodyPr/>
        <a:lstStyle/>
        <a:p>
          <a:r>
            <a:rPr lang="es-MX" dirty="0" smtClean="0">
              <a:latin typeface="Century Gothic" pitchFamily="34" charset="0"/>
            </a:rPr>
            <a:t>El punto -1 + j</a:t>
          </a:r>
          <a:r>
            <a:rPr lang="es-MX" i="1" dirty="0" smtClean="0">
              <a:latin typeface="Century Gothic" pitchFamily="34" charset="0"/>
            </a:rPr>
            <a:t>0 </a:t>
          </a:r>
          <a:r>
            <a:rPr lang="es-MX" dirty="0" smtClean="0">
              <a:latin typeface="Century Gothic" pitchFamily="34" charset="0"/>
            </a:rPr>
            <a:t>queda rodeado una o varias veces en sentido contrario al de las agujas del reloj. En este caso, el sistema es estable si el número de rodeos en sentido contrario al de las agujas del reloj es igual al número de polos </a:t>
          </a:r>
          <a:r>
            <a:rPr lang="es-MX" i="1" dirty="0" smtClean="0">
              <a:latin typeface="Century Gothic" pitchFamily="34" charset="0"/>
            </a:rPr>
            <a:t>G(s)H(s)</a:t>
          </a:r>
          <a:r>
            <a:rPr lang="es-MX" dirty="0" smtClean="0">
              <a:latin typeface="Century Gothic" pitchFamily="34" charset="0"/>
            </a:rPr>
            <a:t> en el semiplano derecho del plano s; de lo contrario, el sistema es inestable.</a:t>
          </a:r>
          <a:endParaRPr lang="es-MX" dirty="0">
            <a:latin typeface="Century Gothic" pitchFamily="34" charset="0"/>
          </a:endParaRPr>
        </a:p>
      </dgm:t>
    </dgm:pt>
    <dgm:pt modelId="{7C4A4ED4-9856-48FC-BDFE-20619DACCB97}" type="parTrans" cxnId="{79AF072A-AB70-43D7-86AE-736E9B29A1AC}">
      <dgm:prSet/>
      <dgm:spPr/>
      <dgm:t>
        <a:bodyPr/>
        <a:lstStyle/>
        <a:p>
          <a:endParaRPr lang="es-MX">
            <a:latin typeface="Century Gothic" pitchFamily="34" charset="0"/>
          </a:endParaRPr>
        </a:p>
      </dgm:t>
    </dgm:pt>
    <dgm:pt modelId="{8BD1E07F-F2DE-4BF1-8C21-6EA92A6B5C21}" type="sibTrans" cxnId="{79AF072A-AB70-43D7-86AE-736E9B29A1AC}">
      <dgm:prSet/>
      <dgm:spPr/>
      <dgm:t>
        <a:bodyPr/>
        <a:lstStyle/>
        <a:p>
          <a:endParaRPr lang="es-MX">
            <a:latin typeface="Century Gothic" pitchFamily="34" charset="0"/>
          </a:endParaRPr>
        </a:p>
      </dgm:t>
    </dgm:pt>
    <dgm:pt modelId="{70D1C77F-D33D-4608-97E4-3D94B909D452}">
      <dgm:prSet phldrT="[Texto]"/>
      <dgm:spPr/>
      <dgm:t>
        <a:bodyPr/>
        <a:lstStyle/>
        <a:p>
          <a:r>
            <a:rPr lang="es-MX" dirty="0" smtClean="0">
              <a:latin typeface="Century Gothic" pitchFamily="34" charset="0"/>
            </a:rPr>
            <a:t>3</a:t>
          </a:r>
          <a:endParaRPr lang="es-MX" dirty="0">
            <a:latin typeface="Century Gothic" pitchFamily="34" charset="0"/>
          </a:endParaRPr>
        </a:p>
      </dgm:t>
    </dgm:pt>
    <dgm:pt modelId="{CD734E9D-1A1F-4C5C-8519-7290F72943B7}" type="parTrans" cxnId="{A6C79F6F-27CA-4352-BAF8-9CC384A53D8C}">
      <dgm:prSet/>
      <dgm:spPr/>
      <dgm:t>
        <a:bodyPr/>
        <a:lstStyle/>
        <a:p>
          <a:endParaRPr lang="es-MX">
            <a:latin typeface="Century Gothic" pitchFamily="34" charset="0"/>
          </a:endParaRPr>
        </a:p>
      </dgm:t>
    </dgm:pt>
    <dgm:pt modelId="{C45504E0-3003-4A46-A348-46B7617730A2}" type="sibTrans" cxnId="{A6C79F6F-27CA-4352-BAF8-9CC384A53D8C}">
      <dgm:prSet/>
      <dgm:spPr/>
      <dgm:t>
        <a:bodyPr/>
        <a:lstStyle/>
        <a:p>
          <a:endParaRPr lang="es-MX">
            <a:latin typeface="Century Gothic" pitchFamily="34" charset="0"/>
          </a:endParaRPr>
        </a:p>
      </dgm:t>
    </dgm:pt>
    <dgm:pt modelId="{2B83BDEC-7C06-44C8-9945-8466136F134B}">
      <dgm:prSet phldrT="[Texto]" custT="1"/>
      <dgm:spPr/>
      <dgm:t>
        <a:bodyPr/>
        <a:lstStyle/>
        <a:p>
          <a:r>
            <a:rPr lang="es-MX" sz="1600" dirty="0" smtClean="0">
              <a:latin typeface="Century Gothic" pitchFamily="34" charset="0"/>
            </a:rPr>
            <a:t>El punto -1+</a:t>
          </a:r>
          <a:r>
            <a:rPr lang="es-MX" sz="1600" i="1" dirty="0" smtClean="0">
              <a:latin typeface="Century Gothic" pitchFamily="34" charset="0"/>
            </a:rPr>
            <a:t> j0 </a:t>
          </a:r>
          <a:r>
            <a:rPr lang="es-MX" sz="1800" dirty="0" smtClean="0">
              <a:latin typeface="Century Gothic" pitchFamily="34" charset="0"/>
            </a:rPr>
            <a:t>queda</a:t>
          </a:r>
          <a:r>
            <a:rPr lang="es-MX" sz="1600" dirty="0" smtClean="0">
              <a:latin typeface="Century Gothic" pitchFamily="34" charset="0"/>
            </a:rPr>
            <a:t> rodeado una o varias veces en el sentido de las agujas del reloj. En este caso el sistema es inestable</a:t>
          </a:r>
          <a:endParaRPr lang="es-MX" sz="1600" dirty="0">
            <a:latin typeface="Century Gothic" pitchFamily="34" charset="0"/>
          </a:endParaRPr>
        </a:p>
      </dgm:t>
    </dgm:pt>
    <dgm:pt modelId="{908A5389-2CBB-42E5-B70E-AF9E959EE7E8}" type="parTrans" cxnId="{F9A99574-7F3D-4E2D-9385-788004FE8C52}">
      <dgm:prSet/>
      <dgm:spPr/>
      <dgm:t>
        <a:bodyPr/>
        <a:lstStyle/>
        <a:p>
          <a:endParaRPr lang="es-MX">
            <a:latin typeface="Century Gothic" pitchFamily="34" charset="0"/>
          </a:endParaRPr>
        </a:p>
      </dgm:t>
    </dgm:pt>
    <dgm:pt modelId="{26CFF9AE-36F4-4C4B-914D-877C12901A62}" type="sibTrans" cxnId="{F9A99574-7F3D-4E2D-9385-788004FE8C52}">
      <dgm:prSet/>
      <dgm:spPr/>
      <dgm:t>
        <a:bodyPr/>
        <a:lstStyle/>
        <a:p>
          <a:endParaRPr lang="es-MX">
            <a:latin typeface="Century Gothic" pitchFamily="34" charset="0"/>
          </a:endParaRPr>
        </a:p>
      </dgm:t>
    </dgm:pt>
    <dgm:pt modelId="{D2461C89-3B63-468A-B280-B8F38D32446A}" type="pres">
      <dgm:prSet presAssocID="{1D53EC7F-4D11-4005-A57D-00E9CBB4FDF4}" presName="linearFlow" presStyleCnt="0">
        <dgm:presLayoutVars>
          <dgm:dir/>
          <dgm:animLvl val="lvl"/>
          <dgm:resizeHandles val="exact"/>
        </dgm:presLayoutVars>
      </dgm:prSet>
      <dgm:spPr/>
      <dgm:t>
        <a:bodyPr/>
        <a:lstStyle/>
        <a:p>
          <a:endParaRPr lang="es-MX"/>
        </a:p>
      </dgm:t>
    </dgm:pt>
    <dgm:pt modelId="{B92A1031-9D5E-49D8-9173-D4E2877E30D6}" type="pres">
      <dgm:prSet presAssocID="{AD5D04CB-9C67-4FDC-998C-FA01F0F4220C}" presName="composite" presStyleCnt="0"/>
      <dgm:spPr/>
    </dgm:pt>
    <dgm:pt modelId="{A4B6535A-1CC5-4915-8F0E-5FD068687F74}" type="pres">
      <dgm:prSet presAssocID="{AD5D04CB-9C67-4FDC-998C-FA01F0F4220C}" presName="parentText" presStyleLbl="alignNode1" presStyleIdx="0" presStyleCnt="3">
        <dgm:presLayoutVars>
          <dgm:chMax val="1"/>
          <dgm:bulletEnabled val="1"/>
        </dgm:presLayoutVars>
      </dgm:prSet>
      <dgm:spPr/>
      <dgm:t>
        <a:bodyPr/>
        <a:lstStyle/>
        <a:p>
          <a:endParaRPr lang="es-MX"/>
        </a:p>
      </dgm:t>
    </dgm:pt>
    <dgm:pt modelId="{02A31927-7D5D-4576-BD61-131A26F2A609}" type="pres">
      <dgm:prSet presAssocID="{AD5D04CB-9C67-4FDC-998C-FA01F0F4220C}" presName="descendantText" presStyleLbl="alignAcc1" presStyleIdx="0" presStyleCnt="3">
        <dgm:presLayoutVars>
          <dgm:bulletEnabled val="1"/>
        </dgm:presLayoutVars>
      </dgm:prSet>
      <dgm:spPr/>
      <dgm:t>
        <a:bodyPr/>
        <a:lstStyle/>
        <a:p>
          <a:endParaRPr lang="es-MX"/>
        </a:p>
      </dgm:t>
    </dgm:pt>
    <dgm:pt modelId="{8A49A5DA-BE39-4299-991F-3556AC07CDF9}" type="pres">
      <dgm:prSet presAssocID="{136DF622-66C2-4A3C-833C-ED1DA5A83446}" presName="sp" presStyleCnt="0"/>
      <dgm:spPr/>
    </dgm:pt>
    <dgm:pt modelId="{AB3A2D80-BD7E-42B0-BF5B-889801377D65}" type="pres">
      <dgm:prSet presAssocID="{3BE319F8-B234-48C8-8742-8B88CAFCCE0F}" presName="composite" presStyleCnt="0"/>
      <dgm:spPr/>
    </dgm:pt>
    <dgm:pt modelId="{59D59334-3282-4703-83D4-CAD02F6BA5C7}" type="pres">
      <dgm:prSet presAssocID="{3BE319F8-B234-48C8-8742-8B88CAFCCE0F}" presName="parentText" presStyleLbl="alignNode1" presStyleIdx="1" presStyleCnt="3">
        <dgm:presLayoutVars>
          <dgm:chMax val="1"/>
          <dgm:bulletEnabled val="1"/>
        </dgm:presLayoutVars>
      </dgm:prSet>
      <dgm:spPr/>
      <dgm:t>
        <a:bodyPr/>
        <a:lstStyle/>
        <a:p>
          <a:endParaRPr lang="es-MX"/>
        </a:p>
      </dgm:t>
    </dgm:pt>
    <dgm:pt modelId="{EF795BFA-C2B9-46CD-8E62-EF6D3BD9AE96}" type="pres">
      <dgm:prSet presAssocID="{3BE319F8-B234-48C8-8742-8B88CAFCCE0F}" presName="descendantText" presStyleLbl="alignAcc1" presStyleIdx="1" presStyleCnt="3">
        <dgm:presLayoutVars>
          <dgm:bulletEnabled val="1"/>
        </dgm:presLayoutVars>
      </dgm:prSet>
      <dgm:spPr/>
      <dgm:t>
        <a:bodyPr/>
        <a:lstStyle/>
        <a:p>
          <a:endParaRPr lang="es-MX"/>
        </a:p>
      </dgm:t>
    </dgm:pt>
    <dgm:pt modelId="{72D05D27-AD9B-44C4-B49D-2F80DD50CDFB}" type="pres">
      <dgm:prSet presAssocID="{F949B4B9-0218-44E4-AF7C-D23C6A7D7A28}" presName="sp" presStyleCnt="0"/>
      <dgm:spPr/>
    </dgm:pt>
    <dgm:pt modelId="{E59B5ED6-333F-4E2E-9B8D-C6438CE23D17}" type="pres">
      <dgm:prSet presAssocID="{70D1C77F-D33D-4608-97E4-3D94B909D452}" presName="composite" presStyleCnt="0"/>
      <dgm:spPr/>
    </dgm:pt>
    <dgm:pt modelId="{BBD92362-B155-433B-850C-5E7B288C7E77}" type="pres">
      <dgm:prSet presAssocID="{70D1C77F-D33D-4608-97E4-3D94B909D452}" presName="parentText" presStyleLbl="alignNode1" presStyleIdx="2" presStyleCnt="3">
        <dgm:presLayoutVars>
          <dgm:chMax val="1"/>
          <dgm:bulletEnabled val="1"/>
        </dgm:presLayoutVars>
      </dgm:prSet>
      <dgm:spPr/>
      <dgm:t>
        <a:bodyPr/>
        <a:lstStyle/>
        <a:p>
          <a:endParaRPr lang="es-MX"/>
        </a:p>
      </dgm:t>
    </dgm:pt>
    <dgm:pt modelId="{E3586426-6871-40E9-BDA2-FFE79744163C}" type="pres">
      <dgm:prSet presAssocID="{70D1C77F-D33D-4608-97E4-3D94B909D452}" presName="descendantText" presStyleLbl="alignAcc1" presStyleIdx="2" presStyleCnt="3" custScaleY="119193">
        <dgm:presLayoutVars>
          <dgm:bulletEnabled val="1"/>
        </dgm:presLayoutVars>
      </dgm:prSet>
      <dgm:spPr/>
      <dgm:t>
        <a:bodyPr/>
        <a:lstStyle/>
        <a:p>
          <a:endParaRPr lang="es-MX"/>
        </a:p>
      </dgm:t>
    </dgm:pt>
  </dgm:ptLst>
  <dgm:cxnLst>
    <dgm:cxn modelId="{C03BF9FC-DED1-4EA9-8A71-28371615B942}" type="presOf" srcId="{AD5D04CB-9C67-4FDC-998C-FA01F0F4220C}" destId="{A4B6535A-1CC5-4915-8F0E-5FD068687F74}" srcOrd="0" destOrd="0" presId="urn:microsoft.com/office/officeart/2005/8/layout/chevron2"/>
    <dgm:cxn modelId="{06DD2611-A519-407A-B9BB-43EA2E35460C}" type="presOf" srcId="{70D1C77F-D33D-4608-97E4-3D94B909D452}" destId="{BBD92362-B155-433B-850C-5E7B288C7E77}" srcOrd="0" destOrd="0" presId="urn:microsoft.com/office/officeart/2005/8/layout/chevron2"/>
    <dgm:cxn modelId="{F9A99574-7F3D-4E2D-9385-788004FE8C52}" srcId="{70D1C77F-D33D-4608-97E4-3D94B909D452}" destId="{2B83BDEC-7C06-44C8-9945-8466136F134B}" srcOrd="0" destOrd="0" parTransId="{908A5389-2CBB-42E5-B70E-AF9E959EE7E8}" sibTransId="{26CFF9AE-36F4-4C4B-914D-877C12901A62}"/>
    <dgm:cxn modelId="{3DAD8A55-7816-4EFF-953D-571B39A13CD8}" type="presOf" srcId="{C4570AF8-4988-45BD-9800-ADF9887CB528}" destId="{EF795BFA-C2B9-46CD-8E62-EF6D3BD9AE96}" srcOrd="0" destOrd="0" presId="urn:microsoft.com/office/officeart/2005/8/layout/chevron2"/>
    <dgm:cxn modelId="{1562FB24-EEBD-4D5C-B905-64EB81AA7250}" srcId="{1D53EC7F-4D11-4005-A57D-00E9CBB4FDF4}" destId="{3BE319F8-B234-48C8-8742-8B88CAFCCE0F}" srcOrd="1" destOrd="0" parTransId="{C1C7CEBF-BEC6-4E92-BAAE-8FFF4D7884F8}" sibTransId="{F949B4B9-0218-44E4-AF7C-D23C6A7D7A28}"/>
    <dgm:cxn modelId="{8CCFF065-14F1-4970-B612-63FC41A55DEE}" srcId="{AD5D04CB-9C67-4FDC-998C-FA01F0F4220C}" destId="{57F182A0-2158-48C5-935A-783EBD09E482}" srcOrd="0" destOrd="0" parTransId="{BACD4505-218F-4AEE-AB9E-005B2C3F8F56}" sibTransId="{1D9E1C62-02E9-495C-9A82-2A31E8C634C0}"/>
    <dgm:cxn modelId="{79AF072A-AB70-43D7-86AE-736E9B29A1AC}" srcId="{3BE319F8-B234-48C8-8742-8B88CAFCCE0F}" destId="{C4570AF8-4988-45BD-9800-ADF9887CB528}" srcOrd="0" destOrd="0" parTransId="{7C4A4ED4-9856-48FC-BDFE-20619DACCB97}" sibTransId="{8BD1E07F-F2DE-4BF1-8C21-6EA92A6B5C21}"/>
    <dgm:cxn modelId="{DFA772F8-A6A5-4D93-AC2B-BF92A496CBD4}" type="presOf" srcId="{1D53EC7F-4D11-4005-A57D-00E9CBB4FDF4}" destId="{D2461C89-3B63-468A-B280-B8F38D32446A}" srcOrd="0" destOrd="0" presId="urn:microsoft.com/office/officeart/2005/8/layout/chevron2"/>
    <dgm:cxn modelId="{922321D8-7181-4B4A-9516-2CE3F6C6A8F1}" srcId="{1D53EC7F-4D11-4005-A57D-00E9CBB4FDF4}" destId="{AD5D04CB-9C67-4FDC-998C-FA01F0F4220C}" srcOrd="0" destOrd="0" parTransId="{3EA25779-4F6A-409E-ACAA-E9B82F165E82}" sibTransId="{136DF622-66C2-4A3C-833C-ED1DA5A83446}"/>
    <dgm:cxn modelId="{F885176D-06E7-4FE9-ABC6-BC5D77560E1D}" type="presOf" srcId="{2B83BDEC-7C06-44C8-9945-8466136F134B}" destId="{E3586426-6871-40E9-BDA2-FFE79744163C}" srcOrd="0" destOrd="0" presId="urn:microsoft.com/office/officeart/2005/8/layout/chevron2"/>
    <dgm:cxn modelId="{16077399-8B6E-48B1-8280-3157FA6DEBE5}" type="presOf" srcId="{57F182A0-2158-48C5-935A-783EBD09E482}" destId="{02A31927-7D5D-4576-BD61-131A26F2A609}" srcOrd="0" destOrd="0" presId="urn:microsoft.com/office/officeart/2005/8/layout/chevron2"/>
    <dgm:cxn modelId="{CCC9DCB8-6808-401A-9E62-4B96F96D56CE}" type="presOf" srcId="{3BE319F8-B234-48C8-8742-8B88CAFCCE0F}" destId="{59D59334-3282-4703-83D4-CAD02F6BA5C7}" srcOrd="0" destOrd="0" presId="urn:microsoft.com/office/officeart/2005/8/layout/chevron2"/>
    <dgm:cxn modelId="{A6C79F6F-27CA-4352-BAF8-9CC384A53D8C}" srcId="{1D53EC7F-4D11-4005-A57D-00E9CBB4FDF4}" destId="{70D1C77F-D33D-4608-97E4-3D94B909D452}" srcOrd="2" destOrd="0" parTransId="{CD734E9D-1A1F-4C5C-8519-7290F72943B7}" sibTransId="{C45504E0-3003-4A46-A348-46B7617730A2}"/>
    <dgm:cxn modelId="{8809E7CE-5565-4E2C-B603-903BF60F9E52}" type="presParOf" srcId="{D2461C89-3B63-468A-B280-B8F38D32446A}" destId="{B92A1031-9D5E-49D8-9173-D4E2877E30D6}" srcOrd="0" destOrd="0" presId="urn:microsoft.com/office/officeart/2005/8/layout/chevron2"/>
    <dgm:cxn modelId="{32377700-122D-4AD0-BB6B-2245ADA7C91A}" type="presParOf" srcId="{B92A1031-9D5E-49D8-9173-D4E2877E30D6}" destId="{A4B6535A-1CC5-4915-8F0E-5FD068687F74}" srcOrd="0" destOrd="0" presId="urn:microsoft.com/office/officeart/2005/8/layout/chevron2"/>
    <dgm:cxn modelId="{4139336E-97CE-4675-9722-A6DB83E2E97F}" type="presParOf" srcId="{B92A1031-9D5E-49D8-9173-D4E2877E30D6}" destId="{02A31927-7D5D-4576-BD61-131A26F2A609}" srcOrd="1" destOrd="0" presId="urn:microsoft.com/office/officeart/2005/8/layout/chevron2"/>
    <dgm:cxn modelId="{85DA77B9-8B07-45CD-8966-EF83F08A3A39}" type="presParOf" srcId="{D2461C89-3B63-468A-B280-B8F38D32446A}" destId="{8A49A5DA-BE39-4299-991F-3556AC07CDF9}" srcOrd="1" destOrd="0" presId="urn:microsoft.com/office/officeart/2005/8/layout/chevron2"/>
    <dgm:cxn modelId="{EC2225CB-C435-4FB2-B43E-F973259240A7}" type="presParOf" srcId="{D2461C89-3B63-468A-B280-B8F38D32446A}" destId="{AB3A2D80-BD7E-42B0-BF5B-889801377D65}" srcOrd="2" destOrd="0" presId="urn:microsoft.com/office/officeart/2005/8/layout/chevron2"/>
    <dgm:cxn modelId="{5B25FCD9-2DC5-40EB-A432-CE969A6A7132}" type="presParOf" srcId="{AB3A2D80-BD7E-42B0-BF5B-889801377D65}" destId="{59D59334-3282-4703-83D4-CAD02F6BA5C7}" srcOrd="0" destOrd="0" presId="urn:microsoft.com/office/officeart/2005/8/layout/chevron2"/>
    <dgm:cxn modelId="{2B82071E-9770-4106-9C97-25162CB8DA9C}" type="presParOf" srcId="{AB3A2D80-BD7E-42B0-BF5B-889801377D65}" destId="{EF795BFA-C2B9-46CD-8E62-EF6D3BD9AE96}" srcOrd="1" destOrd="0" presId="urn:microsoft.com/office/officeart/2005/8/layout/chevron2"/>
    <dgm:cxn modelId="{D51EAD4A-CEEF-4548-A88E-B8234F5CB80A}" type="presParOf" srcId="{D2461C89-3B63-468A-B280-B8F38D32446A}" destId="{72D05D27-AD9B-44C4-B49D-2F80DD50CDFB}" srcOrd="3" destOrd="0" presId="urn:microsoft.com/office/officeart/2005/8/layout/chevron2"/>
    <dgm:cxn modelId="{087AF5D1-FC73-4C80-8FEC-D195C714EE8A}" type="presParOf" srcId="{D2461C89-3B63-468A-B280-B8F38D32446A}" destId="{E59B5ED6-333F-4E2E-9B8D-C6438CE23D17}" srcOrd="4" destOrd="0" presId="urn:microsoft.com/office/officeart/2005/8/layout/chevron2"/>
    <dgm:cxn modelId="{73ACB1F5-5C75-44BC-95A6-6D4E359A1509}" type="presParOf" srcId="{E59B5ED6-333F-4E2E-9B8D-C6438CE23D17}" destId="{BBD92362-B155-433B-850C-5E7B288C7E77}" srcOrd="0" destOrd="0" presId="urn:microsoft.com/office/officeart/2005/8/layout/chevron2"/>
    <dgm:cxn modelId="{FD0714B2-B48C-4E88-AD39-0F202F8BA586}" type="presParOf" srcId="{E59B5ED6-333F-4E2E-9B8D-C6438CE23D17}" destId="{E3586426-6871-40E9-BDA2-FFE79744163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6535A-1CC5-4915-8F0E-5FD068687F74}">
      <dsp:nvSpPr>
        <dsp:cNvPr id="0" name=""/>
        <dsp:cNvSpPr/>
      </dsp:nvSpPr>
      <dsp:spPr>
        <a:xfrm rot="5400000">
          <a:off x="-253156" y="257577"/>
          <a:ext cx="1687710" cy="1181397"/>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s-MX" sz="3300" kern="1200" dirty="0" smtClean="0">
              <a:latin typeface="Century Gothic" pitchFamily="34" charset="0"/>
            </a:rPr>
            <a:t>1. </a:t>
          </a:r>
          <a:endParaRPr lang="es-MX" sz="3300" kern="1200" dirty="0">
            <a:latin typeface="Century Gothic" pitchFamily="34" charset="0"/>
          </a:endParaRPr>
        </a:p>
      </dsp:txBody>
      <dsp:txXfrm rot="-5400000">
        <a:off x="1" y="595120"/>
        <a:ext cx="1181397" cy="506313"/>
      </dsp:txXfrm>
    </dsp:sp>
    <dsp:sp modelId="{02A31927-7D5D-4576-BD61-131A26F2A609}">
      <dsp:nvSpPr>
        <dsp:cNvPr id="0" name=""/>
        <dsp:cNvSpPr/>
      </dsp:nvSpPr>
      <dsp:spPr>
        <a:xfrm rot="5400000">
          <a:off x="3791867" y="-2606048"/>
          <a:ext cx="1097012" cy="6317952"/>
        </a:xfrm>
        <a:prstGeom prst="round2Same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s-MX" sz="1600" kern="1200" dirty="0" smtClean="0">
              <a:latin typeface="Century Gothic" pitchFamily="34" charset="0"/>
            </a:rPr>
            <a:t>El punto -1 +</a:t>
          </a:r>
          <a:r>
            <a:rPr lang="es-MX" sz="1600" i="1" kern="1200" dirty="0" smtClean="0">
              <a:latin typeface="Century Gothic" pitchFamily="34" charset="0"/>
            </a:rPr>
            <a:t> j0 </a:t>
          </a:r>
          <a:r>
            <a:rPr lang="es-MX" sz="1600" kern="1200" dirty="0" smtClean="0">
              <a:latin typeface="Century Gothic" pitchFamily="34" charset="0"/>
            </a:rPr>
            <a:t>no está rodeado. Esto implica que el sistema es estable si no hay polos de </a:t>
          </a:r>
          <a:r>
            <a:rPr lang="es-MX" sz="1600" i="1" kern="1200" dirty="0" smtClean="0">
              <a:latin typeface="Century Gothic" pitchFamily="34" charset="0"/>
            </a:rPr>
            <a:t>G(s)H(s) </a:t>
          </a:r>
          <a:r>
            <a:rPr lang="es-MX" sz="1600" kern="1200" dirty="0" smtClean="0">
              <a:latin typeface="Century Gothic" pitchFamily="34" charset="0"/>
            </a:rPr>
            <a:t>en el semiplano derecho del plano s; de lo contrario, el sistema es inestable</a:t>
          </a:r>
          <a:endParaRPr lang="es-MX" sz="1600" kern="1200" dirty="0">
            <a:latin typeface="Century Gothic" pitchFamily="34" charset="0"/>
          </a:endParaRPr>
        </a:p>
      </dsp:txBody>
      <dsp:txXfrm rot="-5400000">
        <a:off x="1181397" y="57974"/>
        <a:ext cx="6264400" cy="989908"/>
      </dsp:txXfrm>
    </dsp:sp>
    <dsp:sp modelId="{59D59334-3282-4703-83D4-CAD02F6BA5C7}">
      <dsp:nvSpPr>
        <dsp:cNvPr id="0" name=""/>
        <dsp:cNvSpPr/>
      </dsp:nvSpPr>
      <dsp:spPr>
        <a:xfrm rot="5400000">
          <a:off x="-253156" y="1756963"/>
          <a:ext cx="1687710" cy="1181397"/>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s-MX" sz="3300" kern="1200" dirty="0" smtClean="0">
              <a:latin typeface="Century Gothic" pitchFamily="34" charset="0"/>
            </a:rPr>
            <a:t>2</a:t>
          </a:r>
          <a:endParaRPr lang="es-MX" sz="3300" kern="1200" dirty="0">
            <a:latin typeface="Century Gothic" pitchFamily="34" charset="0"/>
          </a:endParaRPr>
        </a:p>
      </dsp:txBody>
      <dsp:txXfrm rot="-5400000">
        <a:off x="1" y="2094506"/>
        <a:ext cx="1181397" cy="506313"/>
      </dsp:txXfrm>
    </dsp:sp>
    <dsp:sp modelId="{EF795BFA-C2B9-46CD-8E62-EF6D3BD9AE96}">
      <dsp:nvSpPr>
        <dsp:cNvPr id="0" name=""/>
        <dsp:cNvSpPr/>
      </dsp:nvSpPr>
      <dsp:spPr>
        <a:xfrm rot="5400000">
          <a:off x="3791867" y="-1106662"/>
          <a:ext cx="1097012" cy="6317952"/>
        </a:xfrm>
        <a:prstGeom prst="round2Same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s-MX" sz="1300" kern="1200" dirty="0" smtClean="0">
              <a:latin typeface="Century Gothic" pitchFamily="34" charset="0"/>
            </a:rPr>
            <a:t>El punto -1 + j</a:t>
          </a:r>
          <a:r>
            <a:rPr lang="es-MX" sz="1300" i="1" kern="1200" dirty="0" smtClean="0">
              <a:latin typeface="Century Gothic" pitchFamily="34" charset="0"/>
            </a:rPr>
            <a:t>0 </a:t>
          </a:r>
          <a:r>
            <a:rPr lang="es-MX" sz="1300" kern="1200" dirty="0" smtClean="0">
              <a:latin typeface="Century Gothic" pitchFamily="34" charset="0"/>
            </a:rPr>
            <a:t>queda rodeado una o varias veces en sentido contrario al de las agujas del reloj. En este caso, el sistema es estable si el número de rodeos en sentido contrario al de las agujas del reloj es igual al número de polos </a:t>
          </a:r>
          <a:r>
            <a:rPr lang="es-MX" sz="1300" i="1" kern="1200" dirty="0" smtClean="0">
              <a:latin typeface="Century Gothic" pitchFamily="34" charset="0"/>
            </a:rPr>
            <a:t>G(s)H(s)</a:t>
          </a:r>
          <a:r>
            <a:rPr lang="es-MX" sz="1300" kern="1200" dirty="0" smtClean="0">
              <a:latin typeface="Century Gothic" pitchFamily="34" charset="0"/>
            </a:rPr>
            <a:t> en el semiplano derecho del plano s; de lo contrario, el sistema es inestable.</a:t>
          </a:r>
          <a:endParaRPr lang="es-MX" sz="1300" kern="1200" dirty="0">
            <a:latin typeface="Century Gothic" pitchFamily="34" charset="0"/>
          </a:endParaRPr>
        </a:p>
      </dsp:txBody>
      <dsp:txXfrm rot="-5400000">
        <a:off x="1181397" y="1557360"/>
        <a:ext cx="6264400" cy="989908"/>
      </dsp:txXfrm>
    </dsp:sp>
    <dsp:sp modelId="{BBD92362-B155-433B-850C-5E7B288C7E77}">
      <dsp:nvSpPr>
        <dsp:cNvPr id="0" name=""/>
        <dsp:cNvSpPr/>
      </dsp:nvSpPr>
      <dsp:spPr>
        <a:xfrm rot="5400000">
          <a:off x="-253156" y="3361624"/>
          <a:ext cx="1687710" cy="1181397"/>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s-MX" sz="3300" kern="1200" dirty="0" smtClean="0">
              <a:latin typeface="Century Gothic" pitchFamily="34" charset="0"/>
            </a:rPr>
            <a:t>3</a:t>
          </a:r>
          <a:endParaRPr lang="es-MX" sz="3300" kern="1200" dirty="0">
            <a:latin typeface="Century Gothic" pitchFamily="34" charset="0"/>
          </a:endParaRPr>
        </a:p>
      </dsp:txBody>
      <dsp:txXfrm rot="-5400000">
        <a:off x="1" y="3699167"/>
        <a:ext cx="1181397" cy="506313"/>
      </dsp:txXfrm>
    </dsp:sp>
    <dsp:sp modelId="{E3586426-6871-40E9-BDA2-FFE79744163C}">
      <dsp:nvSpPr>
        <dsp:cNvPr id="0" name=""/>
        <dsp:cNvSpPr/>
      </dsp:nvSpPr>
      <dsp:spPr>
        <a:xfrm rot="5400000">
          <a:off x="3686593" y="497997"/>
          <a:ext cx="1307561" cy="6317952"/>
        </a:xfrm>
        <a:prstGeom prst="round2Same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s-MX" sz="1600" kern="1200" dirty="0" smtClean="0">
              <a:latin typeface="Century Gothic" pitchFamily="34" charset="0"/>
            </a:rPr>
            <a:t>El punto -1+</a:t>
          </a:r>
          <a:r>
            <a:rPr lang="es-MX" sz="1600" i="1" kern="1200" dirty="0" smtClean="0">
              <a:latin typeface="Century Gothic" pitchFamily="34" charset="0"/>
            </a:rPr>
            <a:t> j0 </a:t>
          </a:r>
          <a:r>
            <a:rPr lang="es-MX" sz="1800" kern="1200" dirty="0" smtClean="0">
              <a:latin typeface="Century Gothic" pitchFamily="34" charset="0"/>
            </a:rPr>
            <a:t>queda</a:t>
          </a:r>
          <a:r>
            <a:rPr lang="es-MX" sz="1600" kern="1200" dirty="0" smtClean="0">
              <a:latin typeface="Century Gothic" pitchFamily="34" charset="0"/>
            </a:rPr>
            <a:t> rodeado una o varias veces en el sentido de las agujas del reloj. En este caso el sistema es inestable</a:t>
          </a:r>
          <a:endParaRPr lang="es-MX" sz="1600" kern="1200" dirty="0">
            <a:latin typeface="Century Gothic" pitchFamily="34" charset="0"/>
          </a:endParaRPr>
        </a:p>
      </dsp:txBody>
      <dsp:txXfrm rot="-5400000">
        <a:off x="1181398" y="3067022"/>
        <a:ext cx="6254122" cy="11799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BB1034-32A7-4C49-B4EC-E87D4C38CE15}" type="datetimeFigureOut">
              <a:rPr lang="es-MX" smtClean="0"/>
              <a:t>22/11/2017</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338E3A-B3D0-4810-91A8-8128259C0CA3}" type="slidenum">
              <a:rPr lang="es-MX" smtClean="0"/>
              <a:t>‹Nº›</a:t>
            </a:fld>
            <a:endParaRPr lang="es-MX"/>
          </a:p>
        </p:txBody>
      </p:sp>
    </p:spTree>
    <p:extLst>
      <p:ext uri="{BB962C8B-B14F-4D97-AF65-F5344CB8AC3E}">
        <p14:creationId xmlns:p14="http://schemas.microsoft.com/office/powerpoint/2010/main" val="7610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3F8BEBC4-2D4E-43BD-A960-F474F23C3552}" type="datetimeFigureOut">
              <a:rPr lang="es-MX" smtClean="0"/>
              <a:pPr/>
              <a:t>22/11/2017</a:t>
            </a:fld>
            <a:endParaRPr lang="es-MX"/>
          </a:p>
        </p:txBody>
      </p:sp>
      <p:sp>
        <p:nvSpPr>
          <p:cNvPr id="20" name="19 Marcador de pie de página"/>
          <p:cNvSpPr>
            <a:spLocks noGrp="1"/>
          </p:cNvSpPr>
          <p:nvPr>
            <p:ph type="ftr" sz="quarter" idx="11"/>
          </p:nvPr>
        </p:nvSpPr>
        <p:spPr/>
        <p:txBody>
          <a:bodyPr/>
          <a:lstStyle>
            <a:extLst/>
          </a:lstStyle>
          <a:p>
            <a:endParaRPr lang="es-MX"/>
          </a:p>
        </p:txBody>
      </p:sp>
      <p:sp>
        <p:nvSpPr>
          <p:cNvPr id="10" name="9 Marcador de número de diapositiva"/>
          <p:cNvSpPr>
            <a:spLocks noGrp="1"/>
          </p:cNvSpPr>
          <p:nvPr>
            <p:ph type="sldNum" sz="quarter" idx="12"/>
          </p:nvPr>
        </p:nvSpPr>
        <p:spPr/>
        <p:txBody>
          <a:bodyPr/>
          <a:lstStyle>
            <a:extLst/>
          </a:lstStyle>
          <a:p>
            <a:fld id="{667E57F9-2639-46E3-A7E1-54C4D8EB08F4}" type="slidenum">
              <a:rPr lang="es-MX" smtClean="0"/>
              <a:pPr/>
              <a:t>‹Nº›</a:t>
            </a:fld>
            <a:endParaRPr lang="es-MX"/>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F8BEBC4-2D4E-43BD-A960-F474F23C3552}" type="datetimeFigureOut">
              <a:rPr lang="es-MX" smtClean="0"/>
              <a:pPr/>
              <a:t>22/11/2017</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667E57F9-2639-46E3-A7E1-54C4D8EB08F4}"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F8BEBC4-2D4E-43BD-A960-F474F23C3552}" type="datetimeFigureOut">
              <a:rPr lang="es-MX" smtClean="0"/>
              <a:pPr/>
              <a:t>22/11/2017</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667E57F9-2639-46E3-A7E1-54C4D8EB08F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F8BEBC4-2D4E-43BD-A960-F474F23C3552}" type="datetimeFigureOut">
              <a:rPr lang="es-MX" smtClean="0"/>
              <a:pPr/>
              <a:t>22/11/2017</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667E57F9-2639-46E3-A7E1-54C4D8EB08F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3F8BEBC4-2D4E-43BD-A960-F474F23C3552}" type="datetimeFigureOut">
              <a:rPr lang="es-MX" smtClean="0"/>
              <a:pPr/>
              <a:t>22/11/2017</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667E57F9-2639-46E3-A7E1-54C4D8EB08F4}" type="slidenum">
              <a:rPr lang="es-MX" smtClean="0"/>
              <a:pPr/>
              <a:t>‹Nº›</a:t>
            </a:fld>
            <a:endParaRPr lang="es-MX"/>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3F8BEBC4-2D4E-43BD-A960-F474F23C3552}" type="datetimeFigureOut">
              <a:rPr lang="es-MX" smtClean="0"/>
              <a:pPr/>
              <a:t>22/11/2017</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667E57F9-2639-46E3-A7E1-54C4D8EB08F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3F8BEBC4-2D4E-43BD-A960-F474F23C3552}" type="datetimeFigureOut">
              <a:rPr lang="es-MX" smtClean="0"/>
              <a:pPr/>
              <a:t>22/11/2017</a:t>
            </a:fld>
            <a:endParaRPr lang="es-MX"/>
          </a:p>
        </p:txBody>
      </p:sp>
      <p:sp>
        <p:nvSpPr>
          <p:cNvPr id="8" name="7 Marcador de pie de página"/>
          <p:cNvSpPr>
            <a:spLocks noGrp="1"/>
          </p:cNvSpPr>
          <p:nvPr>
            <p:ph type="ftr" sz="quarter" idx="11"/>
          </p:nvPr>
        </p:nvSpPr>
        <p:spPr/>
        <p:txBody>
          <a:bodyPr/>
          <a:lstStyle>
            <a:extLst/>
          </a:lstStyle>
          <a:p>
            <a:endParaRPr lang="es-MX"/>
          </a:p>
        </p:txBody>
      </p:sp>
      <p:sp>
        <p:nvSpPr>
          <p:cNvPr id="9" name="8 Marcador de número de diapositiva"/>
          <p:cNvSpPr>
            <a:spLocks noGrp="1"/>
          </p:cNvSpPr>
          <p:nvPr>
            <p:ph type="sldNum" sz="quarter" idx="12"/>
          </p:nvPr>
        </p:nvSpPr>
        <p:spPr/>
        <p:txBody>
          <a:bodyPr/>
          <a:lstStyle>
            <a:extLst/>
          </a:lstStyle>
          <a:p>
            <a:fld id="{667E57F9-2639-46E3-A7E1-54C4D8EB08F4}"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3F8BEBC4-2D4E-43BD-A960-F474F23C3552}" type="datetimeFigureOut">
              <a:rPr lang="es-MX" smtClean="0"/>
              <a:pPr/>
              <a:t>22/11/2017</a:t>
            </a:fld>
            <a:endParaRPr lang="es-MX"/>
          </a:p>
        </p:txBody>
      </p:sp>
      <p:sp>
        <p:nvSpPr>
          <p:cNvPr id="4" name="3 Marcador de pie de página"/>
          <p:cNvSpPr>
            <a:spLocks noGrp="1"/>
          </p:cNvSpPr>
          <p:nvPr>
            <p:ph type="ftr" sz="quarter" idx="11"/>
          </p:nvPr>
        </p:nvSpPr>
        <p:spPr/>
        <p:txBody>
          <a:bodyPr/>
          <a:lstStyle>
            <a:extLst/>
          </a:lstStyle>
          <a:p>
            <a:endParaRPr lang="es-MX"/>
          </a:p>
        </p:txBody>
      </p:sp>
      <p:sp>
        <p:nvSpPr>
          <p:cNvPr id="5" name="4 Marcador de número de diapositiva"/>
          <p:cNvSpPr>
            <a:spLocks noGrp="1"/>
          </p:cNvSpPr>
          <p:nvPr>
            <p:ph type="sldNum" sz="quarter" idx="12"/>
          </p:nvPr>
        </p:nvSpPr>
        <p:spPr/>
        <p:txBody>
          <a:bodyPr/>
          <a:lstStyle>
            <a:extLst/>
          </a:lstStyle>
          <a:p>
            <a:fld id="{667E57F9-2639-46E3-A7E1-54C4D8EB08F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3F8BEBC4-2D4E-43BD-A960-F474F23C3552}" type="datetimeFigureOut">
              <a:rPr lang="es-MX" smtClean="0"/>
              <a:pPr/>
              <a:t>22/11/2017</a:t>
            </a:fld>
            <a:endParaRPr lang="es-MX"/>
          </a:p>
        </p:txBody>
      </p:sp>
      <p:sp>
        <p:nvSpPr>
          <p:cNvPr id="3" name="2 Marcador de pie de página"/>
          <p:cNvSpPr>
            <a:spLocks noGrp="1"/>
          </p:cNvSpPr>
          <p:nvPr>
            <p:ph type="ftr" sz="quarter" idx="11"/>
          </p:nvPr>
        </p:nvSpPr>
        <p:spPr/>
        <p:txBody>
          <a:bodyPr/>
          <a:lstStyle>
            <a:extLst/>
          </a:lstStyle>
          <a:p>
            <a:endParaRPr lang="es-MX"/>
          </a:p>
        </p:txBody>
      </p:sp>
      <p:sp>
        <p:nvSpPr>
          <p:cNvPr id="4" name="3 Marcador de número de diapositiva"/>
          <p:cNvSpPr>
            <a:spLocks noGrp="1"/>
          </p:cNvSpPr>
          <p:nvPr>
            <p:ph type="sldNum" sz="quarter" idx="12"/>
          </p:nvPr>
        </p:nvSpPr>
        <p:spPr/>
        <p:txBody>
          <a:bodyPr/>
          <a:lstStyle>
            <a:extLst/>
          </a:lstStyle>
          <a:p>
            <a:fld id="{667E57F9-2639-46E3-A7E1-54C4D8EB08F4}" type="slidenum">
              <a:rPr lang="es-MX" smtClean="0"/>
              <a:pPr/>
              <a:t>‹Nº›</a:t>
            </a:fld>
            <a:endParaRPr lang="es-MX"/>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3F8BEBC4-2D4E-43BD-A960-F474F23C3552}" type="datetimeFigureOut">
              <a:rPr lang="es-MX" smtClean="0"/>
              <a:pPr/>
              <a:t>22/11/2017</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667E57F9-2639-46E3-A7E1-54C4D8EB08F4}"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3F8BEBC4-2D4E-43BD-A960-F474F23C3552}" type="datetimeFigureOut">
              <a:rPr lang="es-MX" smtClean="0"/>
              <a:pPr/>
              <a:t>22/11/2017</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667E57F9-2639-46E3-A7E1-54C4D8EB08F4}" type="slidenum">
              <a:rPr lang="es-MX" smtClean="0"/>
              <a:pPr/>
              <a:t>‹Nº›</a:t>
            </a:fld>
            <a:endParaRPr lang="es-MX"/>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F8BEBC4-2D4E-43BD-A960-F474F23C3552}" type="datetimeFigureOut">
              <a:rPr lang="es-MX" smtClean="0"/>
              <a:pPr/>
              <a:t>22/11/2017</a:t>
            </a:fld>
            <a:endParaRPr lang="es-MX"/>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MX"/>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67E57F9-2639-46E3-A7E1-54C4D8EB08F4}" type="slidenum">
              <a:rPr lang="es-MX" smtClean="0"/>
              <a:pPr/>
              <a:t>‹Nº›</a:t>
            </a:fld>
            <a:endParaRPr lang="es-MX"/>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85852" y="1785926"/>
            <a:ext cx="7406640" cy="1472184"/>
          </a:xfrm>
        </p:spPr>
        <p:txBody>
          <a:bodyPr/>
          <a:lstStyle/>
          <a:p>
            <a:r>
              <a:rPr lang="es-MX" b="1" i="1" dirty="0" smtClean="0">
                <a:solidFill>
                  <a:schemeClr val="tx1"/>
                </a:solidFill>
                <a:latin typeface="Bernard MT Condensed" pitchFamily="18" charset="0"/>
              </a:rPr>
              <a:t>análisis de estabilidad de nyquist</a:t>
            </a:r>
            <a:endParaRPr lang="es-MX" b="1" i="1" dirty="0">
              <a:solidFill>
                <a:schemeClr val="tx1"/>
              </a:solidFill>
              <a:latin typeface="Bernard MT Condensed" pitchFamily="18" charset="0"/>
            </a:endParaRPr>
          </a:p>
        </p:txBody>
      </p:sp>
      <p:sp>
        <p:nvSpPr>
          <p:cNvPr id="5" name="4 Subtítulo"/>
          <p:cNvSpPr>
            <a:spLocks noGrp="1"/>
          </p:cNvSpPr>
          <p:nvPr>
            <p:ph type="subTitle" idx="1"/>
          </p:nvPr>
        </p:nvSpPr>
        <p:spPr>
          <a:xfrm>
            <a:off x="1285852" y="4286256"/>
            <a:ext cx="7406640" cy="1752600"/>
          </a:xfrm>
        </p:spPr>
        <p:txBody>
          <a:bodyPr/>
          <a:lstStyle/>
          <a:p>
            <a:r>
              <a:rPr lang="es-MX" dirty="0" smtClean="0"/>
              <a:t>Alberto Vazquez medina </a:t>
            </a:r>
          </a:p>
          <a:p>
            <a:r>
              <a:rPr lang="es-MX" dirty="0" smtClean="0"/>
              <a:t>Mecánica 7°B </a:t>
            </a:r>
            <a:endParaRPr lang="es-MX"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p:nvPr/>
        </p:nvPicPr>
        <p:blipFill>
          <a:blip r:embed="rId2">
            <a:extLst>
              <a:ext uri="{28A0092B-C50C-407E-A947-70E740481C1C}">
                <a14:useLocalDpi xmlns:a14="http://schemas.microsoft.com/office/drawing/2010/main" val="0"/>
              </a:ext>
            </a:extLst>
          </a:blip>
          <a:srcRect/>
          <a:stretch>
            <a:fillRect/>
          </a:stretch>
        </p:blipFill>
        <p:spPr bwMode="auto">
          <a:xfrm>
            <a:off x="1142976" y="428604"/>
            <a:ext cx="7715304" cy="6072229"/>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p:nvPr/>
        </p:nvPicPr>
        <p:blipFill>
          <a:blip r:embed="rId2">
            <a:extLst>
              <a:ext uri="{28A0092B-C50C-407E-A947-70E740481C1C}">
                <a14:useLocalDpi xmlns:a14="http://schemas.microsoft.com/office/drawing/2010/main" val="0"/>
              </a:ext>
            </a:extLst>
          </a:blip>
          <a:srcRect/>
          <a:stretch>
            <a:fillRect/>
          </a:stretch>
        </p:blipFill>
        <p:spPr bwMode="auto">
          <a:xfrm>
            <a:off x="1214414" y="1071546"/>
            <a:ext cx="5857916" cy="5357826"/>
          </a:xfrm>
          <a:prstGeom prst="rect">
            <a:avLst/>
          </a:prstGeom>
          <a:noFill/>
          <a:ln>
            <a:noFill/>
          </a:ln>
        </p:spPr>
      </p:pic>
      <p:sp>
        <p:nvSpPr>
          <p:cNvPr id="3" name="2 Título"/>
          <p:cNvSpPr>
            <a:spLocks noGrp="1"/>
          </p:cNvSpPr>
          <p:nvPr>
            <p:ph type="title"/>
          </p:nvPr>
        </p:nvSpPr>
        <p:spPr>
          <a:ln>
            <a:solidFill>
              <a:schemeClr val="bg1"/>
            </a:solidFill>
          </a:ln>
        </p:spPr>
        <p:style>
          <a:lnRef idx="2">
            <a:schemeClr val="accent2"/>
          </a:lnRef>
          <a:fillRef idx="1">
            <a:schemeClr val="lt1"/>
          </a:fillRef>
          <a:effectRef idx="0">
            <a:schemeClr val="accent2"/>
          </a:effectRef>
          <a:fontRef idx="minor">
            <a:schemeClr val="dk1"/>
          </a:fontRef>
        </p:style>
        <p:txBody>
          <a:bodyPr>
            <a:noAutofit/>
          </a:bodyPr>
          <a:lstStyle/>
          <a:p>
            <a:pPr algn="ctr"/>
            <a:r>
              <a:rPr lang="es-MX" sz="4000" b="1" dirty="0" smtClean="0">
                <a:solidFill>
                  <a:srgbClr val="00CCFF"/>
                </a:solidFill>
                <a:latin typeface="Century Gothic" pitchFamily="34" charset="0"/>
              </a:rPr>
              <a:t>Sistemas condicionalmente estables</a:t>
            </a:r>
            <a:endParaRPr lang="es-MX" sz="4000" b="1" dirty="0">
              <a:solidFill>
                <a:srgbClr val="00CCFF"/>
              </a:solidFill>
              <a:latin typeface="Century Gothic" pitchFamily="34" charset="0"/>
            </a:endParaRPr>
          </a:p>
        </p:txBody>
      </p:sp>
      <p:sp>
        <p:nvSpPr>
          <p:cNvPr id="5" name="4 Rectángulo"/>
          <p:cNvSpPr/>
          <p:nvPr/>
        </p:nvSpPr>
        <p:spPr>
          <a:xfrm>
            <a:off x="5429256" y="4500570"/>
            <a:ext cx="3500462" cy="1323439"/>
          </a:xfrm>
          <a:prstGeom prst="rect">
            <a:avLst/>
          </a:prstGeom>
          <a:ln>
            <a:solidFill>
              <a:schemeClr val="bg1"/>
            </a:solidFill>
          </a:ln>
        </p:spPr>
        <p:txBody>
          <a:bodyPr wrap="square">
            <a:spAutoFit/>
          </a:bodyPr>
          <a:lstStyle/>
          <a:p>
            <a:pPr algn="ctr"/>
            <a:r>
              <a:rPr lang="es-MX" sz="1600" dirty="0" smtClean="0">
                <a:latin typeface="Calibri Light" pitchFamily="34" charset="0"/>
              </a:rPr>
              <a:t>La Figura </a:t>
            </a:r>
            <a:r>
              <a:rPr lang="es-MX" sz="1600" b="1" dirty="0" smtClean="0">
                <a:latin typeface="Calibri Light" pitchFamily="34" charset="0"/>
              </a:rPr>
              <a:t>7-58</a:t>
            </a:r>
            <a:r>
              <a:rPr lang="es-MX" sz="1600" dirty="0" smtClean="0">
                <a:latin typeface="Calibri Light" pitchFamily="34" charset="0"/>
              </a:rPr>
              <a:t> muestra un ejemplo de un lugar geométrico G(</a:t>
            </a:r>
            <a:r>
              <a:rPr lang="es-MX" sz="1600" dirty="0" err="1" smtClean="0">
                <a:latin typeface="Calibri Light" pitchFamily="34" charset="0"/>
              </a:rPr>
              <a:t>jw</a:t>
            </a:r>
            <a:r>
              <a:rPr lang="es-MX" sz="1600" dirty="0" smtClean="0">
                <a:latin typeface="Calibri Light" pitchFamily="34" charset="0"/>
              </a:rPr>
              <a:t>)H(</a:t>
            </a:r>
            <a:r>
              <a:rPr lang="es-MX" sz="1600" dirty="0" err="1" smtClean="0">
                <a:latin typeface="Calibri Light" pitchFamily="34" charset="0"/>
              </a:rPr>
              <a:t>jw</a:t>
            </a:r>
            <a:r>
              <a:rPr lang="es-MX" sz="1600" dirty="0" smtClean="0">
                <a:latin typeface="Calibri Light" pitchFamily="34" charset="0"/>
              </a:rPr>
              <a:t>) para el cual el sistema en lazo cerrado se vuelve inestable cuando se varía la ganancia en lazo abierto.</a:t>
            </a:r>
            <a:endParaRPr lang="es-MX" sz="1600" dirty="0">
              <a:latin typeface="Calibri Light"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a:xfrm>
            <a:off x="1500166" y="1071546"/>
            <a:ext cx="7215238" cy="2357454"/>
          </a:xfrm>
        </p:spPr>
        <p:style>
          <a:lnRef idx="2">
            <a:schemeClr val="accent2"/>
          </a:lnRef>
          <a:fillRef idx="1">
            <a:schemeClr val="lt1"/>
          </a:fillRef>
          <a:effectRef idx="0">
            <a:schemeClr val="accent2"/>
          </a:effectRef>
          <a:fontRef idx="minor">
            <a:schemeClr val="dk1"/>
          </a:fontRef>
        </p:style>
        <p:txBody>
          <a:bodyPr>
            <a:normAutofit/>
          </a:bodyPr>
          <a:lstStyle/>
          <a:p>
            <a:r>
              <a:rPr lang="es-MX" sz="2000" dirty="0" smtClean="0">
                <a:latin typeface="Century Gothic" pitchFamily="34" charset="0"/>
              </a:rPr>
              <a:t>Si el incremento de la ganancia en lazo abierto es suficiente, el lugar geométrico </a:t>
            </a:r>
            <a:r>
              <a:rPr lang="es-MX" sz="2000" i="1" dirty="0" smtClean="0">
                <a:latin typeface="Century Gothic" pitchFamily="34" charset="0"/>
              </a:rPr>
              <a:t>G(</a:t>
            </a:r>
            <a:r>
              <a:rPr lang="es-MX" sz="2000" i="1" dirty="0" err="1" smtClean="0">
                <a:latin typeface="Century Gothic" pitchFamily="34" charset="0"/>
              </a:rPr>
              <a:t>jw</a:t>
            </a:r>
            <a:r>
              <a:rPr lang="es-MX" sz="2000" i="1" dirty="0" smtClean="0">
                <a:latin typeface="Century Gothic" pitchFamily="34" charset="0"/>
              </a:rPr>
              <a:t>)H(</a:t>
            </a:r>
            <a:r>
              <a:rPr lang="es-MX" sz="2000" i="1" dirty="0" err="1" smtClean="0">
                <a:latin typeface="Century Gothic" pitchFamily="34" charset="0"/>
              </a:rPr>
              <a:t>jw</a:t>
            </a:r>
            <a:r>
              <a:rPr lang="es-MX" sz="2000" i="1" dirty="0" smtClean="0">
                <a:latin typeface="Century Gothic" pitchFamily="34" charset="0"/>
              </a:rPr>
              <a:t>)</a:t>
            </a:r>
            <a:r>
              <a:rPr lang="es-MX" sz="2000" dirty="0" smtClean="0">
                <a:latin typeface="Century Gothic" pitchFamily="34" charset="0"/>
              </a:rPr>
              <a:t> rodea al punto ---</a:t>
            </a:r>
            <a:r>
              <a:rPr lang="es-MX" sz="2000" i="1" dirty="0" smtClean="0">
                <a:latin typeface="Century Gothic" pitchFamily="34" charset="0"/>
              </a:rPr>
              <a:t>1 + j0 </a:t>
            </a:r>
            <a:r>
              <a:rPr lang="es-MX" sz="2000" dirty="0" smtClean="0">
                <a:latin typeface="Century Gothic" pitchFamily="34" charset="0"/>
              </a:rPr>
              <a:t>dos veces, y el sistema </a:t>
            </a:r>
            <a:r>
              <a:rPr lang="es-MX" sz="2000" b="1" dirty="0" smtClean="0">
                <a:solidFill>
                  <a:schemeClr val="accent2"/>
                </a:solidFill>
                <a:latin typeface="Century Gothic" pitchFamily="34" charset="0"/>
              </a:rPr>
              <a:t>se vuelve inestable</a:t>
            </a:r>
            <a:r>
              <a:rPr lang="es-MX" sz="2000" dirty="0" smtClean="0">
                <a:latin typeface="Century Gothic" pitchFamily="34" charset="0"/>
              </a:rPr>
              <a:t>. </a:t>
            </a:r>
          </a:p>
          <a:p>
            <a:r>
              <a:rPr lang="es-MX" sz="2000" dirty="0" smtClean="0">
                <a:latin typeface="Century Gothic" pitchFamily="34" charset="0"/>
              </a:rPr>
              <a:t>Si la ganancia en lazo abierto disminuye lo suficiente, una vez más el lugar geométrico </a:t>
            </a:r>
            <a:r>
              <a:rPr lang="es-MX" sz="2000" i="1" dirty="0" smtClean="0">
                <a:latin typeface="Century Gothic" pitchFamily="34" charset="0"/>
              </a:rPr>
              <a:t>G(</a:t>
            </a:r>
            <a:r>
              <a:rPr lang="es-MX" sz="2000" i="1" dirty="0" err="1" smtClean="0">
                <a:latin typeface="Century Gothic" pitchFamily="34" charset="0"/>
              </a:rPr>
              <a:t>jw</a:t>
            </a:r>
            <a:r>
              <a:rPr lang="es-MX" sz="2000" i="1" dirty="0" smtClean="0">
                <a:latin typeface="Century Gothic" pitchFamily="34" charset="0"/>
              </a:rPr>
              <a:t>)H(</a:t>
            </a:r>
            <a:r>
              <a:rPr lang="es-MX" sz="2000" i="1" dirty="0" err="1" smtClean="0">
                <a:latin typeface="Century Gothic" pitchFamily="34" charset="0"/>
              </a:rPr>
              <a:t>jw</a:t>
            </a:r>
            <a:r>
              <a:rPr lang="es-MX" sz="2000" i="1" dirty="0" smtClean="0">
                <a:latin typeface="Century Gothic" pitchFamily="34" charset="0"/>
              </a:rPr>
              <a:t>) </a:t>
            </a:r>
            <a:r>
              <a:rPr lang="es-MX" sz="2000" dirty="0" smtClean="0">
                <a:latin typeface="Century Gothic" pitchFamily="34" charset="0"/>
              </a:rPr>
              <a:t>rodea al punto   -1+ </a:t>
            </a:r>
            <a:r>
              <a:rPr lang="es-MX" sz="2000" i="1" dirty="0" smtClean="0">
                <a:latin typeface="Century Gothic" pitchFamily="34" charset="0"/>
              </a:rPr>
              <a:t>j0</a:t>
            </a:r>
            <a:r>
              <a:rPr lang="es-MX" sz="2000" dirty="0" smtClean="0">
                <a:latin typeface="Century Gothic" pitchFamily="34" charset="0"/>
              </a:rPr>
              <a:t> dos veces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85852" y="785794"/>
            <a:ext cx="7498080" cy="4800600"/>
          </a:xfrm>
        </p:spPr>
        <p:txBody>
          <a:bodyPr>
            <a:normAutofit/>
          </a:bodyPr>
          <a:lstStyle/>
          <a:p>
            <a:r>
              <a:rPr lang="es-MX" sz="2400" dirty="0" smtClean="0">
                <a:latin typeface="Century Gothic" pitchFamily="34" charset="0"/>
              </a:rPr>
              <a:t>Un sistema que sólo es estable para rangos limitados del valor de la ganancia en lazo abierto tales que el punto -1+ </a:t>
            </a:r>
            <a:r>
              <a:rPr lang="es-MX" sz="2400" i="1" dirty="0" smtClean="0">
                <a:latin typeface="Century Gothic" pitchFamily="34" charset="0"/>
              </a:rPr>
              <a:t>j0</a:t>
            </a:r>
            <a:r>
              <a:rPr lang="es-MX" sz="2400" dirty="0" smtClean="0">
                <a:latin typeface="Century Gothic" pitchFamily="34" charset="0"/>
              </a:rPr>
              <a:t> está completamente fuera del lugar geométrico </a:t>
            </a:r>
            <a:r>
              <a:rPr lang="es-MX" sz="2400" i="1" dirty="0" smtClean="0">
                <a:latin typeface="Century Gothic" pitchFamily="34" charset="0"/>
              </a:rPr>
              <a:t>G(</a:t>
            </a:r>
            <a:r>
              <a:rPr lang="es-MX" sz="2400" i="1" dirty="0" err="1" smtClean="0">
                <a:latin typeface="Century Gothic" pitchFamily="34" charset="0"/>
              </a:rPr>
              <a:t>jw</a:t>
            </a:r>
            <a:r>
              <a:rPr lang="es-MX" sz="2400" i="1" dirty="0" smtClean="0">
                <a:latin typeface="Century Gothic" pitchFamily="34" charset="0"/>
              </a:rPr>
              <a:t>) H(</a:t>
            </a:r>
            <a:r>
              <a:rPr lang="es-MX" sz="2400" i="1" dirty="0" err="1" smtClean="0">
                <a:latin typeface="Century Gothic" pitchFamily="34" charset="0"/>
              </a:rPr>
              <a:t>jw</a:t>
            </a:r>
            <a:r>
              <a:rPr lang="es-MX" sz="2400" i="1" dirty="0" smtClean="0">
                <a:latin typeface="Century Gothic" pitchFamily="34" charset="0"/>
              </a:rPr>
              <a:t>) </a:t>
            </a:r>
            <a:r>
              <a:rPr lang="es-MX" sz="2400" dirty="0" smtClean="0">
                <a:latin typeface="Century Gothic" pitchFamily="34" charset="0"/>
              </a:rPr>
              <a:t>es condicionalmente estable</a:t>
            </a:r>
            <a:r>
              <a:rPr lang="es-MX" sz="2400" dirty="0" smtClean="0">
                <a:solidFill>
                  <a:schemeClr val="accent2">
                    <a:lumMod val="75000"/>
                  </a:schemeClr>
                </a:solidFill>
                <a:latin typeface="Century Gothic" pitchFamily="34" charset="0"/>
              </a:rPr>
              <a:t>.</a:t>
            </a:r>
          </a:p>
          <a:p>
            <a:pPr>
              <a:buNone/>
            </a:pPr>
            <a:endParaRPr lang="es-MX" sz="2400" dirty="0" smtClean="0">
              <a:solidFill>
                <a:schemeClr val="accent2">
                  <a:lumMod val="75000"/>
                </a:schemeClr>
              </a:solidFill>
              <a:latin typeface="Century Gothic" pitchFamily="34" charset="0"/>
            </a:endParaRPr>
          </a:p>
          <a:p>
            <a:r>
              <a:rPr lang="es-MX" sz="2400" b="1" dirty="0" smtClean="0">
                <a:solidFill>
                  <a:schemeClr val="accent2">
                    <a:lumMod val="75000"/>
                  </a:schemeClr>
                </a:solidFill>
                <a:latin typeface="Century Gothic" pitchFamily="34" charset="0"/>
              </a:rPr>
              <a:t> </a:t>
            </a:r>
            <a:r>
              <a:rPr lang="es-MX" sz="2400" dirty="0" smtClean="0">
                <a:latin typeface="Century Gothic" pitchFamily="34" charset="0"/>
              </a:rPr>
              <a:t>Un sistema condicionalmente estable es estable para el valor de la ganancia en lazo abierto que se encuentra entre valores críticos, y es inestable si la ganancia en lazo abierto se incrementa o disminuye de forma suficiente.</a:t>
            </a:r>
            <a:endParaRPr lang="es-MX" sz="2400" b="1" dirty="0">
              <a:solidFill>
                <a:schemeClr val="accent2">
                  <a:lumMod val="75000"/>
                </a:schemeClr>
              </a:solidFill>
              <a:latin typeface="Century Gothic"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smtClean="0">
                <a:solidFill>
                  <a:srgbClr val="92D050"/>
                </a:solidFill>
                <a:latin typeface="Century Gothic" pitchFamily="34" charset="0"/>
              </a:rPr>
              <a:t>Sistema multilazo</a:t>
            </a:r>
            <a:endParaRPr lang="es-MX" b="1" dirty="0">
              <a:solidFill>
                <a:srgbClr val="92D050"/>
              </a:solidFill>
              <a:latin typeface="Century Gothic" pitchFamily="34" charset="0"/>
            </a:endParaRPr>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1500166" y="1500174"/>
            <a:ext cx="7143800" cy="4143404"/>
          </a:xfrm>
          <a:prstGeom prst="rect">
            <a:avLst/>
          </a:prstGeom>
          <a:noFill/>
          <a:ln>
            <a:noFill/>
          </a:ln>
        </p:spPr>
      </p:pic>
      <p:sp>
        <p:nvSpPr>
          <p:cNvPr id="5" name="4 Rectángulo"/>
          <p:cNvSpPr/>
          <p:nvPr/>
        </p:nvSpPr>
        <p:spPr>
          <a:xfrm>
            <a:off x="1428728" y="5643578"/>
            <a:ext cx="7358114" cy="707886"/>
          </a:xfrm>
          <a:prstGeom prst="rect">
            <a:avLst/>
          </a:prstGeom>
        </p:spPr>
        <p:txBody>
          <a:bodyPr wrap="square">
            <a:spAutoFit/>
          </a:bodyPr>
          <a:lstStyle/>
          <a:p>
            <a:pPr algn="ctr"/>
            <a:r>
              <a:rPr lang="es-MX" sz="2000" dirty="0" smtClean="0">
                <a:latin typeface="Calibri Light" pitchFamily="34" charset="0"/>
              </a:rPr>
              <a:t>Considérese el sistema de la Figura 7-59. Se trata de un sistema multilazo. El lazo interno tiene la función de transferencia.</a:t>
            </a:r>
            <a:endParaRPr lang="es-MX" sz="2000" dirty="0">
              <a:latin typeface="Calibri Light"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42976" y="428604"/>
            <a:ext cx="7786710" cy="3500462"/>
          </a:xfrm>
        </p:spPr>
        <p:txBody>
          <a:bodyPr>
            <a:noAutofit/>
          </a:bodyPr>
          <a:lstStyle/>
          <a:p>
            <a:r>
              <a:rPr lang="es-MX" sz="2000" dirty="0" smtClean="0">
                <a:latin typeface="Century Gothic" pitchFamily="34" charset="0"/>
              </a:rPr>
              <a:t>Si G(s) es inestable, los efectos de la inestabilidad generan uno o más polos en el semiplano derecho del plano s. Entonces, la ecuación característica del lazo interno,     </a:t>
            </a:r>
            <a:r>
              <a:rPr lang="es-MX" sz="2400" b="1" dirty="0" smtClean="0">
                <a:solidFill>
                  <a:srgbClr val="0070C0"/>
                </a:solidFill>
                <a:latin typeface="Century Gothic" pitchFamily="34" charset="0"/>
              </a:rPr>
              <a:t>1+ G</a:t>
            </a:r>
            <a:r>
              <a:rPr lang="es-MX" sz="2400" b="1" baseline="-25000" dirty="0" smtClean="0">
                <a:solidFill>
                  <a:srgbClr val="0070C0"/>
                </a:solidFill>
                <a:latin typeface="Century Gothic" pitchFamily="34" charset="0"/>
              </a:rPr>
              <a:t>2</a:t>
            </a:r>
            <a:r>
              <a:rPr lang="es-MX" sz="2400" b="1" dirty="0" smtClean="0">
                <a:solidFill>
                  <a:srgbClr val="0070C0"/>
                </a:solidFill>
                <a:latin typeface="Century Gothic" pitchFamily="34" charset="0"/>
              </a:rPr>
              <a:t>(s)H</a:t>
            </a:r>
            <a:r>
              <a:rPr lang="es-MX" sz="2400" b="1" baseline="-25000" dirty="0" smtClean="0">
                <a:solidFill>
                  <a:srgbClr val="0070C0"/>
                </a:solidFill>
                <a:latin typeface="Century Gothic" pitchFamily="34" charset="0"/>
              </a:rPr>
              <a:t>2</a:t>
            </a:r>
            <a:r>
              <a:rPr lang="es-MX" sz="2400" b="1" dirty="0" smtClean="0">
                <a:solidFill>
                  <a:srgbClr val="0070C0"/>
                </a:solidFill>
                <a:latin typeface="Century Gothic" pitchFamily="34" charset="0"/>
              </a:rPr>
              <a:t>(s)=0</a:t>
            </a:r>
            <a:r>
              <a:rPr lang="es-MX" sz="2000" dirty="0" smtClean="0">
                <a:latin typeface="Century Gothic" pitchFamily="34" charset="0"/>
              </a:rPr>
              <a:t>, tiene uno o más ceros en esta parte del plano.</a:t>
            </a:r>
          </a:p>
          <a:p>
            <a:endParaRPr lang="es-MX" sz="2000" dirty="0" smtClean="0">
              <a:latin typeface="Century Gothic" pitchFamily="34" charset="0"/>
            </a:endParaRPr>
          </a:p>
          <a:p>
            <a:r>
              <a:rPr lang="es-MX" sz="2000" dirty="0" smtClean="0">
                <a:latin typeface="Century Gothic" pitchFamily="34" charset="0"/>
              </a:rPr>
              <a:t>Si </a:t>
            </a:r>
            <a:r>
              <a:rPr lang="es-MX" sz="2000" i="1" dirty="0" smtClean="0">
                <a:latin typeface="Century Gothic" pitchFamily="34" charset="0"/>
              </a:rPr>
              <a:t>G</a:t>
            </a:r>
            <a:r>
              <a:rPr lang="es-MX" sz="2000" i="1" baseline="-25000" dirty="0" smtClean="0">
                <a:latin typeface="Century Gothic" pitchFamily="34" charset="0"/>
              </a:rPr>
              <a:t>2</a:t>
            </a:r>
            <a:r>
              <a:rPr lang="es-MX" sz="2000" i="1" dirty="0" smtClean="0">
                <a:latin typeface="Century Gothic" pitchFamily="34" charset="0"/>
              </a:rPr>
              <a:t>(s) </a:t>
            </a:r>
            <a:r>
              <a:rPr lang="es-MX" sz="2000" dirty="0" smtClean="0">
                <a:latin typeface="Century Gothic" pitchFamily="34" charset="0"/>
              </a:rPr>
              <a:t>y </a:t>
            </a:r>
            <a:r>
              <a:rPr lang="es-MX" sz="2000" i="1" dirty="0" smtClean="0">
                <a:latin typeface="Century Gothic" pitchFamily="34" charset="0"/>
              </a:rPr>
              <a:t>H</a:t>
            </a:r>
            <a:r>
              <a:rPr lang="es-MX" sz="2000" i="1" baseline="-25000" dirty="0" smtClean="0">
                <a:latin typeface="Century Gothic" pitchFamily="34" charset="0"/>
              </a:rPr>
              <a:t>2</a:t>
            </a:r>
            <a:r>
              <a:rPr lang="es-MX" sz="2000" i="1" dirty="0" smtClean="0">
                <a:latin typeface="Century Gothic" pitchFamily="34" charset="0"/>
              </a:rPr>
              <a:t>(s) </a:t>
            </a:r>
            <a:r>
              <a:rPr lang="es-MX" sz="2000" dirty="0" smtClean="0">
                <a:latin typeface="Century Gothic" pitchFamily="34" charset="0"/>
              </a:rPr>
              <a:t>tienen </a:t>
            </a:r>
            <a:r>
              <a:rPr lang="es-MX" sz="2000" i="1" dirty="0" smtClean="0">
                <a:latin typeface="Century Gothic" pitchFamily="34" charset="0"/>
              </a:rPr>
              <a:t>P</a:t>
            </a:r>
            <a:r>
              <a:rPr lang="es-MX" sz="2000" i="1" baseline="-25000" dirty="0" smtClean="0">
                <a:latin typeface="Century Gothic" pitchFamily="34" charset="0"/>
              </a:rPr>
              <a:t>1</a:t>
            </a:r>
            <a:r>
              <a:rPr lang="es-MX" sz="2000" dirty="0" smtClean="0">
                <a:latin typeface="Century Gothic" pitchFamily="34" charset="0"/>
              </a:rPr>
              <a:t> polos aquí, el número Z</a:t>
            </a:r>
            <a:r>
              <a:rPr lang="es-MX" sz="2000" baseline="-25000" dirty="0" smtClean="0">
                <a:latin typeface="Century Gothic" pitchFamily="34" charset="0"/>
              </a:rPr>
              <a:t>1</a:t>
            </a:r>
            <a:r>
              <a:rPr lang="es-MX" sz="2000" dirty="0" smtClean="0">
                <a:latin typeface="Century Gothic" pitchFamily="34" charset="0"/>
              </a:rPr>
              <a:t> de ceros en el semiplano derecho del plano de </a:t>
            </a:r>
            <a:r>
              <a:rPr lang="es-MX" sz="2000" i="1" dirty="0" smtClean="0">
                <a:latin typeface="Century Gothic" pitchFamily="34" charset="0"/>
              </a:rPr>
              <a:t>1+G</a:t>
            </a:r>
            <a:r>
              <a:rPr lang="es-MX" sz="2000" i="1" baseline="-25000" dirty="0" smtClean="0">
                <a:latin typeface="Century Gothic" pitchFamily="34" charset="0"/>
              </a:rPr>
              <a:t>2</a:t>
            </a:r>
            <a:r>
              <a:rPr lang="es-MX" sz="2000" i="1" dirty="0" smtClean="0">
                <a:latin typeface="Century Gothic" pitchFamily="34" charset="0"/>
              </a:rPr>
              <a:t>(s)H</a:t>
            </a:r>
            <a:r>
              <a:rPr lang="es-MX" sz="2000" i="1" baseline="-25000" dirty="0" smtClean="0">
                <a:latin typeface="Century Gothic" pitchFamily="34" charset="0"/>
              </a:rPr>
              <a:t>2</a:t>
            </a:r>
            <a:r>
              <a:rPr lang="es-MX" sz="2000" i="1" dirty="0" smtClean="0">
                <a:latin typeface="Century Gothic" pitchFamily="34" charset="0"/>
              </a:rPr>
              <a:t> (s)</a:t>
            </a:r>
            <a:r>
              <a:rPr lang="es-MX" sz="2000" dirty="0" smtClean="0">
                <a:latin typeface="Century Gothic" pitchFamily="34" charset="0"/>
              </a:rPr>
              <a:t> se encuentra a partir de </a:t>
            </a:r>
            <a:r>
              <a:rPr lang="es-MX" sz="2400" b="1" i="1" dirty="0" smtClean="0">
                <a:solidFill>
                  <a:srgbClr val="0070C0"/>
                </a:solidFill>
                <a:latin typeface="Century Gothic" pitchFamily="34" charset="0"/>
              </a:rPr>
              <a:t>Z</a:t>
            </a:r>
            <a:r>
              <a:rPr lang="es-MX" sz="2400" b="1" i="1" baseline="-25000" dirty="0" smtClean="0">
                <a:solidFill>
                  <a:srgbClr val="0070C0"/>
                </a:solidFill>
                <a:latin typeface="Century Gothic" pitchFamily="34" charset="0"/>
              </a:rPr>
              <a:t>1</a:t>
            </a:r>
            <a:r>
              <a:rPr lang="es-MX" sz="2400" b="1" i="1" dirty="0" smtClean="0">
                <a:solidFill>
                  <a:srgbClr val="0070C0"/>
                </a:solidFill>
                <a:latin typeface="Century Gothic" pitchFamily="34" charset="0"/>
              </a:rPr>
              <a:t>=N</a:t>
            </a:r>
            <a:r>
              <a:rPr lang="es-MX" sz="2400" b="1" i="1" baseline="-25000" dirty="0" smtClean="0">
                <a:solidFill>
                  <a:srgbClr val="0070C0"/>
                </a:solidFill>
                <a:latin typeface="Century Gothic" pitchFamily="34" charset="0"/>
              </a:rPr>
              <a:t>1</a:t>
            </a:r>
            <a:r>
              <a:rPr lang="es-MX" sz="2400" b="1" i="1" dirty="0" smtClean="0">
                <a:solidFill>
                  <a:srgbClr val="0070C0"/>
                </a:solidFill>
                <a:latin typeface="Century Gothic" pitchFamily="34" charset="0"/>
              </a:rPr>
              <a:t>+P</a:t>
            </a:r>
            <a:r>
              <a:rPr lang="es-MX" sz="2400" baseline="-25000" dirty="0" smtClean="0">
                <a:solidFill>
                  <a:srgbClr val="0070C0"/>
                </a:solidFill>
                <a:latin typeface="Century Gothic" pitchFamily="34" charset="0"/>
              </a:rPr>
              <a:t>1</a:t>
            </a:r>
            <a:endParaRPr lang="es-MX" sz="2000" dirty="0" smtClean="0">
              <a:latin typeface="Century Gothic" pitchFamily="34" charset="0"/>
            </a:endParaRPr>
          </a:p>
        </p:txBody>
      </p:sp>
      <p:sp>
        <p:nvSpPr>
          <p:cNvPr id="4" name="3 Rectángulo"/>
          <p:cNvSpPr/>
          <p:nvPr/>
        </p:nvSpPr>
        <p:spPr>
          <a:xfrm>
            <a:off x="2786050" y="4286256"/>
            <a:ext cx="4572000" cy="1754326"/>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a:spAutoFit/>
          </a:bodyPr>
          <a:lstStyle/>
          <a:p>
            <a:r>
              <a:rPr lang="es-MX" dirty="0" smtClean="0">
                <a:latin typeface="Century Gothic" pitchFamily="34" charset="0"/>
              </a:rPr>
              <a:t>Donde: </a:t>
            </a:r>
          </a:p>
          <a:p>
            <a:pPr>
              <a:buNone/>
            </a:pPr>
            <a:endParaRPr lang="es-MX" dirty="0" smtClean="0">
              <a:latin typeface="Century Gothic" pitchFamily="34" charset="0"/>
            </a:endParaRPr>
          </a:p>
          <a:p>
            <a:pPr>
              <a:buNone/>
            </a:pPr>
            <a:r>
              <a:rPr lang="es-MX" dirty="0" smtClean="0">
                <a:latin typeface="Century Gothic" pitchFamily="34" charset="0"/>
              </a:rPr>
              <a:t> </a:t>
            </a:r>
            <a:r>
              <a:rPr lang="es-MX" b="1" dirty="0" smtClean="0">
                <a:latin typeface="Century Gothic" pitchFamily="34" charset="0"/>
              </a:rPr>
              <a:t>N</a:t>
            </a:r>
            <a:r>
              <a:rPr lang="es-MX" b="1" baseline="-25000" dirty="0" smtClean="0">
                <a:latin typeface="Century Gothic" pitchFamily="34" charset="0"/>
              </a:rPr>
              <a:t>1=</a:t>
            </a:r>
            <a:r>
              <a:rPr lang="es-MX" dirty="0" smtClean="0">
                <a:latin typeface="Century Gothic" pitchFamily="34" charset="0"/>
              </a:rPr>
              <a:t> es el número de rodeos en el sentido de las agujas del reloj del punto  -1 + </a:t>
            </a:r>
            <a:r>
              <a:rPr lang="es-MX" i="1" dirty="0" smtClean="0">
                <a:latin typeface="Century Gothic" pitchFamily="34" charset="0"/>
              </a:rPr>
              <a:t>j0</a:t>
            </a:r>
            <a:r>
              <a:rPr lang="es-MX" dirty="0" smtClean="0">
                <a:latin typeface="Century Gothic" pitchFamily="34" charset="0"/>
              </a:rPr>
              <a:t> mediante el lugar geométrico </a:t>
            </a:r>
            <a:r>
              <a:rPr lang="es-MX" i="1" dirty="0" smtClean="0">
                <a:latin typeface="Century Gothic" pitchFamily="34" charset="0"/>
              </a:rPr>
              <a:t>G</a:t>
            </a:r>
            <a:r>
              <a:rPr lang="es-MX" i="1" baseline="-25000" dirty="0" smtClean="0">
                <a:latin typeface="Century Gothic" pitchFamily="34" charset="0"/>
              </a:rPr>
              <a:t>2</a:t>
            </a:r>
            <a:r>
              <a:rPr lang="es-MX" i="1" dirty="0" smtClean="0">
                <a:latin typeface="Century Gothic" pitchFamily="34" charset="0"/>
              </a:rPr>
              <a:t>(s)H</a:t>
            </a:r>
            <a:r>
              <a:rPr lang="es-MX" i="1" baseline="-25000" dirty="0" smtClean="0">
                <a:latin typeface="Century Gothic" pitchFamily="34" charset="0"/>
              </a:rPr>
              <a:t>2</a:t>
            </a:r>
            <a:r>
              <a:rPr lang="es-MX" i="1" dirty="0" smtClean="0">
                <a:latin typeface="Century Gothic" pitchFamily="34" charset="0"/>
              </a:rPr>
              <a:t>(s). </a:t>
            </a:r>
            <a:endParaRPr lang="es-MX" i="1" dirty="0">
              <a:latin typeface="Century Gothic"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42976" y="0"/>
            <a:ext cx="7786742" cy="5643602"/>
          </a:xfrm>
        </p:spPr>
        <p:txBody>
          <a:bodyPr>
            <a:noAutofit/>
          </a:bodyPr>
          <a:lstStyle/>
          <a:p>
            <a:pPr>
              <a:buNone/>
            </a:pPr>
            <a:endParaRPr lang="es-MX" sz="2400" dirty="0" smtClean="0">
              <a:latin typeface="Century Gothic" pitchFamily="34" charset="0"/>
            </a:endParaRPr>
          </a:p>
          <a:p>
            <a:r>
              <a:rPr lang="es-MX" sz="2400" dirty="0" smtClean="0">
                <a:latin typeface="Century Gothic" pitchFamily="34" charset="0"/>
              </a:rPr>
              <a:t>Debido a que la función de transferencia en lazo abierto de todo el sistema se obtiene mediante G</a:t>
            </a:r>
            <a:r>
              <a:rPr lang="es-MX" sz="2400" baseline="-25000" dirty="0" smtClean="0">
                <a:latin typeface="Century Gothic" pitchFamily="34" charset="0"/>
              </a:rPr>
              <a:t>1</a:t>
            </a:r>
            <a:r>
              <a:rPr lang="es-MX" sz="2400" dirty="0" smtClean="0">
                <a:latin typeface="Century Gothic" pitchFamily="34" charset="0"/>
              </a:rPr>
              <a:t>(s)G</a:t>
            </a:r>
            <a:r>
              <a:rPr lang="es-MX" sz="2400" baseline="-25000" dirty="0" smtClean="0">
                <a:latin typeface="Century Gothic" pitchFamily="34" charset="0"/>
              </a:rPr>
              <a:t>1</a:t>
            </a:r>
            <a:r>
              <a:rPr lang="es-MX" sz="2400" dirty="0" smtClean="0">
                <a:latin typeface="Century Gothic" pitchFamily="34" charset="0"/>
              </a:rPr>
              <a:t>(s)H</a:t>
            </a:r>
            <a:r>
              <a:rPr lang="es-MX" sz="2400" baseline="-25000" dirty="0" smtClean="0">
                <a:latin typeface="Century Gothic" pitchFamily="34" charset="0"/>
              </a:rPr>
              <a:t>1</a:t>
            </a:r>
            <a:r>
              <a:rPr lang="es-MX" sz="2400" dirty="0" smtClean="0">
                <a:latin typeface="Century Gothic" pitchFamily="34" charset="0"/>
              </a:rPr>
              <a:t>(s), la estabilidad de este sistema en lazo cerrado se encuentra a partir del diagrama de Nyquist de G</a:t>
            </a:r>
            <a:r>
              <a:rPr lang="es-MX" sz="2400" baseline="-25000" dirty="0" smtClean="0">
                <a:latin typeface="Century Gothic" pitchFamily="34" charset="0"/>
              </a:rPr>
              <a:t>1</a:t>
            </a:r>
            <a:r>
              <a:rPr lang="es-MX" sz="2400" dirty="0" smtClean="0">
                <a:latin typeface="Century Gothic" pitchFamily="34" charset="0"/>
              </a:rPr>
              <a:t>(s)G(s)H</a:t>
            </a:r>
            <a:r>
              <a:rPr lang="es-MX" sz="2400" baseline="-25000" dirty="0" smtClean="0">
                <a:latin typeface="Century Gothic" pitchFamily="34" charset="0"/>
              </a:rPr>
              <a:t>1</a:t>
            </a:r>
            <a:r>
              <a:rPr lang="es-MX" sz="2400" dirty="0" smtClean="0">
                <a:latin typeface="Century Gothic" pitchFamily="34" charset="0"/>
              </a:rPr>
              <a:t>(s) y el conocimiento de los polos del semiplano derecho del plano de G</a:t>
            </a:r>
            <a:r>
              <a:rPr lang="es-MX" sz="2400" baseline="-25000" dirty="0" smtClean="0">
                <a:latin typeface="Century Gothic" pitchFamily="34" charset="0"/>
              </a:rPr>
              <a:t>1</a:t>
            </a:r>
            <a:r>
              <a:rPr lang="es-MX" sz="2400" dirty="0" smtClean="0">
                <a:latin typeface="Century Gothic" pitchFamily="34" charset="0"/>
              </a:rPr>
              <a:t>(s)G(s)H</a:t>
            </a:r>
            <a:r>
              <a:rPr lang="es-MX" sz="2400" baseline="-25000" dirty="0" smtClean="0">
                <a:latin typeface="Century Gothic" pitchFamily="34" charset="0"/>
              </a:rPr>
              <a:t>1</a:t>
            </a:r>
            <a:r>
              <a:rPr lang="es-MX" sz="2400" dirty="0" smtClean="0">
                <a:latin typeface="Century Gothic" pitchFamily="34" charset="0"/>
              </a:rPr>
              <a:t>(s). </a:t>
            </a:r>
          </a:p>
          <a:p>
            <a:endParaRPr lang="es-MX" sz="2400" dirty="0" smtClean="0">
              <a:latin typeface="Century Gothic" pitchFamily="34" charset="0"/>
            </a:endParaRPr>
          </a:p>
          <a:p>
            <a:r>
              <a:rPr lang="es-MX" sz="2400" dirty="0" smtClean="0">
                <a:latin typeface="Century Gothic" pitchFamily="34" charset="0"/>
              </a:rPr>
              <a:t> Obsérvese que, si se elimina un lazo de realimentación por medio de reducciones de un diagrama de bloques, existe una posibilidad de que se introduzcan polos inestables; si se elimina la rama del camino directo por medio de reducciones del diagrama de bloques, existe una posibilidad de que se introduzcan ceros en el semiplano derecho del plano. </a:t>
            </a:r>
          </a:p>
          <a:p>
            <a:endParaRPr lang="es-MX" sz="2400" dirty="0" smtClean="0"/>
          </a:p>
          <a:p>
            <a:endParaRPr lang="es-MX" sz="2400" dirty="0" smtClean="0"/>
          </a:p>
          <a:p>
            <a:endParaRPr lang="es-MX" sz="2400" dirty="0">
              <a:latin typeface="Century Gothic"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28728" y="571480"/>
            <a:ext cx="7498080" cy="3124208"/>
          </a:xfrm>
        </p:spPr>
        <p:txBody>
          <a:bodyPr>
            <a:normAutofit/>
          </a:bodyPr>
          <a:lstStyle/>
          <a:p>
            <a:pPr algn="ctr"/>
            <a:r>
              <a:rPr lang="es-MX" sz="2400" dirty="0" smtClean="0">
                <a:solidFill>
                  <a:srgbClr val="006699"/>
                </a:solidFill>
                <a:latin typeface="Century Gothic" pitchFamily="34" charset="0"/>
              </a:rPr>
              <a:t>Por tanto, </a:t>
            </a:r>
            <a:r>
              <a:rPr lang="es-MX" sz="2400" b="1" dirty="0" smtClean="0">
                <a:solidFill>
                  <a:srgbClr val="006699"/>
                </a:solidFill>
                <a:latin typeface="Century Gothic" pitchFamily="34" charset="0"/>
              </a:rPr>
              <a:t>se deben considerar todos los polos y ceros en el semiplano derecho del plano conforme aparecen las reducciones de lazos subsidiarios</a:t>
            </a:r>
            <a:r>
              <a:rPr lang="es-MX" sz="2400" dirty="0" smtClean="0">
                <a:solidFill>
                  <a:srgbClr val="006699"/>
                </a:solidFill>
                <a:latin typeface="Century Gothic" pitchFamily="34" charset="0"/>
              </a:rPr>
              <a:t>. Este conocimiento es necesario para determinar la estabilidad de sistemas multilazo</a:t>
            </a:r>
            <a:r>
              <a:rPr lang="es-MX" sz="2400" b="1" dirty="0" smtClean="0">
                <a:solidFill>
                  <a:srgbClr val="006699"/>
                </a:solidFill>
                <a:latin typeface="Century Gothic" pitchFamily="34" charset="0"/>
              </a:rPr>
              <a:t>.</a:t>
            </a:r>
            <a:endParaRPr lang="es-MX" sz="2400" b="1" dirty="0">
              <a:solidFill>
                <a:srgbClr val="006699"/>
              </a:solidFill>
              <a:latin typeface="Century Gothic" pitchFamily="34" charset="0"/>
            </a:endParaRPr>
          </a:p>
        </p:txBody>
      </p:sp>
      <p:pic>
        <p:nvPicPr>
          <p:cNvPr id="4" name="3 Imagen" descr="tmp305-2.png"/>
          <p:cNvPicPr>
            <a:picLocks noChangeAspect="1"/>
          </p:cNvPicPr>
          <p:nvPr/>
        </p:nvPicPr>
        <p:blipFill>
          <a:blip r:embed="rId2"/>
          <a:srcRect l="14795" t="20380" r="4507" b="6250"/>
          <a:stretch>
            <a:fillRect/>
          </a:stretch>
        </p:blipFill>
        <p:spPr>
          <a:xfrm>
            <a:off x="2857488" y="3571876"/>
            <a:ext cx="4286280" cy="257176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57290" y="500042"/>
            <a:ext cx="7498080" cy="1143000"/>
          </a:xfrm>
        </p:spPr>
        <p:txBody>
          <a:bodyPr>
            <a:noAutofit/>
          </a:bodyPr>
          <a:lstStyle/>
          <a:p>
            <a:pPr algn="ctr"/>
            <a:r>
              <a:rPr lang="es-MX" sz="3200" b="1" dirty="0" smtClean="0">
                <a:solidFill>
                  <a:srgbClr val="FF9900"/>
                </a:solidFill>
                <a:latin typeface="Century Gothic" pitchFamily="34" charset="0"/>
              </a:rPr>
              <a:t>El criterio de estabilidad de Nyquist aplicado a los diagramas polares inversos. </a:t>
            </a:r>
            <a:endParaRPr lang="es-MX" sz="3200" b="1" dirty="0">
              <a:solidFill>
                <a:srgbClr val="FF9900"/>
              </a:solidFill>
              <a:latin typeface="Century Gothic" pitchFamily="34" charset="0"/>
            </a:endParaRPr>
          </a:p>
        </p:txBody>
      </p:sp>
      <p:sp>
        <p:nvSpPr>
          <p:cNvPr id="3" name="2 Marcador de contenido"/>
          <p:cNvSpPr>
            <a:spLocks noGrp="1"/>
          </p:cNvSpPr>
          <p:nvPr>
            <p:ph idx="1"/>
          </p:nvPr>
        </p:nvSpPr>
        <p:spPr>
          <a:xfrm>
            <a:off x="1357290" y="2057400"/>
            <a:ext cx="7498080" cy="4800600"/>
          </a:xfrm>
        </p:spPr>
        <p:txBody>
          <a:bodyPr>
            <a:normAutofit/>
          </a:bodyPr>
          <a:lstStyle/>
          <a:p>
            <a:r>
              <a:rPr lang="es-MX" sz="2000" dirty="0" smtClean="0">
                <a:latin typeface="Century Gothic" pitchFamily="34" charset="0"/>
              </a:rPr>
              <a:t>En los análisis anteriores, se aplicó el criterio de estabilidad de Nyquist a los diagramas polares de la función de transferencia en lazo abierto G(s)H(s).</a:t>
            </a:r>
          </a:p>
          <a:p>
            <a:endParaRPr lang="es-MX" sz="2000" dirty="0" smtClean="0">
              <a:latin typeface="Century Gothic" pitchFamily="34" charset="0"/>
            </a:endParaRPr>
          </a:p>
          <a:p>
            <a:r>
              <a:rPr lang="es-MX" sz="2000" dirty="0" smtClean="0">
                <a:latin typeface="Century Gothic" pitchFamily="34" charset="0"/>
              </a:rPr>
              <a:t>Al analizar los sistemas multilazo, en ocasiones se usa la función de transferencia inversa para permitir análisis gráficos; esto evita gran parte del cálculo numérico. (El criterio de estabilidad de Nyquist también es adecuado para los diagramas polares inversos, para los cuales la obtención matemática del criterio de estabilidad de Nyquist es igual al que se hace para los diagramas polares directos.) El diagrama polar inverso de G(ju)H(ju) es un diagrama de 1/[</a:t>
            </a:r>
            <a:r>
              <a:rPr lang="es-MX" sz="2000" i="1" dirty="0" smtClean="0">
                <a:latin typeface="Century Gothic" pitchFamily="34" charset="0"/>
              </a:rPr>
              <a:t>G(</a:t>
            </a:r>
            <a:r>
              <a:rPr lang="es-MX" sz="2000" i="1" dirty="0" err="1" smtClean="0">
                <a:latin typeface="Century Gothic" pitchFamily="34" charset="0"/>
              </a:rPr>
              <a:t>jw</a:t>
            </a:r>
            <a:r>
              <a:rPr lang="es-MX" sz="2000" i="1" dirty="0" smtClean="0">
                <a:latin typeface="Century Gothic" pitchFamily="34" charset="0"/>
              </a:rPr>
              <a:t>)H(</a:t>
            </a:r>
            <a:r>
              <a:rPr lang="es-MX" sz="2000" i="1" dirty="0" err="1" smtClean="0">
                <a:latin typeface="Century Gothic" pitchFamily="34" charset="0"/>
              </a:rPr>
              <a:t>jw</a:t>
            </a:r>
            <a:r>
              <a:rPr lang="es-MX" sz="2000" dirty="0" smtClean="0">
                <a:latin typeface="Century Gothic" pitchFamily="34" charset="0"/>
              </a:rPr>
              <a:t>)] como una función de w.</a:t>
            </a:r>
            <a:endParaRPr lang="es-MX" sz="2000" dirty="0">
              <a:latin typeface="Century Gothic"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492896"/>
            <a:ext cx="573916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2293008" y="476672"/>
            <a:ext cx="5400600" cy="1440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000" dirty="0" smtClean="0">
                <a:latin typeface="Century Gothic" pitchFamily="34" charset="0"/>
              </a:rPr>
              <a:t>Por ejemplo si G(</a:t>
            </a:r>
            <a:r>
              <a:rPr lang="es-MX" sz="2000" dirty="0" err="1" smtClean="0">
                <a:latin typeface="Century Gothic" pitchFamily="34" charset="0"/>
              </a:rPr>
              <a:t>jw</a:t>
            </a:r>
            <a:r>
              <a:rPr lang="es-MX" sz="2000" dirty="0" smtClean="0">
                <a:latin typeface="Century Gothic" pitchFamily="34" charset="0"/>
              </a:rPr>
              <a:t>)H(</a:t>
            </a:r>
            <a:r>
              <a:rPr lang="es-MX" sz="2000" dirty="0" err="1" smtClean="0">
                <a:latin typeface="Century Gothic" pitchFamily="34" charset="0"/>
              </a:rPr>
              <a:t>jw</a:t>
            </a:r>
            <a:r>
              <a:rPr lang="es-MX" dirty="0" smtClean="0"/>
              <a:t>)</a:t>
            </a:r>
            <a:endParaRPr lang="es-MX"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571480"/>
            <a:ext cx="8229600" cy="1066800"/>
          </a:xfrm>
        </p:spPr>
        <p:txBody>
          <a:bodyPr>
            <a:normAutofit fontScale="90000"/>
          </a:bodyPr>
          <a:lstStyle/>
          <a:p>
            <a:pPr algn="ctr"/>
            <a:r>
              <a:rPr lang="es-MX" b="1" dirty="0" smtClean="0">
                <a:solidFill>
                  <a:schemeClr val="accent2"/>
                </a:solidFill>
                <a:latin typeface="Century Gothic" pitchFamily="34" charset="0"/>
              </a:rPr>
              <a:t>Observaciones sobre el criterio de  estabilidad de Nyquist</a:t>
            </a:r>
            <a:endParaRPr lang="es-MX" b="1" dirty="0">
              <a:solidFill>
                <a:schemeClr val="accent2"/>
              </a:solidFill>
              <a:latin typeface="Century Gothic" pitchFamily="34" charset="0"/>
            </a:endParaRPr>
          </a:p>
        </p:txBody>
      </p:sp>
      <p:sp>
        <p:nvSpPr>
          <p:cNvPr id="3" name="2 Marcador de contenido"/>
          <p:cNvSpPr>
            <a:spLocks noGrp="1"/>
          </p:cNvSpPr>
          <p:nvPr>
            <p:ph idx="1"/>
          </p:nvPr>
        </p:nvSpPr>
        <p:spPr>
          <a:xfrm>
            <a:off x="914400" y="2214554"/>
            <a:ext cx="8229600" cy="4325112"/>
          </a:xfrm>
        </p:spPr>
        <p:txBody>
          <a:bodyPr/>
          <a:lstStyle/>
          <a:p>
            <a:pPr>
              <a:buNone/>
            </a:pPr>
            <a:r>
              <a:rPr lang="es-MX" sz="2000" b="1" dirty="0" smtClean="0">
                <a:solidFill>
                  <a:schemeClr val="accent1">
                    <a:lumMod val="50000"/>
                  </a:schemeClr>
                </a:solidFill>
                <a:latin typeface="Century Gothic" pitchFamily="34" charset="0"/>
              </a:rPr>
              <a:t>1</a:t>
            </a:r>
            <a:r>
              <a:rPr lang="es-MX" sz="2000" b="1" dirty="0" smtClean="0">
                <a:latin typeface="Century Gothic" pitchFamily="34" charset="0"/>
              </a:rPr>
              <a:t>. </a:t>
            </a:r>
            <a:r>
              <a:rPr lang="es-MX" sz="2000" dirty="0" smtClean="0">
                <a:latin typeface="Century Gothic" pitchFamily="34" charset="0"/>
              </a:rPr>
              <a:t>Este criterio se expresa como: </a:t>
            </a:r>
          </a:p>
          <a:p>
            <a:endParaRPr lang="es-MX" dirty="0"/>
          </a:p>
        </p:txBody>
      </p:sp>
      <p:sp>
        <p:nvSpPr>
          <p:cNvPr id="4" name="3 CuadroTexto"/>
          <p:cNvSpPr txBox="1"/>
          <p:nvPr/>
        </p:nvSpPr>
        <p:spPr>
          <a:xfrm>
            <a:off x="1571604" y="3857628"/>
            <a:ext cx="1785950"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MX" sz="3200" b="1" i="1" dirty="0" smtClean="0">
                <a:solidFill>
                  <a:schemeClr val="accent1">
                    <a:lumMod val="50000"/>
                  </a:schemeClr>
                </a:solidFill>
                <a:latin typeface="Bookman Old Style" pitchFamily="18" charset="0"/>
              </a:rPr>
              <a:t>Z= N+P</a:t>
            </a:r>
            <a:endParaRPr lang="es-MX" sz="3200" b="1" i="1" dirty="0">
              <a:solidFill>
                <a:schemeClr val="accent1">
                  <a:lumMod val="50000"/>
                </a:schemeClr>
              </a:solidFill>
              <a:latin typeface="Bookman Old Style" pitchFamily="18" charset="0"/>
            </a:endParaRPr>
          </a:p>
        </p:txBody>
      </p:sp>
      <p:sp>
        <p:nvSpPr>
          <p:cNvPr id="5" name="4 CuadroTexto"/>
          <p:cNvSpPr txBox="1"/>
          <p:nvPr/>
        </p:nvSpPr>
        <p:spPr>
          <a:xfrm>
            <a:off x="4357686" y="2857496"/>
            <a:ext cx="4500594" cy="2862322"/>
          </a:xfrm>
          <a:prstGeom prst="rect">
            <a:avLst/>
          </a:prstGeom>
          <a:noFill/>
        </p:spPr>
        <p:txBody>
          <a:bodyPr wrap="square" rtlCol="0">
            <a:spAutoFit/>
          </a:bodyPr>
          <a:lstStyle/>
          <a:p>
            <a:r>
              <a:rPr lang="es-MX" dirty="0" smtClean="0">
                <a:latin typeface="Century Gothic" pitchFamily="34" charset="0"/>
                <a:cs typeface="Arial" pitchFamily="34" charset="0"/>
              </a:rPr>
              <a:t>Donde:</a:t>
            </a:r>
          </a:p>
          <a:p>
            <a:endParaRPr lang="es-MX" b="1" i="1" dirty="0">
              <a:latin typeface="Century Gothic" pitchFamily="34" charset="0"/>
              <a:cs typeface="Arial" pitchFamily="34" charset="0"/>
            </a:endParaRPr>
          </a:p>
          <a:p>
            <a:r>
              <a:rPr lang="es-MX" b="1" i="1" dirty="0" smtClean="0">
                <a:latin typeface="Century Gothic" pitchFamily="34" charset="0"/>
                <a:cs typeface="Arial" pitchFamily="34" charset="0"/>
              </a:rPr>
              <a:t>Z= </a:t>
            </a:r>
            <a:r>
              <a:rPr lang="es-MX" dirty="0" smtClean="0">
                <a:latin typeface="Century Gothic" pitchFamily="34" charset="0"/>
                <a:cs typeface="Arial" pitchFamily="34" charset="0"/>
              </a:rPr>
              <a:t>numero de ceros de </a:t>
            </a:r>
            <a:r>
              <a:rPr lang="es-MX" dirty="0">
                <a:latin typeface="Century Gothic" pitchFamily="34" charset="0"/>
                <a:cs typeface="Arial" pitchFamily="34" charset="0"/>
              </a:rPr>
              <a:t>1</a:t>
            </a:r>
            <a:r>
              <a:rPr lang="es-MX" i="1" dirty="0" smtClean="0">
                <a:latin typeface="Century Gothic" pitchFamily="34" charset="0"/>
                <a:cs typeface="Arial" pitchFamily="34" charset="0"/>
              </a:rPr>
              <a:t>+G(s)h(s) </a:t>
            </a:r>
            <a:r>
              <a:rPr lang="es-MX" dirty="0" smtClean="0">
                <a:latin typeface="Century Gothic" pitchFamily="34" charset="0"/>
                <a:cs typeface="Arial" pitchFamily="34" charset="0"/>
              </a:rPr>
              <a:t>en el semiplano derecho del plano s</a:t>
            </a:r>
          </a:p>
          <a:p>
            <a:endParaRPr lang="es-MX" dirty="0" smtClean="0">
              <a:latin typeface="Century Gothic" pitchFamily="34" charset="0"/>
              <a:cs typeface="Arial" pitchFamily="34" charset="0"/>
            </a:endParaRPr>
          </a:p>
          <a:p>
            <a:r>
              <a:rPr lang="es-MX" b="1" i="1" dirty="0" smtClean="0">
                <a:latin typeface="Century Gothic" pitchFamily="34" charset="0"/>
                <a:cs typeface="Arial" pitchFamily="34" charset="0"/>
              </a:rPr>
              <a:t>N= </a:t>
            </a:r>
            <a:r>
              <a:rPr lang="es-MX" dirty="0" smtClean="0">
                <a:latin typeface="Century Gothic" pitchFamily="34" charset="0"/>
                <a:cs typeface="Arial" pitchFamily="34" charset="0"/>
              </a:rPr>
              <a:t>numero de rodeos en el sentido de las agujas del reloj del punto -1j0</a:t>
            </a:r>
          </a:p>
          <a:p>
            <a:endParaRPr lang="es-MX" dirty="0" smtClean="0">
              <a:latin typeface="Century Gothic" pitchFamily="34" charset="0"/>
              <a:cs typeface="Arial" pitchFamily="34" charset="0"/>
            </a:endParaRPr>
          </a:p>
          <a:p>
            <a:r>
              <a:rPr lang="es-MX" b="1" i="1" dirty="0" smtClean="0">
                <a:latin typeface="Century Gothic" pitchFamily="34" charset="0"/>
                <a:cs typeface="Arial" pitchFamily="34" charset="0"/>
              </a:rPr>
              <a:t>P= </a:t>
            </a:r>
            <a:r>
              <a:rPr lang="es-MX" dirty="0" smtClean="0">
                <a:latin typeface="Century Gothic" pitchFamily="34" charset="0"/>
                <a:cs typeface="Arial" pitchFamily="34" charset="0"/>
              </a:rPr>
              <a:t>numero de polos de </a:t>
            </a:r>
            <a:r>
              <a:rPr lang="es-MX" i="1" dirty="0" smtClean="0">
                <a:latin typeface="Century Gothic" pitchFamily="34" charset="0"/>
                <a:cs typeface="Arial" pitchFamily="34" charset="0"/>
              </a:rPr>
              <a:t>G(s)H(s)</a:t>
            </a:r>
            <a:r>
              <a:rPr lang="es-MX" dirty="0" smtClean="0">
                <a:latin typeface="Century Gothic" pitchFamily="34" charset="0"/>
                <a:cs typeface="Arial" pitchFamily="34" charset="0"/>
              </a:rPr>
              <a:t> ene l semiplano de </a:t>
            </a:r>
            <a:r>
              <a:rPr lang="es-MX" i="1" dirty="0" smtClean="0">
                <a:latin typeface="Century Gothic" pitchFamily="34" charset="0"/>
                <a:cs typeface="Arial" pitchFamily="34" charset="0"/>
              </a:rPr>
              <a:t>s.</a:t>
            </a:r>
            <a:endParaRPr lang="es-MX" i="1" dirty="0">
              <a:latin typeface="Century Gothic"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1538" y="2000240"/>
            <a:ext cx="8072462" cy="3571900"/>
          </a:xfrm>
        </p:spPr>
        <p:txBody>
          <a:bodyPr>
            <a:noAutofit/>
          </a:bodyPr>
          <a:lstStyle/>
          <a:p>
            <a:r>
              <a:rPr lang="es-MX" sz="2000" dirty="0" smtClean="0">
                <a:latin typeface="Century Gothic" pitchFamily="34" charset="0"/>
              </a:rPr>
              <a:t>Para que un sistema en lazo cerrado sea estable, el rodeo, si existe, del punto -1+ </a:t>
            </a:r>
            <a:r>
              <a:rPr lang="es-MX" sz="2000" i="1" dirty="0" smtClean="0">
                <a:latin typeface="Century Gothic" pitchFamily="34" charset="0"/>
              </a:rPr>
              <a:t>j0</a:t>
            </a:r>
            <a:r>
              <a:rPr lang="es-MX" sz="2000" dirty="0" smtClean="0">
                <a:latin typeface="Century Gothic" pitchFamily="34" charset="0"/>
              </a:rPr>
              <a:t> mediante el lugar geométrico </a:t>
            </a:r>
            <a:r>
              <a:rPr lang="es-MX" sz="2000" b="1" dirty="0" smtClean="0">
                <a:solidFill>
                  <a:schemeClr val="accent1">
                    <a:lumMod val="75000"/>
                  </a:schemeClr>
                </a:solidFill>
                <a:latin typeface="Century Gothic" pitchFamily="34" charset="0"/>
              </a:rPr>
              <a:t>1</a:t>
            </a:r>
            <a:r>
              <a:rPr lang="es-MX" sz="2000" b="1" i="1" dirty="0" smtClean="0">
                <a:solidFill>
                  <a:schemeClr val="accent1">
                    <a:lumMod val="75000"/>
                  </a:schemeClr>
                </a:solidFill>
                <a:latin typeface="Century Gothic" pitchFamily="34" charset="0"/>
              </a:rPr>
              <a:t>/[G(s)H(s)] </a:t>
            </a:r>
            <a:r>
              <a:rPr lang="es-MX" sz="2000" dirty="0" smtClean="0">
                <a:latin typeface="Century Gothic" pitchFamily="34" charset="0"/>
              </a:rPr>
              <a:t>(conforme s se mueve a lo largo de la trayectoria de Nyquist) debe ser en sentido contrario al de las agujas del reloj y el número de veces que queda rodeado debe ser igual al número de polos de </a:t>
            </a:r>
            <a:r>
              <a:rPr lang="es-MX" sz="2000" b="1" dirty="0" smtClean="0">
                <a:solidFill>
                  <a:schemeClr val="accent1">
                    <a:lumMod val="75000"/>
                  </a:schemeClr>
                </a:solidFill>
                <a:latin typeface="Century Gothic" pitchFamily="34" charset="0"/>
              </a:rPr>
              <a:t>1/[</a:t>
            </a:r>
            <a:r>
              <a:rPr lang="es-MX" sz="2000" b="1" i="1" dirty="0" smtClean="0">
                <a:solidFill>
                  <a:schemeClr val="accent1">
                    <a:lumMod val="75000"/>
                  </a:schemeClr>
                </a:solidFill>
                <a:latin typeface="Century Gothic" pitchFamily="34" charset="0"/>
              </a:rPr>
              <a:t>G(s)H(s)] </a:t>
            </a:r>
            <a:r>
              <a:rPr lang="es-MX" sz="2000" dirty="0" smtClean="0">
                <a:latin typeface="Century Gothic" pitchFamily="34" charset="0"/>
              </a:rPr>
              <a:t>[es decir, de ceros de </a:t>
            </a:r>
            <a:r>
              <a:rPr lang="es-MX" sz="2000" i="1" dirty="0" smtClean="0">
                <a:latin typeface="Century Gothic" pitchFamily="34" charset="0"/>
              </a:rPr>
              <a:t>G(s)H(s)] </a:t>
            </a:r>
            <a:r>
              <a:rPr lang="es-MX" sz="2000" dirty="0" smtClean="0">
                <a:latin typeface="Century Gothic" pitchFamily="34" charset="0"/>
              </a:rPr>
              <a:t>que se encuentran en el semiplano derecho del plano s. [El número de ceros de </a:t>
            </a:r>
            <a:r>
              <a:rPr lang="es-MX" sz="2000" i="1" dirty="0" smtClean="0">
                <a:latin typeface="Century Gothic" pitchFamily="34" charset="0"/>
              </a:rPr>
              <a:t>G(s)H(s)</a:t>
            </a:r>
            <a:r>
              <a:rPr lang="es-MX" sz="2000" dirty="0" smtClean="0">
                <a:latin typeface="Century Gothic" pitchFamily="34" charset="0"/>
              </a:rPr>
              <a:t> en el semiplano derecho del plano s se determina mediante el criterio de estabilidad de </a:t>
            </a:r>
            <a:r>
              <a:rPr lang="es-MX" sz="2000" dirty="0" err="1" smtClean="0">
                <a:latin typeface="Century Gothic" pitchFamily="34" charset="0"/>
              </a:rPr>
              <a:t>Routh</a:t>
            </a:r>
            <a:r>
              <a:rPr lang="es-MX" sz="2000" dirty="0" smtClean="0">
                <a:latin typeface="Century Gothic" pitchFamily="34" charset="0"/>
              </a:rPr>
              <a:t>.]</a:t>
            </a:r>
          </a:p>
          <a:p>
            <a:endParaRPr lang="es-MX" sz="2000" dirty="0" smtClean="0">
              <a:latin typeface="Century Gothic" pitchFamily="34" charset="0"/>
            </a:endParaRPr>
          </a:p>
        </p:txBody>
      </p:sp>
      <p:sp>
        <p:nvSpPr>
          <p:cNvPr id="4" name="3 Rectángulo"/>
          <p:cNvSpPr/>
          <p:nvPr/>
        </p:nvSpPr>
        <p:spPr>
          <a:xfrm>
            <a:off x="1428728" y="714356"/>
            <a:ext cx="7143800" cy="830997"/>
          </a:xfrm>
          <a:prstGeom prst="rect">
            <a:avLst/>
          </a:prstGeom>
        </p:spPr>
        <p:txBody>
          <a:bodyPr wrap="square">
            <a:spAutoFit/>
          </a:bodyPr>
          <a:lstStyle/>
          <a:p>
            <a:r>
              <a:rPr lang="es-MX" sz="2400" dirty="0" smtClean="0">
                <a:solidFill>
                  <a:srgbClr val="002060"/>
                </a:solidFill>
                <a:latin typeface="Baskerville Old Face" pitchFamily="18" charset="0"/>
              </a:rPr>
              <a:t>El criterio de estabilidad de Nyquist aplicado a los diagramas inversos se plantea del modo siguiente: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357290" y="3286124"/>
            <a:ext cx="7498080" cy="2857520"/>
          </a:xfrm>
        </p:spPr>
        <p:txBody>
          <a:bodyPr>
            <a:noAutofit/>
          </a:bodyPr>
          <a:lstStyle/>
          <a:p>
            <a:r>
              <a:rPr lang="es-MX" sz="2000" dirty="0" smtClean="0">
                <a:latin typeface="Century Gothic" pitchFamily="34" charset="0"/>
              </a:rPr>
              <a:t>aunque el criterio de estabilidad de Nyquist se puede aplicar a los diagramas polares inversos, si se incorporan datos experimentales de la respuesta en frecuencia, puede ser difícil contar el número de rodeos del lugar geométrico 1</a:t>
            </a:r>
            <a:r>
              <a:rPr lang="es-MX" sz="2000" i="1" dirty="0" smtClean="0">
                <a:latin typeface="Century Gothic" pitchFamily="34" charset="0"/>
              </a:rPr>
              <a:t>/[G(s)H(s</a:t>
            </a:r>
            <a:r>
              <a:rPr lang="es-MX" sz="2000" dirty="0" smtClean="0">
                <a:latin typeface="Century Gothic" pitchFamily="34" charset="0"/>
              </a:rPr>
              <a:t>)], debido a que es difícil medir el cambio de fase correspondiente a la trayectoria semicircular infinita en el plano s.</a:t>
            </a:r>
            <a:endParaRPr lang="es-MX" sz="2000" dirty="0">
              <a:latin typeface="Century Gothic" pitchFamily="34" charset="0"/>
            </a:endParaRPr>
          </a:p>
        </p:txBody>
      </p:sp>
      <p:sp>
        <p:nvSpPr>
          <p:cNvPr id="4" name="3 Rectángulo"/>
          <p:cNvSpPr/>
          <p:nvPr/>
        </p:nvSpPr>
        <p:spPr>
          <a:xfrm>
            <a:off x="1500166" y="785794"/>
            <a:ext cx="7143800" cy="163121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buFont typeface="Arial" pitchFamily="34" charset="0"/>
              <a:buChar char="•"/>
            </a:pPr>
            <a:r>
              <a:rPr lang="es-MX" sz="2000" dirty="0" smtClean="0">
                <a:latin typeface="Century Gothic" pitchFamily="34" charset="0"/>
              </a:rPr>
              <a:t> Si la función de transferencia en lazo abierto G(s)H(s) no tiene ceros en el semiplano derecho del plano s, y con el fin de que el sistema en lazo cerrado sea estable, el número de rodeos del punto -1+ </a:t>
            </a:r>
            <a:r>
              <a:rPr lang="es-MX" sz="2000" i="1" dirty="0" smtClean="0">
                <a:latin typeface="Century Gothic" pitchFamily="34" charset="0"/>
              </a:rPr>
              <a:t>j0</a:t>
            </a:r>
            <a:r>
              <a:rPr lang="es-MX" sz="2000" dirty="0" smtClean="0">
                <a:latin typeface="Century Gothic" pitchFamily="34" charset="0"/>
              </a:rPr>
              <a:t> por el lugar geométrico </a:t>
            </a:r>
            <a:r>
              <a:rPr lang="es-MX" sz="2000" b="1" dirty="0" smtClean="0">
                <a:solidFill>
                  <a:srgbClr val="002060"/>
                </a:solidFill>
                <a:latin typeface="Century Gothic" pitchFamily="34" charset="0"/>
              </a:rPr>
              <a:t>1/[G(s)H(s)] debe ser cero.</a:t>
            </a:r>
            <a:r>
              <a:rPr lang="es-MX" sz="2000" dirty="0" smtClean="0">
                <a:latin typeface="Century Gothic" pitchFamily="34" charset="0"/>
              </a:rPr>
              <a:t> </a:t>
            </a:r>
            <a:endParaRPr lang="es-MX" sz="2000" dirty="0">
              <a:latin typeface="Century Gothic"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142976" y="571480"/>
            <a:ext cx="7643898" cy="4893647"/>
          </a:xfrm>
          <a:prstGeom prst="rect">
            <a:avLst/>
          </a:prstGeom>
        </p:spPr>
        <p:txBody>
          <a:bodyPr wrap="square">
            <a:spAutoFit/>
          </a:bodyPr>
          <a:lstStyle/>
          <a:p>
            <a:pPr>
              <a:buFont typeface="Arial" pitchFamily="34" charset="0"/>
              <a:buChar char="•"/>
            </a:pPr>
            <a:r>
              <a:rPr lang="es-MX" sz="2000" b="1" dirty="0" smtClean="0">
                <a:solidFill>
                  <a:srgbClr val="006699"/>
                </a:solidFill>
                <a:latin typeface="Lucida Handwriting" pitchFamily="66" charset="0"/>
              </a:rPr>
              <a:t>Por ejemplo</a:t>
            </a:r>
            <a:r>
              <a:rPr lang="es-MX" sz="2000" dirty="0" smtClean="0">
                <a:solidFill>
                  <a:srgbClr val="006699"/>
                </a:solidFill>
                <a:latin typeface="Century Gothic" pitchFamily="34" charset="0"/>
              </a:rPr>
              <a:t>,  </a:t>
            </a:r>
            <a:r>
              <a:rPr lang="es-MX" sz="2000" dirty="0" smtClean="0">
                <a:latin typeface="Century Gothic" pitchFamily="34" charset="0"/>
              </a:rPr>
              <a:t>si la función de transferencia en lazo abierto G(s)H(s) implica un retardo de transporte tal que </a:t>
            </a:r>
          </a:p>
          <a:p>
            <a:endParaRPr lang="es-MX" dirty="0" smtClean="0"/>
          </a:p>
          <a:p>
            <a:endParaRPr lang="es-MX" dirty="0" smtClean="0"/>
          </a:p>
          <a:p>
            <a:endParaRPr lang="es-MX" dirty="0" smtClean="0"/>
          </a:p>
          <a:p>
            <a:endParaRPr lang="es-MX" dirty="0" smtClean="0"/>
          </a:p>
          <a:p>
            <a:r>
              <a:rPr lang="es-MX" sz="2000" dirty="0" smtClean="0">
                <a:latin typeface="Century Gothic" pitchFamily="34" charset="0"/>
              </a:rPr>
              <a:t>entonces la cantidad de rodeos del punto -1 + </a:t>
            </a:r>
            <a:r>
              <a:rPr lang="es-MX" sz="2000" i="1" dirty="0" smtClean="0">
                <a:latin typeface="Century Gothic" pitchFamily="34" charset="0"/>
              </a:rPr>
              <a:t>j0</a:t>
            </a:r>
            <a:r>
              <a:rPr lang="es-MX" sz="2000" dirty="0" smtClean="0">
                <a:latin typeface="Century Gothic" pitchFamily="34" charset="0"/>
              </a:rPr>
              <a:t> mediante el lugar geométrico 1/[</a:t>
            </a:r>
            <a:r>
              <a:rPr lang="es-MX" sz="2000" i="1" dirty="0" smtClean="0">
                <a:latin typeface="Century Gothic" pitchFamily="34" charset="0"/>
              </a:rPr>
              <a:t>G(s)H(s)] </a:t>
            </a:r>
            <a:r>
              <a:rPr lang="es-MX" sz="2000" dirty="0" smtClean="0">
                <a:latin typeface="Century Gothic" pitchFamily="34" charset="0"/>
              </a:rPr>
              <a:t>se </a:t>
            </a:r>
            <a:r>
              <a:rPr lang="es-MX" sz="2000" dirty="0" smtClean="0">
                <a:solidFill>
                  <a:srgbClr val="002060"/>
                </a:solidFill>
                <a:latin typeface="Century Gothic" pitchFamily="34" charset="0"/>
              </a:rPr>
              <a:t>vuelve infinita y no es posible aplicar el criterio de estabilidad de Nyquist al diagrama polar inverso de tal función de transferencia en lazo abierto. </a:t>
            </a:r>
            <a:r>
              <a:rPr lang="es-MX" sz="2000" dirty="0" smtClean="0">
                <a:latin typeface="Century Gothic" pitchFamily="34" charset="0"/>
              </a:rPr>
              <a:t>En general, si los datos experimentales de la respuesta en frecuencia no pueden expresarse de forma analítica, deben dibujarse los lugares geométricos G(</a:t>
            </a:r>
            <a:r>
              <a:rPr lang="es-MX" sz="2000" dirty="0" err="1" smtClean="0">
                <a:latin typeface="Century Gothic" pitchFamily="34" charset="0"/>
              </a:rPr>
              <a:t>jw</a:t>
            </a:r>
            <a:r>
              <a:rPr lang="es-MX" sz="2000" dirty="0" smtClean="0">
                <a:latin typeface="Century Gothic" pitchFamily="34" charset="0"/>
              </a:rPr>
              <a:t>)H(</a:t>
            </a:r>
            <a:r>
              <a:rPr lang="es-MX" sz="2000" dirty="0" err="1" smtClean="0">
                <a:latin typeface="Century Gothic" pitchFamily="34" charset="0"/>
              </a:rPr>
              <a:t>jw</a:t>
            </a:r>
            <a:r>
              <a:rPr lang="es-MX" sz="2000" dirty="0" smtClean="0">
                <a:latin typeface="Century Gothic" pitchFamily="34" charset="0"/>
              </a:rPr>
              <a:t>)y1/[G(</a:t>
            </a:r>
            <a:r>
              <a:rPr lang="es-MX" sz="2000" dirty="0" err="1" smtClean="0">
                <a:latin typeface="Century Gothic" pitchFamily="34" charset="0"/>
              </a:rPr>
              <a:t>jw</a:t>
            </a:r>
            <a:r>
              <a:rPr lang="es-MX" sz="2000" dirty="0" smtClean="0">
                <a:latin typeface="Century Gothic" pitchFamily="34" charset="0"/>
              </a:rPr>
              <a:t>)H(</a:t>
            </a:r>
            <a:r>
              <a:rPr lang="es-MX" sz="2000" dirty="0" err="1" smtClean="0">
                <a:latin typeface="Century Gothic" pitchFamily="34" charset="0"/>
              </a:rPr>
              <a:t>jw</a:t>
            </a:r>
            <a:r>
              <a:rPr lang="es-MX" sz="2000" dirty="0" smtClean="0">
                <a:latin typeface="Century Gothic" pitchFamily="34" charset="0"/>
              </a:rPr>
              <a:t>)], además de determinarse el número de ceros de G(s)H(s) en el semiplano derecho del plano s. </a:t>
            </a:r>
            <a:endParaRPr lang="es-MX" sz="2000" dirty="0">
              <a:latin typeface="Century Gothic"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330290"/>
            <a:ext cx="2592288" cy="902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500166" y="1714488"/>
            <a:ext cx="7215238" cy="2677656"/>
          </a:xfrm>
          <a:prstGeom prst="rect">
            <a:avLst/>
          </a:prstGeom>
        </p:spPr>
        <p:txBody>
          <a:bodyPr wrap="square">
            <a:spAutoFit/>
          </a:bodyPr>
          <a:lstStyle/>
          <a:p>
            <a:r>
              <a:rPr lang="es-MX" sz="2400" dirty="0" smtClean="0">
                <a:latin typeface="Century Gothic" pitchFamily="34" charset="0"/>
              </a:rPr>
              <a:t>Es más difícil determinar los ceros de </a:t>
            </a:r>
            <a:r>
              <a:rPr lang="es-MX" sz="2400" i="1" dirty="0" smtClean="0">
                <a:latin typeface="Century Gothic" pitchFamily="34" charset="0"/>
              </a:rPr>
              <a:t>G(s)H(s)</a:t>
            </a:r>
            <a:r>
              <a:rPr lang="es-MX" sz="2400" dirty="0" smtClean="0">
                <a:latin typeface="Century Gothic" pitchFamily="34" charset="0"/>
              </a:rPr>
              <a:t> en el semiplano derecho del plano s (en otras palabras, determinar si un componente específico es de fase mínima) que determinar los polos de </a:t>
            </a:r>
            <a:r>
              <a:rPr lang="es-MX" sz="2400" i="1" dirty="0" smtClean="0">
                <a:latin typeface="Century Gothic" pitchFamily="34" charset="0"/>
              </a:rPr>
              <a:t>G(s)H(s)</a:t>
            </a:r>
            <a:r>
              <a:rPr lang="es-MX" sz="2400" dirty="0" smtClean="0">
                <a:latin typeface="Century Gothic" pitchFamily="34" charset="0"/>
              </a:rPr>
              <a:t> en la misma parte del plano (en otras palabras, determinar si el componente es estable).</a:t>
            </a:r>
            <a:endParaRPr lang="es-MX" sz="2400" dirty="0">
              <a:latin typeface="Century Gothic"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28662" y="357166"/>
            <a:ext cx="7943880" cy="5929354"/>
          </a:xfrm>
        </p:spPr>
        <p:txBody>
          <a:bodyPr>
            <a:normAutofit lnSpcReduction="10000"/>
          </a:bodyPr>
          <a:lstStyle/>
          <a:p>
            <a:r>
              <a:rPr lang="es-MX" sz="2000" dirty="0" smtClean="0">
                <a:latin typeface="Century Gothic" pitchFamily="34" charset="0"/>
              </a:rPr>
              <a:t>Si P no es cero, para un sistema de control estable, se debe tener  </a:t>
            </a:r>
            <a:r>
              <a:rPr lang="es-MX" sz="2000" i="1" dirty="0" smtClean="0">
                <a:latin typeface="Century Gothic" pitchFamily="34" charset="0"/>
              </a:rPr>
              <a:t>Z = 0 o N=-P</a:t>
            </a:r>
            <a:r>
              <a:rPr lang="es-MX" sz="2000" dirty="0" smtClean="0">
                <a:latin typeface="Century Gothic" pitchFamily="34" charset="0"/>
              </a:rPr>
              <a:t>, lo cual significa que se deben tener </a:t>
            </a:r>
            <a:r>
              <a:rPr lang="es-MX" sz="2000" i="1" dirty="0" smtClean="0">
                <a:latin typeface="Century Gothic" pitchFamily="34" charset="0"/>
              </a:rPr>
              <a:t>P</a:t>
            </a:r>
            <a:r>
              <a:rPr lang="es-MX" sz="2000" dirty="0" smtClean="0">
                <a:latin typeface="Century Gothic" pitchFamily="34" charset="0"/>
              </a:rPr>
              <a:t> rodeos del punto  -1+</a:t>
            </a:r>
            <a:r>
              <a:rPr lang="es-MX" sz="2000" i="1" dirty="0" smtClean="0">
                <a:latin typeface="Century Gothic" pitchFamily="34" charset="0"/>
              </a:rPr>
              <a:t>j0</a:t>
            </a:r>
            <a:r>
              <a:rPr lang="es-MX" sz="2000" dirty="0" smtClean="0">
                <a:latin typeface="Century Gothic" pitchFamily="34" charset="0"/>
              </a:rPr>
              <a:t> en el sentido de las agujas del reloj</a:t>
            </a:r>
            <a:r>
              <a:rPr lang="es-MX" sz="2000" dirty="0" smtClean="0"/>
              <a:t>. </a:t>
            </a:r>
          </a:p>
          <a:p>
            <a:pPr marL="82296" indent="0">
              <a:buNone/>
            </a:pPr>
            <a:endParaRPr lang="es-MX" sz="2000" dirty="0" smtClean="0"/>
          </a:p>
          <a:p>
            <a:r>
              <a:rPr lang="es-MX" sz="2000" dirty="0" smtClean="0">
                <a:latin typeface="Century Gothic" pitchFamily="34" charset="0"/>
              </a:rPr>
              <a:t>Si </a:t>
            </a:r>
            <a:r>
              <a:rPr lang="es-MX" sz="2000" i="1" dirty="0" smtClean="0">
                <a:latin typeface="Century Gothic" pitchFamily="34" charset="0"/>
              </a:rPr>
              <a:t>G(s)H(s</a:t>
            </a:r>
            <a:r>
              <a:rPr lang="es-MX" sz="2000" dirty="0" smtClean="0">
                <a:latin typeface="Century Gothic" pitchFamily="34" charset="0"/>
              </a:rPr>
              <a:t>) no tiene polos en el semiplano derecho del plano s, entonces Z =N. Por tanto, para la estabilidad no se debe rodear el punto  -1+ </a:t>
            </a:r>
            <a:r>
              <a:rPr lang="es-MX" sz="2000" i="1" dirty="0" smtClean="0">
                <a:latin typeface="Century Gothic" pitchFamily="34" charset="0"/>
              </a:rPr>
              <a:t>j0</a:t>
            </a:r>
            <a:r>
              <a:rPr lang="es-MX" sz="2000" dirty="0" smtClean="0">
                <a:latin typeface="Century Gothic" pitchFamily="34" charset="0"/>
              </a:rPr>
              <a:t> mediante el lugar geométrico </a:t>
            </a:r>
            <a:r>
              <a:rPr lang="es-MX" sz="2000" i="1" dirty="0" smtClean="0">
                <a:latin typeface="Century Gothic" pitchFamily="34" charset="0"/>
              </a:rPr>
              <a:t>G(</a:t>
            </a:r>
            <a:r>
              <a:rPr lang="es-MX" sz="2000" i="1" dirty="0" err="1" smtClean="0">
                <a:latin typeface="Century Gothic" pitchFamily="34" charset="0"/>
              </a:rPr>
              <a:t>jw</a:t>
            </a:r>
            <a:r>
              <a:rPr lang="es-MX" sz="2000" i="1" dirty="0" smtClean="0">
                <a:latin typeface="Century Gothic" pitchFamily="34" charset="0"/>
              </a:rPr>
              <a:t>)H(</a:t>
            </a:r>
            <a:r>
              <a:rPr lang="es-MX" sz="2000" i="1" dirty="0" err="1" smtClean="0">
                <a:latin typeface="Century Gothic" pitchFamily="34" charset="0"/>
              </a:rPr>
              <a:t>jw</a:t>
            </a:r>
            <a:r>
              <a:rPr lang="es-MX" sz="2000" i="1" dirty="0" smtClean="0">
                <a:latin typeface="Century Gothic" pitchFamily="34" charset="0"/>
              </a:rPr>
              <a:t>).</a:t>
            </a:r>
            <a:r>
              <a:rPr lang="es-MX" sz="2000" dirty="0" smtClean="0">
                <a:latin typeface="Century Gothic" pitchFamily="34" charset="0"/>
              </a:rPr>
              <a:t> En este caso, no es necesario considerar el lugar geométrico para el eje jw completo, sino sólo para la parte de frecuencia positiva. </a:t>
            </a:r>
          </a:p>
          <a:p>
            <a:pPr>
              <a:buNone/>
            </a:pPr>
            <a:endParaRPr lang="es-MX" sz="2000" dirty="0" smtClean="0">
              <a:latin typeface="Century Gothic" pitchFamily="34" charset="0"/>
            </a:endParaRPr>
          </a:p>
          <a:p>
            <a:r>
              <a:rPr lang="es-MX" sz="2000" dirty="0" smtClean="0">
                <a:latin typeface="Century Gothic" pitchFamily="34" charset="0"/>
              </a:rPr>
              <a:t>La estabilidad de este sistema se determina observando si el punto    -1+ </a:t>
            </a:r>
            <a:r>
              <a:rPr lang="es-MX" sz="2000" i="1" dirty="0" smtClean="0">
                <a:latin typeface="Century Gothic" pitchFamily="34" charset="0"/>
              </a:rPr>
              <a:t>j0</a:t>
            </a:r>
            <a:r>
              <a:rPr lang="es-MX" sz="2000" dirty="0" smtClean="0">
                <a:latin typeface="Century Gothic" pitchFamily="34" charset="0"/>
              </a:rPr>
              <a:t> se rodea mediante el diagrama de Nyquist de G(</a:t>
            </a:r>
            <a:r>
              <a:rPr lang="es-MX" sz="2000" dirty="0" err="1" smtClean="0">
                <a:latin typeface="Century Gothic" pitchFamily="34" charset="0"/>
              </a:rPr>
              <a:t>jw</a:t>
            </a:r>
            <a:r>
              <a:rPr lang="es-MX" sz="2000" dirty="0" smtClean="0">
                <a:latin typeface="Century Gothic" pitchFamily="34" charset="0"/>
              </a:rPr>
              <a:t>)H(</a:t>
            </a:r>
            <a:r>
              <a:rPr lang="es-MX" sz="2000" dirty="0" err="1" smtClean="0">
                <a:latin typeface="Century Gothic" pitchFamily="34" charset="0"/>
              </a:rPr>
              <a:t>jw</a:t>
            </a:r>
            <a:r>
              <a:rPr lang="es-MX" sz="2000" dirty="0" smtClean="0">
                <a:latin typeface="Century Gothic" pitchFamily="34" charset="0"/>
              </a:rPr>
              <a:t>). </a:t>
            </a:r>
          </a:p>
          <a:p>
            <a:r>
              <a:rPr lang="es-MX" sz="2000" dirty="0" smtClean="0">
                <a:latin typeface="Century Gothic" pitchFamily="34" charset="0"/>
              </a:rPr>
              <a:t>La región encerrada mediante el diagrama de Nyquist aparece en la Figura 7-49. </a:t>
            </a:r>
          </a:p>
          <a:p>
            <a:r>
              <a:rPr lang="es-MX" sz="2000" dirty="0" smtClean="0">
                <a:latin typeface="Century Gothic" pitchFamily="34" charset="0"/>
              </a:rPr>
              <a:t>Para la estabilidad, el punto -1 +</a:t>
            </a:r>
            <a:r>
              <a:rPr lang="es-MX" sz="2000" i="1" dirty="0" smtClean="0">
                <a:latin typeface="Century Gothic" pitchFamily="34" charset="0"/>
              </a:rPr>
              <a:t> j0 </a:t>
            </a:r>
            <a:r>
              <a:rPr lang="es-MX" sz="2000" dirty="0" smtClean="0">
                <a:latin typeface="Century Gothic" pitchFamily="34" charset="0"/>
              </a:rPr>
              <a:t>debe encontrarse fuera de la región sombreada.</a:t>
            </a:r>
          </a:p>
          <a:p>
            <a:endParaRPr lang="es-MX" sz="2000" dirty="0" smtClean="0">
              <a:latin typeface="Century Gothic" pitchFamily="34" charset="0"/>
            </a:endParaRPr>
          </a:p>
          <a:p>
            <a:endParaRPr lang="es-MX"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1285852" y="214290"/>
            <a:ext cx="7643866" cy="6286544"/>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14414" y="1071546"/>
            <a:ext cx="7498080" cy="4800600"/>
          </a:xfrm>
        </p:spPr>
        <p:txBody>
          <a:bodyPr>
            <a:normAutofit/>
          </a:bodyPr>
          <a:lstStyle/>
          <a:p>
            <a:pPr>
              <a:buNone/>
            </a:pPr>
            <a:r>
              <a:rPr lang="es-MX" sz="2000" b="1" dirty="0" smtClean="0">
                <a:solidFill>
                  <a:schemeClr val="accent1"/>
                </a:solidFill>
                <a:latin typeface="Century Gothic" pitchFamily="34" charset="0"/>
              </a:rPr>
              <a:t>2</a:t>
            </a:r>
            <a:r>
              <a:rPr lang="es-MX" sz="2000" b="1" dirty="0" smtClean="0">
                <a:solidFill>
                  <a:schemeClr val="accent1">
                    <a:lumMod val="50000"/>
                  </a:schemeClr>
                </a:solidFill>
                <a:latin typeface="Century Gothic" pitchFamily="34" charset="0"/>
              </a:rPr>
              <a:t>. </a:t>
            </a:r>
            <a:r>
              <a:rPr lang="es-MX" sz="2000" dirty="0" smtClean="0">
                <a:latin typeface="Century Gothic" pitchFamily="34" charset="0"/>
              </a:rPr>
              <a:t>Debe tenerse cuidado en el momento de probar la estabilidad de sistemas multilazo, debido a que pueden incluir polos en el semiplano derecho del plano s. Una simple revisión de los rodeos del punto -1 + </a:t>
            </a:r>
            <a:r>
              <a:rPr lang="es-MX" sz="2000" i="1" dirty="0" smtClean="0">
                <a:latin typeface="Century Gothic" pitchFamily="34" charset="0"/>
              </a:rPr>
              <a:t>j0</a:t>
            </a:r>
            <a:r>
              <a:rPr lang="es-MX" sz="2000" dirty="0" smtClean="0">
                <a:latin typeface="Century Gothic" pitchFamily="34" charset="0"/>
              </a:rPr>
              <a:t> mediante el lugar geométrico </a:t>
            </a:r>
            <a:r>
              <a:rPr lang="es-MX" sz="2000" i="1" dirty="0" smtClean="0">
                <a:latin typeface="Century Gothic" pitchFamily="34" charset="0"/>
              </a:rPr>
              <a:t>G(</a:t>
            </a:r>
            <a:r>
              <a:rPr lang="es-MX" sz="2000" i="1" dirty="0" err="1" smtClean="0">
                <a:latin typeface="Century Gothic" pitchFamily="34" charset="0"/>
              </a:rPr>
              <a:t>ju</a:t>
            </a:r>
            <a:r>
              <a:rPr lang="es-MX" sz="2000" i="1" dirty="0" smtClean="0">
                <a:latin typeface="Century Gothic" pitchFamily="34" charset="0"/>
              </a:rPr>
              <a:t>)H(</a:t>
            </a:r>
            <a:r>
              <a:rPr lang="es-MX" sz="2000" i="1" dirty="0" err="1" smtClean="0">
                <a:latin typeface="Century Gothic" pitchFamily="34" charset="0"/>
              </a:rPr>
              <a:t>ju</a:t>
            </a:r>
            <a:r>
              <a:rPr lang="es-MX" sz="2000" dirty="0" smtClean="0">
                <a:latin typeface="Century Gothic" pitchFamily="34" charset="0"/>
              </a:rPr>
              <a:t>) no es suficiente para detectar la inestabilidad en los sistemas multilazo. Sin embargo, en tales casos, si un polo de 1+</a:t>
            </a:r>
            <a:r>
              <a:rPr lang="es-MX" sz="2000" i="1" dirty="0" smtClean="0">
                <a:latin typeface="Century Gothic" pitchFamily="34" charset="0"/>
              </a:rPr>
              <a:t>G(s)H(s)</a:t>
            </a:r>
            <a:r>
              <a:rPr lang="es-MX" sz="2000" dirty="0" smtClean="0">
                <a:latin typeface="Century Gothic" pitchFamily="34" charset="0"/>
              </a:rPr>
              <a:t> está en el semiplano derecho del plano s, se determina con facilidad aplicando el criterio de estabilidad de Routh al denominador de </a:t>
            </a:r>
            <a:r>
              <a:rPr lang="es-MX" sz="2000" i="1" dirty="0" smtClean="0">
                <a:latin typeface="Century Gothic" pitchFamily="34" charset="0"/>
              </a:rPr>
              <a:t>G(s)H(s).</a:t>
            </a:r>
          </a:p>
          <a:p>
            <a:endParaRPr lang="es-MX" sz="2000" dirty="0" smtClean="0">
              <a:latin typeface="Century Gothic" pitchFamily="34" charset="0"/>
            </a:endParaRPr>
          </a:p>
          <a:p>
            <a:pPr marL="82296" indent="0">
              <a:buNone/>
            </a:pPr>
            <a:endParaRPr lang="es-MX" sz="2000" dirty="0">
              <a:latin typeface="Century Gothic"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28728" y="928670"/>
            <a:ext cx="7498080" cy="4800600"/>
          </a:xfrm>
        </p:spPr>
        <p:txBody>
          <a:bodyPr>
            <a:normAutofit/>
          </a:bodyPr>
          <a:lstStyle/>
          <a:p>
            <a:pPr>
              <a:buNone/>
            </a:pPr>
            <a:r>
              <a:rPr lang="es-MX" b="1" dirty="0" smtClean="0">
                <a:solidFill>
                  <a:schemeClr val="accent1">
                    <a:lumMod val="50000"/>
                  </a:schemeClr>
                </a:solidFill>
              </a:rPr>
              <a:t>3. </a:t>
            </a:r>
            <a:r>
              <a:rPr lang="es-MX" sz="2200" dirty="0" smtClean="0">
                <a:latin typeface="Century Gothic" pitchFamily="34" charset="0"/>
              </a:rPr>
              <a:t>Si el lugar geométrico de </a:t>
            </a:r>
            <a:r>
              <a:rPr lang="es-MX" sz="2200" i="1" dirty="0" smtClean="0">
                <a:latin typeface="Century Gothic" pitchFamily="34" charset="0"/>
              </a:rPr>
              <a:t>G(jw)H(jw) </a:t>
            </a:r>
            <a:r>
              <a:rPr lang="es-MX" sz="2200" dirty="0" smtClean="0">
                <a:latin typeface="Century Gothic" pitchFamily="34" charset="0"/>
              </a:rPr>
              <a:t>pasa por el punto -1+ </a:t>
            </a:r>
            <a:r>
              <a:rPr lang="es-MX" sz="2200" i="1" dirty="0" smtClean="0">
                <a:latin typeface="Century Gothic" pitchFamily="34" charset="0"/>
              </a:rPr>
              <a:t>j0</a:t>
            </a:r>
            <a:r>
              <a:rPr lang="es-MX" sz="2200" dirty="0" smtClean="0">
                <a:latin typeface="Century Gothic" pitchFamily="34" charset="0"/>
              </a:rPr>
              <a:t>, entonces los ceros de la ecuación característica, o los polos en lazo cerrado, se localizan sobre el eje </a:t>
            </a:r>
            <a:r>
              <a:rPr lang="es-MX" sz="2200" dirty="0" err="1" smtClean="0">
                <a:latin typeface="Century Gothic" pitchFamily="34" charset="0"/>
              </a:rPr>
              <a:t>jW</a:t>
            </a:r>
            <a:r>
              <a:rPr lang="es-MX" sz="2200" dirty="0" smtClean="0">
                <a:latin typeface="Century Gothic" pitchFamily="34" charset="0"/>
              </a:rPr>
              <a:t>.</a:t>
            </a:r>
          </a:p>
          <a:p>
            <a:pPr>
              <a:buNone/>
            </a:pPr>
            <a:r>
              <a:rPr lang="es-MX" sz="2200" dirty="0" smtClean="0">
                <a:latin typeface="Century Gothic" pitchFamily="34" charset="0"/>
              </a:rPr>
              <a:t> </a:t>
            </a:r>
          </a:p>
          <a:p>
            <a:pPr>
              <a:buNone/>
            </a:pPr>
            <a:r>
              <a:rPr lang="es-MX" sz="2200" dirty="0" smtClean="0">
                <a:latin typeface="Century Gothic" pitchFamily="34" charset="0"/>
              </a:rPr>
              <a:t>Esto no es conveniente para sistemas de control prácticos. Para un sistema en lazo cerrado bien diseñado, ninguna de las raíces de la ecuación característica debe encontrarse sobre el eje jw. </a:t>
            </a:r>
          </a:p>
          <a:p>
            <a:pPr>
              <a:buNone/>
            </a:pPr>
            <a:endParaRPr lang="es-MX" dirty="0">
              <a:latin typeface="Century Gothic"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38908" y="285728"/>
            <a:ext cx="8505092" cy="1143000"/>
          </a:xfrm>
        </p:spPr>
        <p:txBody>
          <a:bodyPr>
            <a:noAutofit/>
          </a:bodyPr>
          <a:lstStyle/>
          <a:p>
            <a:pPr algn="ctr"/>
            <a:r>
              <a:rPr lang="es-MX" sz="4000" dirty="0" smtClean="0">
                <a:solidFill>
                  <a:srgbClr val="0066CC"/>
                </a:solidFill>
              </a:rPr>
              <a:t> </a:t>
            </a:r>
            <a:r>
              <a:rPr lang="es-MX" sz="4400" b="1" dirty="0" smtClean="0">
                <a:solidFill>
                  <a:srgbClr val="0066CC"/>
                </a:solidFill>
                <a:latin typeface="Century Gothic" pitchFamily="34" charset="0"/>
              </a:rPr>
              <a:t>ANÁLISIS DE LA ESTABILIDAD</a:t>
            </a:r>
            <a:endParaRPr lang="es-MX" sz="4000" b="1" dirty="0">
              <a:solidFill>
                <a:srgbClr val="0066CC"/>
              </a:solidFill>
              <a:latin typeface="Century Gothic" pitchFamily="34" charset="0"/>
            </a:endParaRPr>
          </a:p>
        </p:txBody>
      </p:sp>
      <p:sp>
        <p:nvSpPr>
          <p:cNvPr id="3" name="2 Marcador de contenido"/>
          <p:cNvSpPr>
            <a:spLocks noGrp="1"/>
          </p:cNvSpPr>
          <p:nvPr>
            <p:ph idx="1"/>
          </p:nvPr>
        </p:nvSpPr>
        <p:spPr>
          <a:xfrm>
            <a:off x="1428728" y="1500174"/>
            <a:ext cx="7498080" cy="4800600"/>
          </a:xfrm>
        </p:spPr>
        <p:txBody>
          <a:bodyPr>
            <a:normAutofit/>
          </a:bodyPr>
          <a:lstStyle/>
          <a:p>
            <a:pPr marL="82296" indent="0">
              <a:buNone/>
            </a:pPr>
            <a:endParaRPr lang="es-MX" sz="2000" dirty="0" smtClean="0">
              <a:latin typeface="Century Gothic" pitchFamily="34" charset="0"/>
            </a:endParaRPr>
          </a:p>
          <a:p>
            <a:r>
              <a:rPr lang="es-MX" sz="2000" dirty="0" smtClean="0">
                <a:latin typeface="Century Gothic" pitchFamily="34" charset="0"/>
              </a:rPr>
              <a:t> Si la trayectoria de Nyquist en el plano </a:t>
            </a:r>
            <a:r>
              <a:rPr lang="es-MX" sz="2000" i="1" dirty="0" smtClean="0">
                <a:latin typeface="Century Gothic" pitchFamily="34" charset="0"/>
              </a:rPr>
              <a:t>s</a:t>
            </a:r>
            <a:r>
              <a:rPr lang="es-MX" sz="2000" dirty="0" smtClean="0">
                <a:latin typeface="Century Gothic" pitchFamily="34" charset="0"/>
              </a:rPr>
              <a:t> encierra </a:t>
            </a:r>
            <a:r>
              <a:rPr lang="es-MX" sz="2000" b="1" i="1" dirty="0" smtClean="0">
                <a:latin typeface="Century Gothic" pitchFamily="34" charset="0"/>
              </a:rPr>
              <a:t>Z </a:t>
            </a:r>
            <a:r>
              <a:rPr lang="es-MX" sz="2000" dirty="0" smtClean="0">
                <a:latin typeface="Century Gothic" pitchFamily="34" charset="0"/>
              </a:rPr>
              <a:t>ceros y </a:t>
            </a:r>
            <a:r>
              <a:rPr lang="es-MX" sz="2000" b="1" i="1" dirty="0" smtClean="0">
                <a:latin typeface="Century Gothic" pitchFamily="34" charset="0"/>
              </a:rPr>
              <a:t>P</a:t>
            </a:r>
            <a:r>
              <a:rPr lang="es-MX" sz="2000" dirty="0" smtClean="0">
                <a:latin typeface="Century Gothic" pitchFamily="34" charset="0"/>
              </a:rPr>
              <a:t> polos de 1 + </a:t>
            </a:r>
            <a:r>
              <a:rPr lang="es-MX" sz="2000" i="1" dirty="0" smtClean="0">
                <a:latin typeface="Century Gothic" pitchFamily="34" charset="0"/>
              </a:rPr>
              <a:t>G(s)H(s) </a:t>
            </a:r>
            <a:r>
              <a:rPr lang="es-MX" sz="2000" dirty="0" smtClean="0">
                <a:latin typeface="Century Gothic" pitchFamily="34" charset="0"/>
              </a:rPr>
              <a:t>y no pasa por los polos ni los ceros de 1 + </a:t>
            </a:r>
            <a:r>
              <a:rPr lang="es-MX" sz="2000" i="1" dirty="0" smtClean="0">
                <a:latin typeface="Century Gothic" pitchFamily="34" charset="0"/>
              </a:rPr>
              <a:t>G(s)H(s) </a:t>
            </a:r>
            <a:r>
              <a:rPr lang="es-MX" sz="2000" dirty="0" smtClean="0">
                <a:latin typeface="Century Gothic" pitchFamily="34" charset="0"/>
              </a:rPr>
              <a:t>conforme un punto representativo s se mueve en el sentido de las agujas del reloj a lo largo de la trayectoria de Nyquist, el contorno correspondiente en el plano </a:t>
            </a:r>
            <a:r>
              <a:rPr lang="es-MX" sz="2000" i="1" dirty="0" smtClean="0">
                <a:latin typeface="Century Gothic" pitchFamily="34" charset="0"/>
              </a:rPr>
              <a:t>G(s)H(s) </a:t>
            </a:r>
            <a:r>
              <a:rPr lang="es-MX" sz="2000" dirty="0" smtClean="0">
                <a:latin typeface="Century Gothic" pitchFamily="34" charset="0"/>
              </a:rPr>
              <a:t>rodea en un círculo </a:t>
            </a:r>
            <a:r>
              <a:rPr lang="es-MX" sz="2000" b="1" i="1" dirty="0" smtClean="0">
                <a:latin typeface="Century Gothic" pitchFamily="34" charset="0"/>
              </a:rPr>
              <a:t>N =Z</a:t>
            </a:r>
            <a:r>
              <a:rPr lang="es-MX" sz="2000" dirty="0" smtClean="0">
                <a:latin typeface="Century Gothic" pitchFamily="34" charset="0"/>
              </a:rPr>
              <a:t> .P veces el punto </a:t>
            </a:r>
            <a:r>
              <a:rPr lang="es-MX" sz="2000" i="1" dirty="0" smtClean="0">
                <a:latin typeface="Century Gothic" pitchFamily="34" charset="0"/>
              </a:rPr>
              <a:t>-1 + j0 </a:t>
            </a:r>
            <a:r>
              <a:rPr lang="es-MX" sz="2000" dirty="0" smtClean="0">
                <a:latin typeface="Century Gothic" pitchFamily="34" charset="0"/>
              </a:rPr>
              <a:t>en el sentido de las agujas del reloj. </a:t>
            </a:r>
            <a:r>
              <a:rPr lang="es-MX" sz="2000" i="1" dirty="0" smtClean="0">
                <a:latin typeface="Century Gothic" pitchFamily="34" charset="0"/>
              </a:rPr>
              <a:t>(Los valores negativos de </a:t>
            </a:r>
            <a:r>
              <a:rPr lang="es-MX" sz="2000" b="1" i="1" dirty="0" smtClean="0">
                <a:latin typeface="Century Gothic" pitchFamily="34" charset="0"/>
              </a:rPr>
              <a:t>N</a:t>
            </a:r>
            <a:r>
              <a:rPr lang="es-MX" sz="2000" i="1" dirty="0" smtClean="0">
                <a:latin typeface="Century Gothic" pitchFamily="34" charset="0"/>
              </a:rPr>
              <a:t> implican rodeos en sentido contrario al de las agujas del reloj</a:t>
            </a:r>
            <a:r>
              <a:rPr lang="es-MX" sz="2000" dirty="0" smtClean="0">
                <a:latin typeface="Century Gothic" pitchFamily="34" charset="0"/>
              </a:rPr>
              <a:t>.)</a:t>
            </a:r>
            <a:endParaRPr lang="es-MX" sz="2000" dirty="0">
              <a:latin typeface="Century Gothic"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2000" b="1" dirty="0" smtClean="0">
                <a:solidFill>
                  <a:schemeClr val="accent2"/>
                </a:solidFill>
                <a:latin typeface="Century Gothic" pitchFamily="34" charset="0"/>
              </a:rPr>
              <a:t>Al examinar la estabilidad de los sistemas de control lineales mediante el criterio de estabilidad de Nyquist, se observa que se pueden presentar tres casos.</a:t>
            </a:r>
            <a:endParaRPr lang="es-MX" sz="2000" b="1" dirty="0">
              <a:solidFill>
                <a:schemeClr val="accent2"/>
              </a:solidFill>
              <a:latin typeface="Century Gothic" pitchFamily="34" charset="0"/>
            </a:endParaRP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297638358"/>
              </p:ext>
            </p:extLst>
          </p:nvPr>
        </p:nvGraphicFramePr>
        <p:xfrm>
          <a:off x="1285852" y="164305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1000101" y="357166"/>
            <a:ext cx="8143900" cy="6215106"/>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432</TotalTime>
  <Words>1729</Words>
  <Application>Microsoft Office PowerPoint</Application>
  <PresentationFormat>Presentación en pantalla (4:3)</PresentationFormat>
  <Paragraphs>71</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Solsticio</vt:lpstr>
      <vt:lpstr>análisis de estabilidad de nyquist</vt:lpstr>
      <vt:lpstr>Observaciones sobre el criterio de  estabilidad de Nyquist</vt:lpstr>
      <vt:lpstr>Presentación de PowerPoint</vt:lpstr>
      <vt:lpstr>Presentación de PowerPoint</vt:lpstr>
      <vt:lpstr>Presentación de PowerPoint</vt:lpstr>
      <vt:lpstr>Presentación de PowerPoint</vt:lpstr>
      <vt:lpstr> ANÁLISIS DE LA ESTABILIDAD</vt:lpstr>
      <vt:lpstr>Al examinar la estabilidad de los sistemas de control lineales mediante el criterio de estabilidad de Nyquist, se observa que se pueden presentar tres casos.</vt:lpstr>
      <vt:lpstr>Presentación de PowerPoint</vt:lpstr>
      <vt:lpstr>Presentación de PowerPoint</vt:lpstr>
      <vt:lpstr>Sistemas condicionalmente estables</vt:lpstr>
      <vt:lpstr>Presentación de PowerPoint</vt:lpstr>
      <vt:lpstr>Presentación de PowerPoint</vt:lpstr>
      <vt:lpstr>Sistema multilazo</vt:lpstr>
      <vt:lpstr>Presentación de PowerPoint</vt:lpstr>
      <vt:lpstr>Presentación de PowerPoint</vt:lpstr>
      <vt:lpstr>Presentación de PowerPoint</vt:lpstr>
      <vt:lpstr>El criterio de estabilidad de Nyquist aplicado a los diagramas polares inversos.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aa501</dc:creator>
  <cp:lastModifiedBy>gabriela medina</cp:lastModifiedBy>
  <cp:revision>27</cp:revision>
  <dcterms:created xsi:type="dcterms:W3CDTF">2017-11-08T17:31:42Z</dcterms:created>
  <dcterms:modified xsi:type="dcterms:W3CDTF">2017-11-22T17:05:31Z</dcterms:modified>
</cp:coreProperties>
</file>