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6" r:id="rId3"/>
    <p:sldId id="257" r:id="rId4"/>
    <p:sldId id="258" r:id="rId5"/>
    <p:sldId id="259" r:id="rId6"/>
    <p:sldId id="260" r:id="rId7"/>
    <p:sldId id="262" r:id="rId8"/>
    <p:sldId id="261" r:id="rId9"/>
    <p:sldId id="264" r:id="rId10"/>
    <p:sldId id="266" r:id="rId11"/>
    <p:sldId id="267" r:id="rId12"/>
    <p:sldId id="268" r:id="rId13"/>
    <p:sldId id="269" r:id="rId14"/>
    <p:sldId id="270" r:id="rId15"/>
    <p:sldId id="271"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052285-8743-40AA-A3A6-D784C98C142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858027F9-7976-4888-BBF0-8E40404A06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E6696E7A-E918-49A8-B259-3191A1328FDE}"/>
              </a:ext>
            </a:extLst>
          </p:cNvPr>
          <p:cNvSpPr>
            <a:spLocks noGrp="1"/>
          </p:cNvSpPr>
          <p:nvPr>
            <p:ph type="dt" sz="half" idx="10"/>
          </p:nvPr>
        </p:nvSpPr>
        <p:spPr/>
        <p:txBody>
          <a:bodyPr/>
          <a:lstStyle/>
          <a:p>
            <a:fld id="{29BCB696-BD60-434A-94B6-F17070962B2D}" type="datetimeFigureOut">
              <a:rPr lang="es-MX" smtClean="0"/>
              <a:t>03/11/2017</a:t>
            </a:fld>
            <a:endParaRPr lang="es-MX"/>
          </a:p>
        </p:txBody>
      </p:sp>
      <p:sp>
        <p:nvSpPr>
          <p:cNvPr id="5" name="Marcador de pie de página 4">
            <a:extLst>
              <a:ext uri="{FF2B5EF4-FFF2-40B4-BE49-F238E27FC236}">
                <a16:creationId xmlns:a16="http://schemas.microsoft.com/office/drawing/2014/main" id="{5695153C-E6A2-42D8-86DC-5A14FE95E67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7C5E297-4ACC-4633-8907-CE730289D820}"/>
              </a:ext>
            </a:extLst>
          </p:cNvPr>
          <p:cNvSpPr>
            <a:spLocks noGrp="1"/>
          </p:cNvSpPr>
          <p:nvPr>
            <p:ph type="sldNum" sz="quarter" idx="12"/>
          </p:nvPr>
        </p:nvSpPr>
        <p:spPr/>
        <p:txBody>
          <a:bodyPr/>
          <a:lstStyle/>
          <a:p>
            <a:fld id="{F6D91AEE-5092-4901-8E64-D553F5BD5CC7}" type="slidenum">
              <a:rPr lang="es-MX" smtClean="0"/>
              <a:t>‹Nº›</a:t>
            </a:fld>
            <a:endParaRPr lang="es-MX"/>
          </a:p>
        </p:txBody>
      </p:sp>
    </p:spTree>
    <p:extLst>
      <p:ext uri="{BB962C8B-B14F-4D97-AF65-F5344CB8AC3E}">
        <p14:creationId xmlns:p14="http://schemas.microsoft.com/office/powerpoint/2010/main" val="467962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F111DC-2270-4348-B599-9543F64125B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D931770B-EC9B-4913-ABDB-8369BE98EF2B}"/>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C1947B6-A6EA-47C8-9ED8-7D61281A4071}"/>
              </a:ext>
            </a:extLst>
          </p:cNvPr>
          <p:cNvSpPr>
            <a:spLocks noGrp="1"/>
          </p:cNvSpPr>
          <p:nvPr>
            <p:ph type="dt" sz="half" idx="10"/>
          </p:nvPr>
        </p:nvSpPr>
        <p:spPr/>
        <p:txBody>
          <a:bodyPr/>
          <a:lstStyle/>
          <a:p>
            <a:fld id="{29BCB696-BD60-434A-94B6-F17070962B2D}" type="datetimeFigureOut">
              <a:rPr lang="es-MX" smtClean="0"/>
              <a:t>03/11/2017</a:t>
            </a:fld>
            <a:endParaRPr lang="es-MX"/>
          </a:p>
        </p:txBody>
      </p:sp>
      <p:sp>
        <p:nvSpPr>
          <p:cNvPr id="5" name="Marcador de pie de página 4">
            <a:extLst>
              <a:ext uri="{FF2B5EF4-FFF2-40B4-BE49-F238E27FC236}">
                <a16:creationId xmlns:a16="http://schemas.microsoft.com/office/drawing/2014/main" id="{B50A5E3D-2957-4D82-91D8-37E8A5D36A2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500BF8D-2EE7-4D80-8995-EBE9A75193F8}"/>
              </a:ext>
            </a:extLst>
          </p:cNvPr>
          <p:cNvSpPr>
            <a:spLocks noGrp="1"/>
          </p:cNvSpPr>
          <p:nvPr>
            <p:ph type="sldNum" sz="quarter" idx="12"/>
          </p:nvPr>
        </p:nvSpPr>
        <p:spPr/>
        <p:txBody>
          <a:bodyPr/>
          <a:lstStyle/>
          <a:p>
            <a:fld id="{F6D91AEE-5092-4901-8E64-D553F5BD5CC7}" type="slidenum">
              <a:rPr lang="es-MX" smtClean="0"/>
              <a:t>‹Nº›</a:t>
            </a:fld>
            <a:endParaRPr lang="es-MX"/>
          </a:p>
        </p:txBody>
      </p:sp>
    </p:spTree>
    <p:extLst>
      <p:ext uri="{BB962C8B-B14F-4D97-AF65-F5344CB8AC3E}">
        <p14:creationId xmlns:p14="http://schemas.microsoft.com/office/powerpoint/2010/main" val="1120706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7F5223B-9EB9-489C-B33D-95CFEFF8F00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9C22889-EDD2-4C50-9F97-098931FD2D6C}"/>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ADDFEB0-C8EA-4111-9634-0980F91FA7F5}"/>
              </a:ext>
            </a:extLst>
          </p:cNvPr>
          <p:cNvSpPr>
            <a:spLocks noGrp="1"/>
          </p:cNvSpPr>
          <p:nvPr>
            <p:ph type="dt" sz="half" idx="10"/>
          </p:nvPr>
        </p:nvSpPr>
        <p:spPr/>
        <p:txBody>
          <a:bodyPr/>
          <a:lstStyle/>
          <a:p>
            <a:fld id="{29BCB696-BD60-434A-94B6-F17070962B2D}" type="datetimeFigureOut">
              <a:rPr lang="es-MX" smtClean="0"/>
              <a:t>03/11/2017</a:t>
            </a:fld>
            <a:endParaRPr lang="es-MX"/>
          </a:p>
        </p:txBody>
      </p:sp>
      <p:sp>
        <p:nvSpPr>
          <p:cNvPr id="5" name="Marcador de pie de página 4">
            <a:extLst>
              <a:ext uri="{FF2B5EF4-FFF2-40B4-BE49-F238E27FC236}">
                <a16:creationId xmlns:a16="http://schemas.microsoft.com/office/drawing/2014/main" id="{473C76A8-ACCA-4CBB-902D-A8B149A1573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754D4DC-C98B-4553-AFD7-7E42DC93D809}"/>
              </a:ext>
            </a:extLst>
          </p:cNvPr>
          <p:cNvSpPr>
            <a:spLocks noGrp="1"/>
          </p:cNvSpPr>
          <p:nvPr>
            <p:ph type="sldNum" sz="quarter" idx="12"/>
          </p:nvPr>
        </p:nvSpPr>
        <p:spPr/>
        <p:txBody>
          <a:bodyPr/>
          <a:lstStyle/>
          <a:p>
            <a:fld id="{F6D91AEE-5092-4901-8E64-D553F5BD5CC7}" type="slidenum">
              <a:rPr lang="es-MX" smtClean="0"/>
              <a:t>‹Nº›</a:t>
            </a:fld>
            <a:endParaRPr lang="es-MX"/>
          </a:p>
        </p:txBody>
      </p:sp>
    </p:spTree>
    <p:extLst>
      <p:ext uri="{BB962C8B-B14F-4D97-AF65-F5344CB8AC3E}">
        <p14:creationId xmlns:p14="http://schemas.microsoft.com/office/powerpoint/2010/main" val="2004724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D32144-A0E5-45BC-93E8-B88EAC12866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FD77507-217E-482A-95E6-9A16D5876729}"/>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6A12C15-5A3C-4CE5-8294-1788C4E2F5E3}"/>
              </a:ext>
            </a:extLst>
          </p:cNvPr>
          <p:cNvSpPr>
            <a:spLocks noGrp="1"/>
          </p:cNvSpPr>
          <p:nvPr>
            <p:ph type="dt" sz="half" idx="10"/>
          </p:nvPr>
        </p:nvSpPr>
        <p:spPr/>
        <p:txBody>
          <a:bodyPr/>
          <a:lstStyle/>
          <a:p>
            <a:fld id="{29BCB696-BD60-434A-94B6-F17070962B2D}" type="datetimeFigureOut">
              <a:rPr lang="es-MX" smtClean="0"/>
              <a:t>03/11/2017</a:t>
            </a:fld>
            <a:endParaRPr lang="es-MX"/>
          </a:p>
        </p:txBody>
      </p:sp>
      <p:sp>
        <p:nvSpPr>
          <p:cNvPr id="5" name="Marcador de pie de página 4">
            <a:extLst>
              <a:ext uri="{FF2B5EF4-FFF2-40B4-BE49-F238E27FC236}">
                <a16:creationId xmlns:a16="http://schemas.microsoft.com/office/drawing/2014/main" id="{6042864A-D1C9-4959-BCCC-4766202D7A5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832E544-B408-4840-BD1B-774C424108F5}"/>
              </a:ext>
            </a:extLst>
          </p:cNvPr>
          <p:cNvSpPr>
            <a:spLocks noGrp="1"/>
          </p:cNvSpPr>
          <p:nvPr>
            <p:ph type="sldNum" sz="quarter" idx="12"/>
          </p:nvPr>
        </p:nvSpPr>
        <p:spPr/>
        <p:txBody>
          <a:bodyPr/>
          <a:lstStyle/>
          <a:p>
            <a:fld id="{F6D91AEE-5092-4901-8E64-D553F5BD5CC7}" type="slidenum">
              <a:rPr lang="es-MX" smtClean="0"/>
              <a:t>‹Nº›</a:t>
            </a:fld>
            <a:endParaRPr lang="es-MX"/>
          </a:p>
        </p:txBody>
      </p:sp>
    </p:spTree>
    <p:extLst>
      <p:ext uri="{BB962C8B-B14F-4D97-AF65-F5344CB8AC3E}">
        <p14:creationId xmlns:p14="http://schemas.microsoft.com/office/powerpoint/2010/main" val="3640929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A8B2D-B2EA-4B64-8D65-2E7681DCD83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DCB5BF8-D38B-45D8-BC6E-20012D7DB9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BB9C6453-A1EC-4405-8D9F-5FAD93A62109}"/>
              </a:ext>
            </a:extLst>
          </p:cNvPr>
          <p:cNvSpPr>
            <a:spLocks noGrp="1"/>
          </p:cNvSpPr>
          <p:nvPr>
            <p:ph type="dt" sz="half" idx="10"/>
          </p:nvPr>
        </p:nvSpPr>
        <p:spPr/>
        <p:txBody>
          <a:bodyPr/>
          <a:lstStyle/>
          <a:p>
            <a:fld id="{29BCB696-BD60-434A-94B6-F17070962B2D}" type="datetimeFigureOut">
              <a:rPr lang="es-MX" smtClean="0"/>
              <a:t>03/11/2017</a:t>
            </a:fld>
            <a:endParaRPr lang="es-MX"/>
          </a:p>
        </p:txBody>
      </p:sp>
      <p:sp>
        <p:nvSpPr>
          <p:cNvPr id="5" name="Marcador de pie de página 4">
            <a:extLst>
              <a:ext uri="{FF2B5EF4-FFF2-40B4-BE49-F238E27FC236}">
                <a16:creationId xmlns:a16="http://schemas.microsoft.com/office/drawing/2014/main" id="{98BF6AD1-03D5-451E-B664-CF5204982AC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D83AE4A-EBBA-4484-B5C9-92E153D0A59A}"/>
              </a:ext>
            </a:extLst>
          </p:cNvPr>
          <p:cNvSpPr>
            <a:spLocks noGrp="1"/>
          </p:cNvSpPr>
          <p:nvPr>
            <p:ph type="sldNum" sz="quarter" idx="12"/>
          </p:nvPr>
        </p:nvSpPr>
        <p:spPr/>
        <p:txBody>
          <a:bodyPr/>
          <a:lstStyle/>
          <a:p>
            <a:fld id="{F6D91AEE-5092-4901-8E64-D553F5BD5CC7}" type="slidenum">
              <a:rPr lang="es-MX" smtClean="0"/>
              <a:t>‹Nº›</a:t>
            </a:fld>
            <a:endParaRPr lang="es-MX"/>
          </a:p>
        </p:txBody>
      </p:sp>
    </p:spTree>
    <p:extLst>
      <p:ext uri="{BB962C8B-B14F-4D97-AF65-F5344CB8AC3E}">
        <p14:creationId xmlns:p14="http://schemas.microsoft.com/office/powerpoint/2010/main" val="71813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089EAB-D53B-419F-BA4D-9F7ED5093A0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898C071-2B37-40D1-B0C6-36793719A244}"/>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3ED97041-A7B5-4BD5-AB91-209A50F2578D}"/>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30CC4113-ED6C-4D36-8BE0-B3060B1881BD}"/>
              </a:ext>
            </a:extLst>
          </p:cNvPr>
          <p:cNvSpPr>
            <a:spLocks noGrp="1"/>
          </p:cNvSpPr>
          <p:nvPr>
            <p:ph type="dt" sz="half" idx="10"/>
          </p:nvPr>
        </p:nvSpPr>
        <p:spPr/>
        <p:txBody>
          <a:bodyPr/>
          <a:lstStyle/>
          <a:p>
            <a:fld id="{29BCB696-BD60-434A-94B6-F17070962B2D}" type="datetimeFigureOut">
              <a:rPr lang="es-MX" smtClean="0"/>
              <a:t>03/11/2017</a:t>
            </a:fld>
            <a:endParaRPr lang="es-MX"/>
          </a:p>
        </p:txBody>
      </p:sp>
      <p:sp>
        <p:nvSpPr>
          <p:cNvPr id="6" name="Marcador de pie de página 5">
            <a:extLst>
              <a:ext uri="{FF2B5EF4-FFF2-40B4-BE49-F238E27FC236}">
                <a16:creationId xmlns:a16="http://schemas.microsoft.com/office/drawing/2014/main" id="{CAE11410-4248-446C-854B-33491B3E399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FAF6762-A1CC-4B3A-A68D-EE7BB97B9448}"/>
              </a:ext>
            </a:extLst>
          </p:cNvPr>
          <p:cNvSpPr>
            <a:spLocks noGrp="1"/>
          </p:cNvSpPr>
          <p:nvPr>
            <p:ph type="sldNum" sz="quarter" idx="12"/>
          </p:nvPr>
        </p:nvSpPr>
        <p:spPr/>
        <p:txBody>
          <a:bodyPr/>
          <a:lstStyle/>
          <a:p>
            <a:fld id="{F6D91AEE-5092-4901-8E64-D553F5BD5CC7}" type="slidenum">
              <a:rPr lang="es-MX" smtClean="0"/>
              <a:t>‹Nº›</a:t>
            </a:fld>
            <a:endParaRPr lang="es-MX"/>
          </a:p>
        </p:txBody>
      </p:sp>
    </p:spTree>
    <p:extLst>
      <p:ext uri="{BB962C8B-B14F-4D97-AF65-F5344CB8AC3E}">
        <p14:creationId xmlns:p14="http://schemas.microsoft.com/office/powerpoint/2010/main" val="248554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67EADA-49A2-478C-87A2-8AD4C58CDCF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B40BD35-8BBC-4E3E-A291-15C3DD40BD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E78C319B-A711-4BC5-B0E0-2807FFCBFA42}"/>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A32A2572-BB58-4FD9-A77D-89984AFBC7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AE78B97A-341A-4FD5-8E61-4AC8FA7E854C}"/>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19637B76-FED5-48E4-B780-2B8B9046A8DF}"/>
              </a:ext>
            </a:extLst>
          </p:cNvPr>
          <p:cNvSpPr>
            <a:spLocks noGrp="1"/>
          </p:cNvSpPr>
          <p:nvPr>
            <p:ph type="dt" sz="half" idx="10"/>
          </p:nvPr>
        </p:nvSpPr>
        <p:spPr/>
        <p:txBody>
          <a:bodyPr/>
          <a:lstStyle/>
          <a:p>
            <a:fld id="{29BCB696-BD60-434A-94B6-F17070962B2D}" type="datetimeFigureOut">
              <a:rPr lang="es-MX" smtClean="0"/>
              <a:t>03/11/2017</a:t>
            </a:fld>
            <a:endParaRPr lang="es-MX"/>
          </a:p>
        </p:txBody>
      </p:sp>
      <p:sp>
        <p:nvSpPr>
          <p:cNvPr id="8" name="Marcador de pie de página 7">
            <a:extLst>
              <a:ext uri="{FF2B5EF4-FFF2-40B4-BE49-F238E27FC236}">
                <a16:creationId xmlns:a16="http://schemas.microsoft.com/office/drawing/2014/main" id="{05F1EA08-4387-4F54-9E10-991950716F49}"/>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641C0AB6-5289-4DB8-9047-AB44116CC346}"/>
              </a:ext>
            </a:extLst>
          </p:cNvPr>
          <p:cNvSpPr>
            <a:spLocks noGrp="1"/>
          </p:cNvSpPr>
          <p:nvPr>
            <p:ph type="sldNum" sz="quarter" idx="12"/>
          </p:nvPr>
        </p:nvSpPr>
        <p:spPr/>
        <p:txBody>
          <a:bodyPr/>
          <a:lstStyle/>
          <a:p>
            <a:fld id="{F6D91AEE-5092-4901-8E64-D553F5BD5CC7}" type="slidenum">
              <a:rPr lang="es-MX" smtClean="0"/>
              <a:t>‹Nº›</a:t>
            </a:fld>
            <a:endParaRPr lang="es-MX"/>
          </a:p>
        </p:txBody>
      </p:sp>
    </p:spTree>
    <p:extLst>
      <p:ext uri="{BB962C8B-B14F-4D97-AF65-F5344CB8AC3E}">
        <p14:creationId xmlns:p14="http://schemas.microsoft.com/office/powerpoint/2010/main" val="398553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2C3CEE-A346-4438-B82C-7ABD1E3A614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8766DF2E-43E4-4083-B06E-B843783973B1}"/>
              </a:ext>
            </a:extLst>
          </p:cNvPr>
          <p:cNvSpPr>
            <a:spLocks noGrp="1"/>
          </p:cNvSpPr>
          <p:nvPr>
            <p:ph type="dt" sz="half" idx="10"/>
          </p:nvPr>
        </p:nvSpPr>
        <p:spPr/>
        <p:txBody>
          <a:bodyPr/>
          <a:lstStyle/>
          <a:p>
            <a:fld id="{29BCB696-BD60-434A-94B6-F17070962B2D}" type="datetimeFigureOut">
              <a:rPr lang="es-MX" smtClean="0"/>
              <a:t>03/11/2017</a:t>
            </a:fld>
            <a:endParaRPr lang="es-MX"/>
          </a:p>
        </p:txBody>
      </p:sp>
      <p:sp>
        <p:nvSpPr>
          <p:cNvPr id="4" name="Marcador de pie de página 3">
            <a:extLst>
              <a:ext uri="{FF2B5EF4-FFF2-40B4-BE49-F238E27FC236}">
                <a16:creationId xmlns:a16="http://schemas.microsoft.com/office/drawing/2014/main" id="{013F5735-447F-4DC2-A6C6-7CCE517F52CB}"/>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F77DCE99-32DB-40FB-BE79-2EC66AB80DEC}"/>
              </a:ext>
            </a:extLst>
          </p:cNvPr>
          <p:cNvSpPr>
            <a:spLocks noGrp="1"/>
          </p:cNvSpPr>
          <p:nvPr>
            <p:ph type="sldNum" sz="quarter" idx="12"/>
          </p:nvPr>
        </p:nvSpPr>
        <p:spPr/>
        <p:txBody>
          <a:bodyPr/>
          <a:lstStyle/>
          <a:p>
            <a:fld id="{F6D91AEE-5092-4901-8E64-D553F5BD5CC7}" type="slidenum">
              <a:rPr lang="es-MX" smtClean="0"/>
              <a:t>‹Nº›</a:t>
            </a:fld>
            <a:endParaRPr lang="es-MX"/>
          </a:p>
        </p:txBody>
      </p:sp>
    </p:spTree>
    <p:extLst>
      <p:ext uri="{BB962C8B-B14F-4D97-AF65-F5344CB8AC3E}">
        <p14:creationId xmlns:p14="http://schemas.microsoft.com/office/powerpoint/2010/main" val="3380538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B9929B3-0959-4149-8255-7B7A8338CB78}"/>
              </a:ext>
            </a:extLst>
          </p:cNvPr>
          <p:cNvSpPr>
            <a:spLocks noGrp="1"/>
          </p:cNvSpPr>
          <p:nvPr>
            <p:ph type="dt" sz="half" idx="10"/>
          </p:nvPr>
        </p:nvSpPr>
        <p:spPr/>
        <p:txBody>
          <a:bodyPr/>
          <a:lstStyle/>
          <a:p>
            <a:fld id="{29BCB696-BD60-434A-94B6-F17070962B2D}" type="datetimeFigureOut">
              <a:rPr lang="es-MX" smtClean="0"/>
              <a:t>03/11/2017</a:t>
            </a:fld>
            <a:endParaRPr lang="es-MX"/>
          </a:p>
        </p:txBody>
      </p:sp>
      <p:sp>
        <p:nvSpPr>
          <p:cNvPr id="3" name="Marcador de pie de página 2">
            <a:extLst>
              <a:ext uri="{FF2B5EF4-FFF2-40B4-BE49-F238E27FC236}">
                <a16:creationId xmlns:a16="http://schemas.microsoft.com/office/drawing/2014/main" id="{B422380A-72B5-47D3-9EE6-D5B940070E7D}"/>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B35ECECD-1BD7-4A2D-BF4E-EE4286B233A3}"/>
              </a:ext>
            </a:extLst>
          </p:cNvPr>
          <p:cNvSpPr>
            <a:spLocks noGrp="1"/>
          </p:cNvSpPr>
          <p:nvPr>
            <p:ph type="sldNum" sz="quarter" idx="12"/>
          </p:nvPr>
        </p:nvSpPr>
        <p:spPr/>
        <p:txBody>
          <a:bodyPr/>
          <a:lstStyle/>
          <a:p>
            <a:fld id="{F6D91AEE-5092-4901-8E64-D553F5BD5CC7}" type="slidenum">
              <a:rPr lang="es-MX" smtClean="0"/>
              <a:t>‹Nº›</a:t>
            </a:fld>
            <a:endParaRPr lang="es-MX"/>
          </a:p>
        </p:txBody>
      </p:sp>
    </p:spTree>
    <p:extLst>
      <p:ext uri="{BB962C8B-B14F-4D97-AF65-F5344CB8AC3E}">
        <p14:creationId xmlns:p14="http://schemas.microsoft.com/office/powerpoint/2010/main" val="4155060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971549-9FEC-46DC-9CAF-B27D380B1A6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09BE777-F9B7-4D74-9F7E-789593C016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5557113-2BB5-4167-A260-A12CBAFD3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BFECB9EF-0C51-42F9-8143-FA21A6719399}"/>
              </a:ext>
            </a:extLst>
          </p:cNvPr>
          <p:cNvSpPr>
            <a:spLocks noGrp="1"/>
          </p:cNvSpPr>
          <p:nvPr>
            <p:ph type="dt" sz="half" idx="10"/>
          </p:nvPr>
        </p:nvSpPr>
        <p:spPr/>
        <p:txBody>
          <a:bodyPr/>
          <a:lstStyle/>
          <a:p>
            <a:fld id="{29BCB696-BD60-434A-94B6-F17070962B2D}" type="datetimeFigureOut">
              <a:rPr lang="es-MX" smtClean="0"/>
              <a:t>03/11/2017</a:t>
            </a:fld>
            <a:endParaRPr lang="es-MX"/>
          </a:p>
        </p:txBody>
      </p:sp>
      <p:sp>
        <p:nvSpPr>
          <p:cNvPr id="6" name="Marcador de pie de página 5">
            <a:extLst>
              <a:ext uri="{FF2B5EF4-FFF2-40B4-BE49-F238E27FC236}">
                <a16:creationId xmlns:a16="http://schemas.microsoft.com/office/drawing/2014/main" id="{A9CBAF56-EE23-4963-B201-664C0C0C260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B5F7038-07AE-467B-A914-E9FC10AD1401}"/>
              </a:ext>
            </a:extLst>
          </p:cNvPr>
          <p:cNvSpPr>
            <a:spLocks noGrp="1"/>
          </p:cNvSpPr>
          <p:nvPr>
            <p:ph type="sldNum" sz="quarter" idx="12"/>
          </p:nvPr>
        </p:nvSpPr>
        <p:spPr/>
        <p:txBody>
          <a:bodyPr/>
          <a:lstStyle/>
          <a:p>
            <a:fld id="{F6D91AEE-5092-4901-8E64-D553F5BD5CC7}" type="slidenum">
              <a:rPr lang="es-MX" smtClean="0"/>
              <a:t>‹Nº›</a:t>
            </a:fld>
            <a:endParaRPr lang="es-MX"/>
          </a:p>
        </p:txBody>
      </p:sp>
    </p:spTree>
    <p:extLst>
      <p:ext uri="{BB962C8B-B14F-4D97-AF65-F5344CB8AC3E}">
        <p14:creationId xmlns:p14="http://schemas.microsoft.com/office/powerpoint/2010/main" val="1340587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ED494E-7C60-4665-BA8F-E1DDD4A9353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081A3BF-7E4D-4B40-AE6F-CF3E1E4BEC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A51DDFD4-75C4-4CCF-97DB-D5BBB4C05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5432A435-B1F7-40FE-B8F3-BF8A4616F921}"/>
              </a:ext>
            </a:extLst>
          </p:cNvPr>
          <p:cNvSpPr>
            <a:spLocks noGrp="1"/>
          </p:cNvSpPr>
          <p:nvPr>
            <p:ph type="dt" sz="half" idx="10"/>
          </p:nvPr>
        </p:nvSpPr>
        <p:spPr/>
        <p:txBody>
          <a:bodyPr/>
          <a:lstStyle/>
          <a:p>
            <a:fld id="{29BCB696-BD60-434A-94B6-F17070962B2D}" type="datetimeFigureOut">
              <a:rPr lang="es-MX" smtClean="0"/>
              <a:t>03/11/2017</a:t>
            </a:fld>
            <a:endParaRPr lang="es-MX"/>
          </a:p>
        </p:txBody>
      </p:sp>
      <p:sp>
        <p:nvSpPr>
          <p:cNvPr id="6" name="Marcador de pie de página 5">
            <a:extLst>
              <a:ext uri="{FF2B5EF4-FFF2-40B4-BE49-F238E27FC236}">
                <a16:creationId xmlns:a16="http://schemas.microsoft.com/office/drawing/2014/main" id="{F2B73AE3-1C22-4241-81C7-D3CD92BA7DC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07BF296-AB50-409D-BB5E-C7075416D8FE}"/>
              </a:ext>
            </a:extLst>
          </p:cNvPr>
          <p:cNvSpPr>
            <a:spLocks noGrp="1"/>
          </p:cNvSpPr>
          <p:nvPr>
            <p:ph type="sldNum" sz="quarter" idx="12"/>
          </p:nvPr>
        </p:nvSpPr>
        <p:spPr/>
        <p:txBody>
          <a:bodyPr/>
          <a:lstStyle/>
          <a:p>
            <a:fld id="{F6D91AEE-5092-4901-8E64-D553F5BD5CC7}" type="slidenum">
              <a:rPr lang="es-MX" smtClean="0"/>
              <a:t>‹Nº›</a:t>
            </a:fld>
            <a:endParaRPr lang="es-MX"/>
          </a:p>
        </p:txBody>
      </p:sp>
    </p:spTree>
    <p:extLst>
      <p:ext uri="{BB962C8B-B14F-4D97-AF65-F5344CB8AC3E}">
        <p14:creationId xmlns:p14="http://schemas.microsoft.com/office/powerpoint/2010/main" val="378240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722251E-FBE2-48C7-9875-DC4950695A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6B75D7A-533B-4B85-9916-E9BBF1086C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34C6976-2616-4674-B86F-C8424CE11E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BCB696-BD60-434A-94B6-F17070962B2D}" type="datetimeFigureOut">
              <a:rPr lang="es-MX" smtClean="0"/>
              <a:t>03/11/2017</a:t>
            </a:fld>
            <a:endParaRPr lang="es-MX"/>
          </a:p>
        </p:txBody>
      </p:sp>
      <p:sp>
        <p:nvSpPr>
          <p:cNvPr id="5" name="Marcador de pie de página 4">
            <a:extLst>
              <a:ext uri="{FF2B5EF4-FFF2-40B4-BE49-F238E27FC236}">
                <a16:creationId xmlns:a16="http://schemas.microsoft.com/office/drawing/2014/main" id="{D60AC075-F91C-4ABB-801B-26E8DEEA9A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522F09F1-5DF5-4494-A2DD-F78DAE6E7D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D91AEE-5092-4901-8E64-D553F5BD5CC7}" type="slidenum">
              <a:rPr lang="es-MX" smtClean="0"/>
              <a:t>‹Nº›</a:t>
            </a:fld>
            <a:endParaRPr lang="es-MX"/>
          </a:p>
        </p:txBody>
      </p:sp>
    </p:spTree>
    <p:extLst>
      <p:ext uri="{BB962C8B-B14F-4D97-AF65-F5344CB8AC3E}">
        <p14:creationId xmlns:p14="http://schemas.microsoft.com/office/powerpoint/2010/main" val="1817987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01116C-2058-4525-A4A9-322453574D0F}"/>
              </a:ext>
            </a:extLst>
          </p:cNvPr>
          <p:cNvSpPr>
            <a:spLocks noGrp="1"/>
          </p:cNvSpPr>
          <p:nvPr>
            <p:ph type="title"/>
          </p:nvPr>
        </p:nvSpPr>
        <p:spPr/>
        <p:txBody>
          <a:bodyPr/>
          <a:lstStyle/>
          <a:p>
            <a:pPr algn="ctr"/>
            <a:r>
              <a:rPr lang="es-MX" dirty="0">
                <a:latin typeface="Arial Black" panose="020B0A04020102020204" pitchFamily="34" charset="0"/>
              </a:rPr>
              <a:t>Exposición líneas de transmisión</a:t>
            </a:r>
          </a:p>
        </p:txBody>
      </p:sp>
      <p:sp>
        <p:nvSpPr>
          <p:cNvPr id="3" name="Marcador de contenido 2">
            <a:extLst>
              <a:ext uri="{FF2B5EF4-FFF2-40B4-BE49-F238E27FC236}">
                <a16:creationId xmlns:a16="http://schemas.microsoft.com/office/drawing/2014/main" id="{1E5E3C32-EB68-4B0C-89E6-786C35723E5E}"/>
              </a:ext>
            </a:extLst>
          </p:cNvPr>
          <p:cNvSpPr>
            <a:spLocks noGrp="1"/>
          </p:cNvSpPr>
          <p:nvPr>
            <p:ph idx="1"/>
          </p:nvPr>
        </p:nvSpPr>
        <p:spPr/>
        <p:txBody>
          <a:bodyPr>
            <a:normAutofit/>
          </a:bodyPr>
          <a:lstStyle/>
          <a:p>
            <a:pPr marL="0" indent="0" algn="ctr">
              <a:buNone/>
            </a:pPr>
            <a:r>
              <a:rPr lang="es-MX" sz="4800" dirty="0">
                <a:latin typeface="Arial" panose="020B0604020202020204" pitchFamily="34" charset="0"/>
                <a:cs typeface="Arial" panose="020B0604020202020204" pitchFamily="34" charset="0"/>
              </a:rPr>
              <a:t>Integrantes del equipo:</a:t>
            </a:r>
          </a:p>
          <a:p>
            <a:pPr marL="0" indent="0">
              <a:buNone/>
            </a:pPr>
            <a:endParaRPr lang="es-MX" sz="4800" dirty="0">
              <a:latin typeface="Arial" panose="020B0604020202020204" pitchFamily="34" charset="0"/>
              <a:cs typeface="Arial" panose="020B0604020202020204" pitchFamily="34" charset="0"/>
            </a:endParaRPr>
          </a:p>
          <a:p>
            <a:pPr marL="0" indent="0">
              <a:buNone/>
            </a:pPr>
            <a:r>
              <a:rPr lang="es-MX" sz="4800" dirty="0">
                <a:latin typeface="Arial" panose="020B0604020202020204" pitchFamily="34" charset="0"/>
                <a:cs typeface="Arial" panose="020B0604020202020204" pitchFamily="34" charset="0"/>
              </a:rPr>
              <a:t>Hamlet adame cantu</a:t>
            </a:r>
          </a:p>
          <a:p>
            <a:pPr marL="0" indent="0">
              <a:buNone/>
            </a:pPr>
            <a:r>
              <a:rPr lang="es-MX" sz="4800" dirty="0">
                <a:latin typeface="Arial" panose="020B0604020202020204" pitchFamily="34" charset="0"/>
                <a:cs typeface="Arial" panose="020B0604020202020204" pitchFamily="34" charset="0"/>
              </a:rPr>
              <a:t>Juan Manuel López</a:t>
            </a:r>
          </a:p>
          <a:p>
            <a:pPr marL="0" indent="0">
              <a:buNone/>
            </a:pPr>
            <a:r>
              <a:rPr lang="es-MX" sz="4800" dirty="0">
                <a:latin typeface="Arial" panose="020B0604020202020204" pitchFamily="34" charset="0"/>
                <a:cs typeface="Arial" panose="020B0604020202020204" pitchFamily="34" charset="0"/>
              </a:rPr>
              <a:t>Brandon López salas </a:t>
            </a:r>
          </a:p>
        </p:txBody>
      </p:sp>
    </p:spTree>
    <p:extLst>
      <p:ext uri="{BB962C8B-B14F-4D97-AF65-F5344CB8AC3E}">
        <p14:creationId xmlns:p14="http://schemas.microsoft.com/office/powerpoint/2010/main" val="426951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EF7795-7C7E-444E-B535-EF0428384435}"/>
              </a:ext>
            </a:extLst>
          </p:cNvPr>
          <p:cNvSpPr>
            <a:spLocks noGrp="1"/>
          </p:cNvSpPr>
          <p:nvPr>
            <p:ph type="title"/>
          </p:nvPr>
        </p:nvSpPr>
        <p:spPr/>
        <p:txBody>
          <a:bodyPr>
            <a:normAutofit/>
          </a:bodyPr>
          <a:lstStyle/>
          <a:p>
            <a:pPr algn="ctr"/>
            <a:r>
              <a:rPr lang="es-MX" sz="4000" dirty="0">
                <a:latin typeface="Arial" panose="020B0604020202020204" pitchFamily="34" charset="0"/>
                <a:cs typeface="Arial" panose="020B0604020202020204" pitchFamily="34" charset="0"/>
              </a:rPr>
              <a:t>Enlaces de flujo de un conductor dentro de un grupo</a:t>
            </a:r>
          </a:p>
        </p:txBody>
      </p:sp>
      <p:sp>
        <p:nvSpPr>
          <p:cNvPr id="3" name="Marcador de contenido 2">
            <a:extLst>
              <a:ext uri="{FF2B5EF4-FFF2-40B4-BE49-F238E27FC236}">
                <a16:creationId xmlns:a16="http://schemas.microsoft.com/office/drawing/2014/main" id="{2C73B9FB-D50A-4325-A528-EA1A2BAE80C9}"/>
              </a:ext>
            </a:extLst>
          </p:cNvPr>
          <p:cNvSpPr>
            <a:spLocks noGrp="1"/>
          </p:cNvSpPr>
          <p:nvPr>
            <p:ph idx="1"/>
          </p:nvPr>
        </p:nvSpPr>
        <p:spPr>
          <a:xfrm>
            <a:off x="838200" y="2615334"/>
            <a:ext cx="10515600" cy="4351338"/>
          </a:xfrm>
        </p:spPr>
        <p:txBody>
          <a:bodyPr/>
          <a:lstStyle/>
          <a:p>
            <a:r>
              <a:rPr lang="es-MX" dirty="0">
                <a:latin typeface="Arial" panose="020B0604020202020204" pitchFamily="34" charset="0"/>
                <a:cs typeface="Arial" panose="020B0604020202020204" pitchFamily="34" charset="0"/>
              </a:rPr>
              <a:t>Un problema mas general que el de una línea de dos conductores es el de un conductor en un grupo de ellos en el que la suma de las corrientes de los conductores es cero</a:t>
            </a:r>
          </a:p>
          <a:p>
            <a:endParaRPr lang="es-MX" dirty="0"/>
          </a:p>
        </p:txBody>
      </p:sp>
    </p:spTree>
    <p:extLst>
      <p:ext uri="{BB962C8B-B14F-4D97-AF65-F5344CB8AC3E}">
        <p14:creationId xmlns:p14="http://schemas.microsoft.com/office/powerpoint/2010/main" val="3478755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E70B5-F8EE-4436-B7F6-5BFFBD308136}"/>
              </a:ext>
            </a:extLst>
          </p:cNvPr>
          <p:cNvSpPr>
            <a:spLocks noGrp="1"/>
          </p:cNvSpPr>
          <p:nvPr>
            <p:ph type="title"/>
          </p:nvPr>
        </p:nvSpPr>
        <p:spPr/>
        <p:txBody>
          <a:bodyPr/>
          <a:lstStyle/>
          <a:p>
            <a:pPr algn="ctr"/>
            <a:r>
              <a:rPr lang="es-MX" dirty="0">
                <a:latin typeface="Arial" panose="020B0604020202020204" pitchFamily="34" charset="0"/>
                <a:cs typeface="Arial" panose="020B0604020202020204" pitchFamily="34" charset="0"/>
              </a:rPr>
              <a:t>Inductancia de líneas de conductores compuestos</a:t>
            </a:r>
          </a:p>
        </p:txBody>
      </p:sp>
      <p:sp>
        <p:nvSpPr>
          <p:cNvPr id="3" name="Marcador de contenido 2">
            <a:extLst>
              <a:ext uri="{FF2B5EF4-FFF2-40B4-BE49-F238E27FC236}">
                <a16:creationId xmlns:a16="http://schemas.microsoft.com/office/drawing/2014/main" id="{3DA4F1FA-D328-4764-ADF7-41740956E9A1}"/>
              </a:ext>
            </a:extLst>
          </p:cNvPr>
          <p:cNvSpPr>
            <a:spLocks noGrp="1"/>
          </p:cNvSpPr>
          <p:nvPr>
            <p:ph idx="1"/>
          </p:nvPr>
        </p:nvSpPr>
        <p:spPr>
          <a:xfrm>
            <a:off x="838200" y="2227407"/>
            <a:ext cx="10515600" cy="4351338"/>
          </a:xfrm>
        </p:spPr>
        <p:txBody>
          <a:bodyPr/>
          <a:lstStyle/>
          <a:p>
            <a:r>
              <a:rPr lang="es-MX" dirty="0">
                <a:latin typeface="Arial" panose="020B0604020202020204" pitchFamily="34" charset="0"/>
                <a:cs typeface="Arial" panose="020B0604020202020204" pitchFamily="34" charset="0"/>
              </a:rPr>
              <a:t>Los conductores trenzados caen dentro de la clasificación general de conductores compuestos lo que significa que se componen de dos o mas elementos o hilos que están eléctricamente en paralelo </a:t>
            </a:r>
          </a:p>
          <a:p>
            <a:r>
              <a:rPr lang="es-MX" dirty="0">
                <a:latin typeface="Arial" panose="020B0604020202020204" pitchFamily="34" charset="0"/>
                <a:cs typeface="Arial" panose="020B0604020202020204" pitchFamily="34" charset="0"/>
              </a:rPr>
              <a:t>Este método se aplican a la determinación de la inductancia de líneas que consisten en circuitos eléctricos en paralelo pueden ser tratado como hilos de un solo compuesto</a:t>
            </a:r>
          </a:p>
          <a:p>
            <a:r>
              <a:rPr lang="es-MX" dirty="0">
                <a:latin typeface="Arial" panose="020B0604020202020204" pitchFamily="34" charset="0"/>
                <a:cs typeface="Arial" panose="020B0604020202020204" pitchFamily="34" charset="0"/>
              </a:rPr>
              <a:t>Si todos los hilos tuvieran la misma inductancia la del conductor seria el producto de la inductancia de un hilo por 1/n</a:t>
            </a:r>
          </a:p>
        </p:txBody>
      </p:sp>
    </p:spTree>
    <p:extLst>
      <p:ext uri="{BB962C8B-B14F-4D97-AF65-F5344CB8AC3E}">
        <p14:creationId xmlns:p14="http://schemas.microsoft.com/office/powerpoint/2010/main" val="1177458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2D668-B575-4DCB-BA28-C9DD697E21D1}"/>
              </a:ext>
            </a:extLst>
          </p:cNvPr>
          <p:cNvSpPr>
            <a:spLocks noGrp="1"/>
          </p:cNvSpPr>
          <p:nvPr>
            <p:ph type="title"/>
          </p:nvPr>
        </p:nvSpPr>
        <p:spPr/>
        <p:txBody>
          <a:bodyPr/>
          <a:lstStyle/>
          <a:p>
            <a:pPr algn="ctr"/>
            <a:r>
              <a:rPr lang="es-MX" dirty="0">
                <a:latin typeface="Arial" panose="020B0604020202020204" pitchFamily="34" charset="0"/>
                <a:cs typeface="Arial" panose="020B0604020202020204" pitchFamily="34" charset="0"/>
              </a:rPr>
              <a:t>El uso de las tablas</a:t>
            </a:r>
          </a:p>
        </p:txBody>
      </p:sp>
      <p:sp>
        <p:nvSpPr>
          <p:cNvPr id="3" name="Marcador de contenido 2">
            <a:extLst>
              <a:ext uri="{FF2B5EF4-FFF2-40B4-BE49-F238E27FC236}">
                <a16:creationId xmlns:a16="http://schemas.microsoft.com/office/drawing/2014/main" id="{26B1028C-03FF-4B9C-8381-9E4117041150}"/>
              </a:ext>
            </a:extLst>
          </p:cNvPr>
          <p:cNvSpPr>
            <a:spLocks noGrp="1"/>
          </p:cNvSpPr>
          <p:nvPr>
            <p:ph idx="1"/>
          </p:nvPr>
        </p:nvSpPr>
        <p:spPr>
          <a:xfrm>
            <a:off x="838200" y="2506662"/>
            <a:ext cx="10515600" cy="4351338"/>
          </a:xfrm>
        </p:spPr>
        <p:txBody>
          <a:bodyPr/>
          <a:lstStyle/>
          <a:p>
            <a:r>
              <a:rPr lang="es-MX" dirty="0">
                <a:latin typeface="Arial" panose="020B0604020202020204" pitchFamily="34" charset="0"/>
                <a:cs typeface="Arial" panose="020B0604020202020204" pitchFamily="34" charset="0"/>
              </a:rPr>
              <a:t>Generalmente las tablas que enlistan los valores de RMG para los conductores estándar están disponibles y dan información para el calculo de la reactancia inductiva así como de la capacidad en paralelo y de la resistencia como en estados unidos la industria sigue usando unidades como pulgadas pies y millas.</a:t>
            </a:r>
          </a:p>
          <a:p>
            <a:endParaRPr lang="es-MX" dirty="0"/>
          </a:p>
        </p:txBody>
      </p:sp>
    </p:spTree>
    <p:extLst>
      <p:ext uri="{BB962C8B-B14F-4D97-AF65-F5344CB8AC3E}">
        <p14:creationId xmlns:p14="http://schemas.microsoft.com/office/powerpoint/2010/main" val="3566271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D4537-8021-4E8C-BE29-5418936A1B3D}"/>
              </a:ext>
            </a:extLst>
          </p:cNvPr>
          <p:cNvSpPr>
            <a:spLocks noGrp="1"/>
          </p:cNvSpPr>
          <p:nvPr>
            <p:ph type="title"/>
          </p:nvPr>
        </p:nvSpPr>
        <p:spPr/>
        <p:txBody>
          <a:bodyPr/>
          <a:lstStyle/>
          <a:p>
            <a:pPr algn="ctr"/>
            <a:r>
              <a:rPr lang="es-MX" dirty="0">
                <a:latin typeface="Arial" panose="020B0604020202020204" pitchFamily="34" charset="0"/>
                <a:cs typeface="Arial" panose="020B0604020202020204" pitchFamily="34" charset="0"/>
              </a:rPr>
              <a:t>Inductancia delineas trifásicas con espaciamiento asimétrico</a:t>
            </a:r>
          </a:p>
        </p:txBody>
      </p:sp>
      <p:sp>
        <p:nvSpPr>
          <p:cNvPr id="3" name="Marcador de contenido 2">
            <a:extLst>
              <a:ext uri="{FF2B5EF4-FFF2-40B4-BE49-F238E27FC236}">
                <a16:creationId xmlns:a16="http://schemas.microsoft.com/office/drawing/2014/main" id="{4B426B89-4472-454E-8593-058855B3E0E3}"/>
              </a:ext>
            </a:extLst>
          </p:cNvPr>
          <p:cNvSpPr>
            <a:spLocks noGrp="1"/>
          </p:cNvSpPr>
          <p:nvPr>
            <p:ph idx="1"/>
          </p:nvPr>
        </p:nvSpPr>
        <p:spPr>
          <a:xfrm>
            <a:off x="838200" y="2684607"/>
            <a:ext cx="10515600" cy="4351338"/>
          </a:xfrm>
        </p:spPr>
        <p:txBody>
          <a:bodyPr/>
          <a:lstStyle/>
          <a:p>
            <a:r>
              <a:rPr lang="es-MX" dirty="0">
                <a:latin typeface="Arial" panose="020B0604020202020204" pitchFamily="34" charset="0"/>
                <a:cs typeface="Arial" panose="020B0604020202020204" pitchFamily="34" charset="0"/>
              </a:rPr>
              <a:t>Cuando los conductores de una línea trifásica no están separados de manera equilátera el problema de encontrar la inductancia se hace mas difícil </a:t>
            </a:r>
          </a:p>
          <a:p>
            <a:r>
              <a:rPr lang="es-MX" dirty="0">
                <a:latin typeface="Arial" panose="020B0604020202020204" pitchFamily="34" charset="0"/>
                <a:cs typeface="Arial" panose="020B0604020202020204" pitchFamily="34" charset="0"/>
              </a:rPr>
              <a:t>Es un circuito desbalanceado se obtiene una inductancia diferente en cada fase</a:t>
            </a:r>
          </a:p>
          <a:p>
            <a:r>
              <a:rPr lang="es-MX" dirty="0">
                <a:latin typeface="Arial" panose="020B0604020202020204" pitchFamily="34" charset="0"/>
                <a:cs typeface="Arial" panose="020B0604020202020204" pitchFamily="34" charset="0"/>
              </a:rPr>
              <a:t>Posición de los conductores en intervalos regulares a lo largo de la línea de forma que cada conductor ocupe que  tenia originalmente.</a:t>
            </a:r>
          </a:p>
        </p:txBody>
      </p:sp>
    </p:spTree>
    <p:extLst>
      <p:ext uri="{BB962C8B-B14F-4D97-AF65-F5344CB8AC3E}">
        <p14:creationId xmlns:p14="http://schemas.microsoft.com/office/powerpoint/2010/main" val="1781940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AF14ED-59E2-41F5-8A18-9903655C7776}"/>
              </a:ext>
            </a:extLst>
          </p:cNvPr>
          <p:cNvSpPr>
            <a:spLocks noGrp="1"/>
          </p:cNvSpPr>
          <p:nvPr>
            <p:ph type="title"/>
          </p:nvPr>
        </p:nvSpPr>
        <p:spPr/>
        <p:txBody>
          <a:bodyPr/>
          <a:lstStyle/>
          <a:p>
            <a:pPr algn="ctr"/>
            <a:r>
              <a:rPr lang="es-MX" dirty="0">
                <a:latin typeface="Arial" panose="020B0604020202020204" pitchFamily="34" charset="0"/>
                <a:cs typeface="Arial" panose="020B0604020202020204" pitchFamily="34" charset="0"/>
              </a:rPr>
              <a:t>Cálculos de inductancia para conductores agrupados</a:t>
            </a:r>
          </a:p>
        </p:txBody>
      </p:sp>
      <p:sp>
        <p:nvSpPr>
          <p:cNvPr id="3" name="Marcador de contenido 2">
            <a:extLst>
              <a:ext uri="{FF2B5EF4-FFF2-40B4-BE49-F238E27FC236}">
                <a16:creationId xmlns:a16="http://schemas.microsoft.com/office/drawing/2014/main" id="{851C96D3-4EA7-4D05-8836-5A4CA70B5C2C}"/>
              </a:ext>
            </a:extLst>
          </p:cNvPr>
          <p:cNvSpPr>
            <a:spLocks noGrp="1"/>
          </p:cNvSpPr>
          <p:nvPr>
            <p:ph idx="1"/>
          </p:nvPr>
        </p:nvSpPr>
        <p:spPr>
          <a:xfrm>
            <a:off x="838200" y="2947844"/>
            <a:ext cx="10515600" cy="4351338"/>
          </a:xfrm>
        </p:spPr>
        <p:txBody>
          <a:bodyPr/>
          <a:lstStyle/>
          <a:p>
            <a:r>
              <a:rPr lang="es-MX" dirty="0">
                <a:latin typeface="Arial" panose="020B0604020202020204" pitchFamily="34" charset="0"/>
                <a:cs typeface="Arial" panose="020B0604020202020204" pitchFamily="34" charset="0"/>
              </a:rPr>
              <a:t>En voltajes extra altos EAV esto es voltaje por arriba de 230kv la corona y sus consecuentes de potencia e interferencia </a:t>
            </a:r>
          </a:p>
          <a:p>
            <a:r>
              <a:rPr lang="es-MX" dirty="0">
                <a:latin typeface="Arial" panose="020B0604020202020204" pitchFamily="34" charset="0"/>
                <a:cs typeface="Arial" panose="020B0604020202020204" pitchFamily="34" charset="0"/>
              </a:rPr>
              <a:t>La reactancia es la otra ventaja igualmente importante del agrupamiento de conductores</a:t>
            </a:r>
          </a:p>
          <a:p>
            <a:endParaRPr lang="es-MX" dirty="0"/>
          </a:p>
        </p:txBody>
      </p:sp>
    </p:spTree>
    <p:extLst>
      <p:ext uri="{BB962C8B-B14F-4D97-AF65-F5344CB8AC3E}">
        <p14:creationId xmlns:p14="http://schemas.microsoft.com/office/powerpoint/2010/main" val="2210166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F005E5-B576-4A30-BB4F-7FEB8581BA11}"/>
              </a:ext>
            </a:extLst>
          </p:cNvPr>
          <p:cNvSpPr>
            <a:spLocks noGrp="1"/>
          </p:cNvSpPr>
          <p:nvPr>
            <p:ph type="title"/>
          </p:nvPr>
        </p:nvSpPr>
        <p:spPr/>
        <p:txBody>
          <a:bodyPr/>
          <a:lstStyle/>
          <a:p>
            <a:pPr algn="ctr"/>
            <a:r>
              <a:rPr lang="es-MX" dirty="0">
                <a:latin typeface="Arial" panose="020B0604020202020204" pitchFamily="34" charset="0"/>
                <a:cs typeface="Arial" panose="020B0604020202020204" pitchFamily="34" charset="0"/>
              </a:rPr>
              <a:t>resumen</a:t>
            </a:r>
          </a:p>
        </p:txBody>
      </p:sp>
      <p:sp>
        <p:nvSpPr>
          <p:cNvPr id="3" name="Marcador de contenido 2">
            <a:extLst>
              <a:ext uri="{FF2B5EF4-FFF2-40B4-BE49-F238E27FC236}">
                <a16:creationId xmlns:a16="http://schemas.microsoft.com/office/drawing/2014/main" id="{B87582A8-2F31-4018-8B91-AA8DA073DA48}"/>
              </a:ext>
            </a:extLst>
          </p:cNvPr>
          <p:cNvSpPr>
            <a:spLocks noGrp="1"/>
          </p:cNvSpPr>
          <p:nvPr>
            <p:ph idx="1"/>
          </p:nvPr>
        </p:nvSpPr>
        <p:spPr>
          <a:xfrm>
            <a:off x="838200" y="2837007"/>
            <a:ext cx="10515600" cy="4351338"/>
          </a:xfrm>
        </p:spPr>
        <p:txBody>
          <a:bodyPr/>
          <a:lstStyle/>
          <a:p>
            <a:r>
              <a:rPr lang="es-MX" dirty="0">
                <a:latin typeface="Arial" panose="020B0604020202020204" pitchFamily="34" charset="0"/>
                <a:cs typeface="Arial" panose="020B0604020202020204" pitchFamily="34" charset="0"/>
              </a:rPr>
              <a:t>Aunque por lo generalmente los programas de computadora para el calculo de la inductancia de líneas de todas clases</a:t>
            </a:r>
          </a:p>
          <a:p>
            <a:r>
              <a:rPr lang="es-MX" dirty="0">
                <a:latin typeface="Arial" panose="020B0604020202020204" pitchFamily="34" charset="0"/>
                <a:cs typeface="Arial" panose="020B0604020202020204" pitchFamily="34" charset="0"/>
              </a:rPr>
              <a:t>Entender el desarrollo de las ecuaciones utilizadas con el fin de apreciar el efecto de las variables en el diseño de línea</a:t>
            </a:r>
          </a:p>
          <a:p>
            <a:endParaRPr lang="es-MX" dirty="0"/>
          </a:p>
        </p:txBody>
      </p:sp>
    </p:spTree>
    <p:extLst>
      <p:ext uri="{BB962C8B-B14F-4D97-AF65-F5344CB8AC3E}">
        <p14:creationId xmlns:p14="http://schemas.microsoft.com/office/powerpoint/2010/main" val="3396397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C4F93E-7F0B-45B6-BD91-EE25A45050C1}"/>
              </a:ext>
            </a:extLst>
          </p:cNvPr>
          <p:cNvSpPr>
            <a:spLocks noGrp="1"/>
          </p:cNvSpPr>
          <p:nvPr>
            <p:ph type="ctrTitle"/>
          </p:nvPr>
        </p:nvSpPr>
        <p:spPr>
          <a:xfrm>
            <a:off x="1510145" y="291090"/>
            <a:ext cx="9144000" cy="2387600"/>
          </a:xfrm>
        </p:spPr>
        <p:txBody>
          <a:bodyPr>
            <a:normAutofit/>
          </a:bodyPr>
          <a:lstStyle/>
          <a:p>
            <a:r>
              <a:rPr lang="es-MX" sz="5400" dirty="0">
                <a:latin typeface="Arial" panose="020B0604020202020204" pitchFamily="34" charset="0"/>
                <a:cs typeface="Arial" panose="020B0604020202020204" pitchFamily="34" charset="0"/>
              </a:rPr>
              <a:t>Impedancia serie de líneas de transmisión </a:t>
            </a:r>
          </a:p>
        </p:txBody>
      </p:sp>
      <p:sp>
        <p:nvSpPr>
          <p:cNvPr id="3" name="Subtítulo 2">
            <a:extLst>
              <a:ext uri="{FF2B5EF4-FFF2-40B4-BE49-F238E27FC236}">
                <a16:creationId xmlns:a16="http://schemas.microsoft.com/office/drawing/2014/main" id="{C449E4A4-009F-4A61-A26F-35861BAF64CD}"/>
              </a:ext>
            </a:extLst>
          </p:cNvPr>
          <p:cNvSpPr>
            <a:spLocks noGrp="1"/>
          </p:cNvSpPr>
          <p:nvPr>
            <p:ph type="subTitle" idx="1"/>
          </p:nvPr>
        </p:nvSpPr>
        <p:spPr>
          <a:xfrm>
            <a:off x="1524000" y="3602038"/>
            <a:ext cx="9144000" cy="2992726"/>
          </a:xfrm>
        </p:spPr>
        <p:txBody>
          <a:bodyPr>
            <a:normAutofit fontScale="92500"/>
          </a:bodyPr>
          <a:lstStyle/>
          <a:p>
            <a:pPr algn="l"/>
            <a:r>
              <a:rPr lang="es-MX" dirty="0">
                <a:latin typeface="Arial" panose="020B0604020202020204" pitchFamily="34" charset="0"/>
                <a:cs typeface="Arial" panose="020B0604020202020204" pitchFamily="34" charset="0"/>
              </a:rPr>
              <a:t>Una línea de transmisión de electricidad tiene cuatro parámetros que afectan su capacidad para cumplir su función como parte de un sistema de potencia: resistencia, impedancia, capacitancia e inductancia.</a:t>
            </a:r>
          </a:p>
          <a:p>
            <a:pPr algn="l"/>
            <a:endParaRPr lang="es-MX" dirty="0">
              <a:latin typeface="Arial" panose="020B0604020202020204" pitchFamily="34" charset="0"/>
              <a:cs typeface="Arial" panose="020B0604020202020204" pitchFamily="34" charset="0"/>
            </a:endParaRPr>
          </a:p>
          <a:p>
            <a:pPr algn="l"/>
            <a:r>
              <a:rPr lang="es-MX" dirty="0">
                <a:latin typeface="Arial" panose="020B0604020202020204" pitchFamily="34" charset="0"/>
                <a:cs typeface="Arial" panose="020B0604020202020204" pitchFamily="34" charset="0"/>
              </a:rPr>
              <a:t>Otra razón por la que se desprecia la conductancia es que no hay una buena forma de tomarla en cuenta por que es bastante variable.  la fuga en aisladores que es la fuente principal de conductancia cambia apreciablemente con las condiciones atmosféricas.</a:t>
            </a:r>
          </a:p>
        </p:txBody>
      </p:sp>
    </p:spTree>
    <p:extLst>
      <p:ext uri="{BB962C8B-B14F-4D97-AF65-F5344CB8AC3E}">
        <p14:creationId xmlns:p14="http://schemas.microsoft.com/office/powerpoint/2010/main" val="2872603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B1C4E-96CC-4C38-93C3-B33F10A79BFA}"/>
              </a:ext>
            </a:extLst>
          </p:cNvPr>
          <p:cNvSpPr>
            <a:spLocks noGrp="1"/>
          </p:cNvSpPr>
          <p:nvPr>
            <p:ph type="title"/>
          </p:nvPr>
        </p:nvSpPr>
        <p:spPr>
          <a:xfrm>
            <a:off x="780143" y="786039"/>
            <a:ext cx="10515600" cy="1325563"/>
          </a:xfrm>
        </p:spPr>
        <p:txBody>
          <a:bodyPr>
            <a:noAutofit/>
          </a:bodyPr>
          <a:lstStyle/>
          <a:p>
            <a:r>
              <a:rPr lang="es-MX" sz="2000" dirty="0">
                <a:latin typeface="Arial" panose="020B0604020202020204" pitchFamily="34" charset="0"/>
                <a:cs typeface="Arial" panose="020B0604020202020204" pitchFamily="34" charset="0"/>
              </a:rPr>
              <a:t>La capacitancia que se presenta entre los conductores se define como su carga por unidad de diferencia de potencial entre ellos.</a:t>
            </a:r>
            <a:br>
              <a:rPr lang="es-MX" sz="2000" dirty="0">
                <a:latin typeface="Arial" panose="020B0604020202020204" pitchFamily="34" charset="0"/>
                <a:cs typeface="Arial" panose="020B0604020202020204" pitchFamily="34" charset="0"/>
              </a:rPr>
            </a:br>
            <a:br>
              <a:rPr lang="es-MX" sz="2000" dirty="0">
                <a:latin typeface="Arial" panose="020B0604020202020204" pitchFamily="34" charset="0"/>
                <a:cs typeface="Arial" panose="020B0604020202020204" pitchFamily="34" charset="0"/>
              </a:rPr>
            </a:br>
            <a:r>
              <a:rPr lang="es-MX" sz="2000" dirty="0">
                <a:latin typeface="Arial" panose="020B0604020202020204" pitchFamily="34" charset="0"/>
                <a:cs typeface="Arial" panose="020B0604020202020204" pitchFamily="34" charset="0"/>
              </a:rPr>
              <a:t>La conductancia y la capacitancia que se presentan entre conductores de una línea monofásica o desde un conductor al neutro de una línea trifásica constituyen la admitancia paralelo o de dispersión.</a:t>
            </a:r>
          </a:p>
        </p:txBody>
      </p:sp>
      <p:pic>
        <p:nvPicPr>
          <p:cNvPr id="4" name="Marcador de contenido 3">
            <a:extLst>
              <a:ext uri="{FF2B5EF4-FFF2-40B4-BE49-F238E27FC236}">
                <a16:creationId xmlns:a16="http://schemas.microsoft.com/office/drawing/2014/main" id="{F472C387-D823-454A-85E8-9E39DD48452F}"/>
              </a:ext>
            </a:extLst>
          </p:cNvPr>
          <p:cNvPicPr>
            <a:picLocks noGrp="1" noChangeAspect="1"/>
          </p:cNvPicPr>
          <p:nvPr>
            <p:ph idx="1"/>
          </p:nvPr>
        </p:nvPicPr>
        <p:blipFill>
          <a:blip r:embed="rId2"/>
          <a:stretch>
            <a:fillRect/>
          </a:stretch>
        </p:blipFill>
        <p:spPr>
          <a:xfrm>
            <a:off x="2082401" y="3149599"/>
            <a:ext cx="7616433" cy="3526971"/>
          </a:xfrm>
          <a:prstGeom prst="rect">
            <a:avLst/>
          </a:prstGeom>
        </p:spPr>
      </p:pic>
    </p:spTree>
    <p:extLst>
      <p:ext uri="{BB962C8B-B14F-4D97-AF65-F5344CB8AC3E}">
        <p14:creationId xmlns:p14="http://schemas.microsoft.com/office/powerpoint/2010/main" val="660938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72AFE9-A38B-43AA-A34A-B68683F5F041}"/>
              </a:ext>
            </a:extLst>
          </p:cNvPr>
          <p:cNvSpPr>
            <a:spLocks noGrp="1"/>
          </p:cNvSpPr>
          <p:nvPr>
            <p:ph type="title"/>
          </p:nvPr>
        </p:nvSpPr>
        <p:spPr/>
        <p:txBody>
          <a:bodyPr>
            <a:normAutofit/>
          </a:bodyPr>
          <a:lstStyle/>
          <a:p>
            <a:pPr algn="ctr"/>
            <a:r>
              <a:rPr lang="es-MX" sz="5400" dirty="0">
                <a:latin typeface="Arial" panose="020B0604020202020204" pitchFamily="34" charset="0"/>
                <a:cs typeface="Arial" panose="020B0604020202020204" pitchFamily="34" charset="0"/>
              </a:rPr>
              <a:t>   Tipos de conductores</a:t>
            </a:r>
          </a:p>
        </p:txBody>
      </p:sp>
      <p:sp>
        <p:nvSpPr>
          <p:cNvPr id="3" name="Marcador de contenido 2">
            <a:extLst>
              <a:ext uri="{FF2B5EF4-FFF2-40B4-BE49-F238E27FC236}">
                <a16:creationId xmlns:a16="http://schemas.microsoft.com/office/drawing/2014/main" id="{DC4627C2-6F00-47A9-A99D-912B3790BCA9}"/>
              </a:ext>
            </a:extLst>
          </p:cNvPr>
          <p:cNvSpPr>
            <a:spLocks noGrp="1"/>
          </p:cNvSpPr>
          <p:nvPr>
            <p:ph idx="1"/>
          </p:nvPr>
        </p:nvSpPr>
        <p:spPr>
          <a:xfrm>
            <a:off x="838200" y="2241261"/>
            <a:ext cx="10515600" cy="4351338"/>
          </a:xfrm>
        </p:spPr>
        <p:txBody>
          <a:bodyPr/>
          <a:lstStyle/>
          <a:p>
            <a:r>
              <a:rPr lang="es-MX" sz="2400" dirty="0">
                <a:latin typeface="Arial" panose="020B0604020202020204" pitchFamily="34" charset="0"/>
                <a:cs typeface="Arial" panose="020B0604020202020204" pitchFamily="34" charset="0"/>
              </a:rPr>
              <a:t>En el principio de </a:t>
            </a:r>
            <a:r>
              <a:rPr lang="es-MX" sz="2400" dirty="0" err="1">
                <a:latin typeface="Arial" panose="020B0604020202020204" pitchFamily="34" charset="0"/>
                <a:cs typeface="Arial" panose="020B0604020202020204" pitchFamily="34" charset="0"/>
              </a:rPr>
              <a:t>de</a:t>
            </a:r>
            <a:r>
              <a:rPr lang="es-MX" sz="2400" dirty="0">
                <a:latin typeface="Arial" panose="020B0604020202020204" pitchFamily="34" charset="0"/>
                <a:cs typeface="Arial" panose="020B0604020202020204" pitchFamily="34" charset="0"/>
              </a:rPr>
              <a:t> la transmisión de potencia eléctrica los conductores eran principalmente de cobre estos han sido remplazados por conductores de aluminio para líneas aéreas debido a su menor costo y ligereza comparado con los de cobre.</a:t>
            </a:r>
          </a:p>
          <a:p>
            <a:r>
              <a:rPr lang="es-MX" sz="2400" dirty="0">
                <a:latin typeface="Arial" panose="020B0604020202020204" pitchFamily="34" charset="0"/>
                <a:cs typeface="Arial" panose="020B0604020202020204" pitchFamily="34" charset="0"/>
              </a:rPr>
              <a:t>Esto significa que hay un menor </a:t>
            </a:r>
            <a:r>
              <a:rPr lang="es-MX" sz="2400" dirty="0" err="1">
                <a:latin typeface="Arial" panose="020B0604020202020204" pitchFamily="34" charset="0"/>
                <a:cs typeface="Arial" panose="020B0604020202020204" pitchFamily="34" charset="0"/>
              </a:rPr>
              <a:t>gradiante</a:t>
            </a:r>
            <a:r>
              <a:rPr lang="es-MX" sz="2400" dirty="0">
                <a:latin typeface="Arial" panose="020B0604020202020204" pitchFamily="34" charset="0"/>
                <a:cs typeface="Arial" panose="020B0604020202020204" pitchFamily="34" charset="0"/>
              </a:rPr>
              <a:t> de voltaje en la superficie del conductor y una menor tendencia a ionizar al aire que rodea al conductor y </a:t>
            </a:r>
            <a:r>
              <a:rPr lang="es-MX" sz="2400" dirty="0" err="1">
                <a:latin typeface="Arial" panose="020B0604020202020204" pitchFamily="34" charset="0"/>
                <a:cs typeface="Arial" panose="020B0604020202020204" pitchFamily="34" charset="0"/>
              </a:rPr>
              <a:t>haci</a:t>
            </a:r>
            <a:r>
              <a:rPr lang="es-MX" sz="2400" dirty="0">
                <a:latin typeface="Arial" panose="020B0604020202020204" pitchFamily="34" charset="0"/>
                <a:cs typeface="Arial" panose="020B0604020202020204" pitchFamily="34" charset="0"/>
              </a:rPr>
              <a:t> evitar el efecto indeseable corona.</a:t>
            </a:r>
          </a:p>
          <a:p>
            <a:endParaRPr lang="es-MX" dirty="0"/>
          </a:p>
        </p:txBody>
      </p:sp>
    </p:spTree>
    <p:extLst>
      <p:ext uri="{BB962C8B-B14F-4D97-AF65-F5344CB8AC3E}">
        <p14:creationId xmlns:p14="http://schemas.microsoft.com/office/powerpoint/2010/main" val="3451697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705867-0616-4F93-9B1E-01E84A8A56BB}"/>
              </a:ext>
            </a:extLst>
          </p:cNvPr>
          <p:cNvSpPr>
            <a:spLocks noGrp="1"/>
          </p:cNvSpPr>
          <p:nvPr>
            <p:ph type="title"/>
          </p:nvPr>
        </p:nvSpPr>
        <p:spPr/>
        <p:txBody>
          <a:bodyPr>
            <a:noAutofit/>
          </a:bodyPr>
          <a:lstStyle/>
          <a:p>
            <a:pPr algn="ctr"/>
            <a:r>
              <a:rPr lang="es-MX" sz="4800" dirty="0">
                <a:latin typeface="Arial" panose="020B0604020202020204" pitchFamily="34" charset="0"/>
                <a:cs typeface="Arial" panose="020B0604020202020204" pitchFamily="34" charset="0"/>
              </a:rPr>
              <a:t>Representación de los cables de líneas de transmisión</a:t>
            </a:r>
          </a:p>
        </p:txBody>
      </p:sp>
      <p:sp>
        <p:nvSpPr>
          <p:cNvPr id="3" name="Marcador de contenido 2">
            <a:extLst>
              <a:ext uri="{FF2B5EF4-FFF2-40B4-BE49-F238E27FC236}">
                <a16:creationId xmlns:a16="http://schemas.microsoft.com/office/drawing/2014/main" id="{EF595931-5C66-4972-84F9-64BC4EBEDC59}"/>
              </a:ext>
            </a:extLst>
          </p:cNvPr>
          <p:cNvSpPr>
            <a:spLocks noGrp="1"/>
          </p:cNvSpPr>
          <p:nvPr>
            <p:ph idx="1"/>
          </p:nvPr>
        </p:nvSpPr>
        <p:spPr>
          <a:xfrm>
            <a:off x="838200" y="2740025"/>
            <a:ext cx="10515600" cy="4351338"/>
          </a:xfrm>
        </p:spPr>
        <p:txBody>
          <a:bodyPr/>
          <a:lstStyle/>
          <a:p>
            <a:r>
              <a:rPr lang="es-MX" sz="2400" dirty="0">
                <a:latin typeface="Arial" panose="020B0604020202020204" pitchFamily="34" charset="0"/>
                <a:cs typeface="Arial" panose="020B0604020202020204" pitchFamily="34" charset="0"/>
              </a:rPr>
              <a:t>AAC: Todos los conductores de aluminio</a:t>
            </a:r>
          </a:p>
          <a:p>
            <a:r>
              <a:rPr lang="es-MX" sz="2400" dirty="0">
                <a:latin typeface="Arial" panose="020B0604020202020204" pitchFamily="34" charset="0"/>
                <a:cs typeface="Arial" panose="020B0604020202020204" pitchFamily="34" charset="0"/>
              </a:rPr>
              <a:t>AAAC: todos los conductores de aleación de aluminio</a:t>
            </a:r>
          </a:p>
          <a:p>
            <a:r>
              <a:rPr lang="es-MX" sz="2400" dirty="0">
                <a:latin typeface="Arial" panose="020B0604020202020204" pitchFamily="34" charset="0"/>
                <a:cs typeface="Arial" panose="020B0604020202020204" pitchFamily="34" charset="0"/>
              </a:rPr>
              <a:t>ACSR: conductores de aluminio con alma de acero</a:t>
            </a:r>
          </a:p>
          <a:p>
            <a:r>
              <a:rPr lang="es-MX" sz="2400" dirty="0">
                <a:latin typeface="Arial" panose="020B0604020202020204" pitchFamily="34" charset="0"/>
                <a:cs typeface="Arial" panose="020B0604020202020204" pitchFamily="34" charset="0"/>
              </a:rPr>
              <a:t>ACAR: conductores de aluminio con alma de aleación</a:t>
            </a:r>
          </a:p>
          <a:p>
            <a:endParaRPr lang="es-MX" dirty="0"/>
          </a:p>
        </p:txBody>
      </p:sp>
    </p:spTree>
    <p:extLst>
      <p:ext uri="{BB962C8B-B14F-4D97-AF65-F5344CB8AC3E}">
        <p14:creationId xmlns:p14="http://schemas.microsoft.com/office/powerpoint/2010/main" val="1546962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9FE6E-093F-4BEF-872A-7533DF5D5129}"/>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FED5B5FC-C9CC-45C3-8AD4-E0B60D4781A3}"/>
              </a:ext>
            </a:extLst>
          </p:cNvPr>
          <p:cNvSpPr>
            <a:spLocks noGrp="1"/>
          </p:cNvSpPr>
          <p:nvPr>
            <p:ph idx="1"/>
          </p:nvPr>
        </p:nvSpPr>
        <p:spPr/>
        <p:txBody>
          <a:bodyPr/>
          <a:lstStyle/>
          <a:p>
            <a:r>
              <a:rPr lang="es-MX" dirty="0">
                <a:latin typeface="Arial" panose="020B0604020202020204" pitchFamily="34" charset="0"/>
                <a:cs typeface="Arial" panose="020B0604020202020204" pitchFamily="34" charset="0"/>
              </a:rPr>
              <a:t>Los conductores de aleación de aluminio tienen mayor resistencia  a la tensión que los conductores eléctricos de aluminio de grado normal</a:t>
            </a:r>
          </a:p>
          <a:p>
            <a:r>
              <a:rPr lang="es-MX" dirty="0">
                <a:latin typeface="Arial" panose="020B0604020202020204" pitchFamily="34" charset="0"/>
                <a:cs typeface="Arial" panose="020B0604020202020204" pitchFamily="34" charset="0"/>
              </a:rPr>
              <a:t>Las capas alternadas de hilos de conductores </a:t>
            </a:r>
            <a:r>
              <a:rPr lang="es-MX" dirty="0" err="1">
                <a:latin typeface="Arial" panose="020B0604020202020204" pitchFamily="34" charset="0"/>
                <a:cs typeface="Arial" panose="020B0604020202020204" pitchFamily="34" charset="0"/>
              </a:rPr>
              <a:t>trensados</a:t>
            </a:r>
            <a:r>
              <a:rPr lang="es-MX" dirty="0">
                <a:latin typeface="Arial" panose="020B0604020202020204" pitchFamily="34" charset="0"/>
                <a:cs typeface="Arial" panose="020B0604020202020204" pitchFamily="34" charset="0"/>
              </a:rPr>
              <a:t> están enrollados en direcciones opuestas para prevenir que el conductor se </a:t>
            </a:r>
            <a:r>
              <a:rPr lang="es-MX" dirty="0" err="1">
                <a:latin typeface="Arial" panose="020B0604020202020204" pitchFamily="34" charset="0"/>
                <a:cs typeface="Arial" panose="020B0604020202020204" pitchFamily="34" charset="0"/>
              </a:rPr>
              <a:t>desenrrolle</a:t>
            </a:r>
            <a:r>
              <a:rPr lang="es-MX" dirty="0">
                <a:latin typeface="Arial" panose="020B0604020202020204" pitchFamily="34" charset="0"/>
                <a:cs typeface="Arial" panose="020B0604020202020204" pitchFamily="34" charset="0"/>
              </a:rPr>
              <a:t> y para hacer que el radio externo de una capa coincida con el interno.</a:t>
            </a:r>
          </a:p>
          <a:p>
            <a:endParaRPr lang="es-MX" dirty="0"/>
          </a:p>
        </p:txBody>
      </p:sp>
    </p:spTree>
    <p:extLst>
      <p:ext uri="{BB962C8B-B14F-4D97-AF65-F5344CB8AC3E}">
        <p14:creationId xmlns:p14="http://schemas.microsoft.com/office/powerpoint/2010/main" val="2208724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03B813-7F86-45B5-9A0D-35C5BB540309}"/>
              </a:ext>
            </a:extLst>
          </p:cNvPr>
          <p:cNvSpPr>
            <a:spLocks noGrp="1"/>
          </p:cNvSpPr>
          <p:nvPr>
            <p:ph type="title"/>
          </p:nvPr>
        </p:nvSpPr>
        <p:spPr/>
        <p:txBody>
          <a:bodyPr>
            <a:noAutofit/>
          </a:bodyPr>
          <a:lstStyle/>
          <a:p>
            <a:r>
              <a:rPr lang="es-MX" sz="2800" dirty="0">
                <a:latin typeface="Arial" panose="020B0604020202020204" pitchFamily="34" charset="0"/>
                <a:cs typeface="Arial" panose="020B0604020202020204" pitchFamily="34" charset="0"/>
              </a:rPr>
              <a:t>Este conductor tiene 7 hilos de acero que forman el núcleo central alrededor del cual hay dos capas de hilos de aluminio en las capas externas el conductor trenzado se especifica como 24/7.</a:t>
            </a:r>
          </a:p>
        </p:txBody>
      </p:sp>
      <p:pic>
        <p:nvPicPr>
          <p:cNvPr id="4" name="Marcador de contenido 3">
            <a:extLst>
              <a:ext uri="{FF2B5EF4-FFF2-40B4-BE49-F238E27FC236}">
                <a16:creationId xmlns:a16="http://schemas.microsoft.com/office/drawing/2014/main" id="{2F9C6B67-868B-4FAB-856B-0CC3905C9BA1}"/>
              </a:ext>
            </a:extLst>
          </p:cNvPr>
          <p:cNvPicPr>
            <a:picLocks noGrp="1" noChangeAspect="1"/>
          </p:cNvPicPr>
          <p:nvPr>
            <p:ph idx="1"/>
          </p:nvPr>
        </p:nvPicPr>
        <p:blipFill>
          <a:blip r:embed="rId2"/>
          <a:stretch>
            <a:fillRect/>
          </a:stretch>
        </p:blipFill>
        <p:spPr>
          <a:xfrm>
            <a:off x="2113221" y="3236686"/>
            <a:ext cx="7965557" cy="3860799"/>
          </a:xfrm>
          <a:prstGeom prst="rect">
            <a:avLst/>
          </a:prstGeom>
        </p:spPr>
      </p:pic>
    </p:spTree>
    <p:extLst>
      <p:ext uri="{BB962C8B-B14F-4D97-AF65-F5344CB8AC3E}">
        <p14:creationId xmlns:p14="http://schemas.microsoft.com/office/powerpoint/2010/main" val="1775128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467C2-A793-46CF-911E-BF0628C8AD85}"/>
              </a:ext>
            </a:extLst>
          </p:cNvPr>
          <p:cNvSpPr>
            <a:spLocks noGrp="1"/>
          </p:cNvSpPr>
          <p:nvPr>
            <p:ph type="title"/>
          </p:nvPr>
        </p:nvSpPr>
        <p:spPr/>
        <p:txBody>
          <a:bodyPr>
            <a:normAutofit/>
          </a:bodyPr>
          <a:lstStyle/>
          <a:p>
            <a:pPr algn="ctr"/>
            <a:r>
              <a:rPr lang="es-MX" sz="4800" dirty="0">
                <a:latin typeface="Arial" panose="020B0604020202020204" pitchFamily="34" charset="0"/>
                <a:cs typeface="Arial" panose="020B0604020202020204" pitchFamily="34" charset="0"/>
              </a:rPr>
              <a:t>Resistencia </a:t>
            </a:r>
          </a:p>
        </p:txBody>
      </p:sp>
      <p:sp>
        <p:nvSpPr>
          <p:cNvPr id="3" name="Marcador de contenido 2">
            <a:extLst>
              <a:ext uri="{FF2B5EF4-FFF2-40B4-BE49-F238E27FC236}">
                <a16:creationId xmlns:a16="http://schemas.microsoft.com/office/drawing/2014/main" id="{29CF911F-73A4-4BFB-9D74-CFBC2CB4225B}"/>
              </a:ext>
            </a:extLst>
          </p:cNvPr>
          <p:cNvSpPr>
            <a:spLocks noGrp="1"/>
          </p:cNvSpPr>
          <p:nvPr>
            <p:ph idx="1"/>
          </p:nvPr>
        </p:nvSpPr>
        <p:spPr>
          <a:xfrm>
            <a:off x="838200" y="2379807"/>
            <a:ext cx="10515600" cy="4351338"/>
          </a:xfrm>
        </p:spPr>
        <p:txBody>
          <a:bodyPr/>
          <a:lstStyle/>
          <a:p>
            <a:r>
              <a:rPr lang="es-MX" sz="2400" dirty="0">
                <a:latin typeface="Arial" panose="020B0604020202020204" pitchFamily="34" charset="0"/>
                <a:cs typeface="Arial" panose="020B0604020202020204" pitchFamily="34" charset="0"/>
              </a:rPr>
              <a:t>La resistencia de los conductores de las líneas de transmisión es la causa mas importante de perdida de potencia en ellas </a:t>
            </a:r>
          </a:p>
          <a:p>
            <a:r>
              <a:rPr lang="es-MX" sz="2400" dirty="0">
                <a:latin typeface="Arial" panose="020B0604020202020204" pitchFamily="34" charset="0"/>
                <a:cs typeface="Arial" panose="020B0604020202020204" pitchFamily="34" charset="0"/>
              </a:rPr>
              <a:t>El termino resistencia se refiere a la resistencia efectiva </a:t>
            </a:r>
          </a:p>
          <a:p>
            <a:r>
              <a:rPr lang="es-MX" sz="2400" dirty="0">
                <a:latin typeface="Arial" panose="020B0604020202020204" pitchFamily="34" charset="0"/>
                <a:cs typeface="Arial" panose="020B0604020202020204" pitchFamily="34" charset="0"/>
              </a:rPr>
              <a:t>Donde la potencia esta en watts e I es la corriente </a:t>
            </a:r>
            <a:r>
              <a:rPr lang="es-MX" sz="2400" dirty="0" err="1">
                <a:latin typeface="Arial" panose="020B0604020202020204" pitchFamily="34" charset="0"/>
                <a:cs typeface="Arial" panose="020B0604020202020204" pitchFamily="34" charset="0"/>
              </a:rPr>
              <a:t>rms</a:t>
            </a:r>
            <a:r>
              <a:rPr lang="es-MX" sz="2400" dirty="0">
                <a:latin typeface="Arial" panose="020B0604020202020204" pitchFamily="34" charset="0"/>
                <a:cs typeface="Arial" panose="020B0604020202020204" pitchFamily="34" charset="0"/>
              </a:rPr>
              <a:t> en el conductor en amperes. La resistencia efectiva es igual a la resistencia de cd del conductor solo si la distribución de corriente a través del conductor es uniforme.</a:t>
            </a:r>
          </a:p>
          <a:p>
            <a:endParaRPr lang="es-MX" dirty="0"/>
          </a:p>
        </p:txBody>
      </p:sp>
    </p:spTree>
    <p:extLst>
      <p:ext uri="{BB962C8B-B14F-4D97-AF65-F5344CB8AC3E}">
        <p14:creationId xmlns:p14="http://schemas.microsoft.com/office/powerpoint/2010/main" val="2791107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52AEC0-30A7-4BBE-BB2F-626DC3579D54}"/>
              </a:ext>
            </a:extLst>
          </p:cNvPr>
          <p:cNvSpPr>
            <a:spLocks noGrp="1"/>
          </p:cNvSpPr>
          <p:nvPr>
            <p:ph type="title"/>
          </p:nvPr>
        </p:nvSpPr>
        <p:spPr/>
        <p:txBody>
          <a:bodyPr>
            <a:normAutofit/>
          </a:bodyPr>
          <a:lstStyle/>
          <a:p>
            <a:pPr algn="ctr"/>
            <a:r>
              <a:rPr lang="es-MX" dirty="0">
                <a:latin typeface="Arial" panose="020B0604020202020204" pitchFamily="34" charset="0"/>
                <a:cs typeface="Arial" panose="020B0604020202020204" pitchFamily="34" charset="0"/>
              </a:rPr>
              <a:t>Inductancia de un conductor debida al flujo interno</a:t>
            </a:r>
          </a:p>
        </p:txBody>
      </p:sp>
      <p:sp>
        <p:nvSpPr>
          <p:cNvPr id="3" name="Marcador de contenido 2">
            <a:extLst>
              <a:ext uri="{FF2B5EF4-FFF2-40B4-BE49-F238E27FC236}">
                <a16:creationId xmlns:a16="http://schemas.microsoft.com/office/drawing/2014/main" id="{A0750482-5C0D-4410-8271-D0DAEF04839B}"/>
              </a:ext>
            </a:extLst>
          </p:cNvPr>
          <p:cNvSpPr>
            <a:spLocks noGrp="1"/>
          </p:cNvSpPr>
          <p:nvPr>
            <p:ph idx="1"/>
          </p:nvPr>
        </p:nvSpPr>
        <p:spPr>
          <a:xfrm>
            <a:off x="838200" y="2506662"/>
            <a:ext cx="10515600" cy="4351338"/>
          </a:xfrm>
        </p:spPr>
        <p:txBody>
          <a:bodyPr/>
          <a:lstStyle/>
          <a:p>
            <a:r>
              <a:rPr lang="es-MX" sz="2400" dirty="0">
                <a:latin typeface="Arial" panose="020B0604020202020204" pitchFamily="34" charset="0"/>
                <a:cs typeface="Arial" panose="020B0604020202020204" pitchFamily="34" charset="0"/>
              </a:rPr>
              <a:t>La inductancia de una línea de transmisión se calcula como enlaces de flujo por amperes. Si la permeabilidad m es constante la corriente sinusoidal produce flujos que varían.</a:t>
            </a:r>
          </a:p>
          <a:p>
            <a:r>
              <a:rPr lang="es-MX" sz="2400" dirty="0">
                <a:latin typeface="Arial" panose="020B0604020202020204" pitchFamily="34" charset="0"/>
                <a:cs typeface="Arial" panose="020B0604020202020204" pitchFamily="34" charset="0"/>
              </a:rPr>
              <a:t>Para obtener un valor aproximado de la inductancia de una línea de transmisión es necesario considerar el flujo dentro y fuera de cada conductor </a:t>
            </a:r>
          </a:p>
          <a:p>
            <a:r>
              <a:rPr lang="es-MX" sz="2400" dirty="0">
                <a:latin typeface="Arial" panose="020B0604020202020204" pitchFamily="34" charset="0"/>
                <a:cs typeface="Arial" panose="020B0604020202020204" pitchFamily="34" charset="0"/>
              </a:rPr>
              <a:t>Por la ley de ampere la fuerza magnetomotriz en ampere-vuelta alrededor de cualquier trayectoria cerrada es igual a la corriente total en amperes encerrada por esa trayectoria.</a:t>
            </a:r>
          </a:p>
          <a:p>
            <a:endParaRPr lang="es-MX" dirty="0"/>
          </a:p>
        </p:txBody>
      </p:sp>
    </p:spTree>
    <p:extLst>
      <p:ext uri="{BB962C8B-B14F-4D97-AF65-F5344CB8AC3E}">
        <p14:creationId xmlns:p14="http://schemas.microsoft.com/office/powerpoint/2010/main" val="18938319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830</Words>
  <Application>Microsoft Office PowerPoint</Application>
  <PresentationFormat>Panorámica</PresentationFormat>
  <Paragraphs>48</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Arial Black</vt:lpstr>
      <vt:lpstr>Calibri</vt:lpstr>
      <vt:lpstr>Calibri Light</vt:lpstr>
      <vt:lpstr>Tema de Office</vt:lpstr>
      <vt:lpstr>Exposición líneas de transmisión</vt:lpstr>
      <vt:lpstr>Impedancia serie de líneas de transmisión </vt:lpstr>
      <vt:lpstr>La capacitancia que se presenta entre los conductores se define como su carga por unidad de diferencia de potencial entre ellos.  La conductancia y la capacitancia que se presentan entre conductores de una línea monofásica o desde un conductor al neutro de una línea trifásica constituyen la admitancia paralelo o de dispersión.</vt:lpstr>
      <vt:lpstr>   Tipos de conductores</vt:lpstr>
      <vt:lpstr>Representación de los cables de líneas de transmisión</vt:lpstr>
      <vt:lpstr>Presentación de PowerPoint</vt:lpstr>
      <vt:lpstr>Este conductor tiene 7 hilos de acero que forman el núcleo central alrededor del cual hay dos capas de hilos de aluminio en las capas externas el conductor trenzado se especifica como 24/7.</vt:lpstr>
      <vt:lpstr>Resistencia </vt:lpstr>
      <vt:lpstr>Inductancia de un conductor debida al flujo interno</vt:lpstr>
      <vt:lpstr>Enlaces de flujo de un conductor dentro de un grupo</vt:lpstr>
      <vt:lpstr>Inductancia de líneas de conductores compuestos</vt:lpstr>
      <vt:lpstr>El uso de las tablas</vt:lpstr>
      <vt:lpstr>Inductancia delineas trifásicas con espaciamiento asimétrico</vt:lpstr>
      <vt:lpstr>Cálculos de inductancia para conductores agrupados</vt:lpstr>
      <vt:lpstr>resumen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Impedancia serie de líneas de trasmicion</dc:title>
  <dc:creator>brian cantu</dc:creator>
  <cp:lastModifiedBy>brian cantu</cp:lastModifiedBy>
  <cp:revision>16</cp:revision>
  <dcterms:created xsi:type="dcterms:W3CDTF">2017-10-09T01:47:00Z</dcterms:created>
  <dcterms:modified xsi:type="dcterms:W3CDTF">2017-11-04T01:38:50Z</dcterms:modified>
</cp:coreProperties>
</file>