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86AD4-D6EF-473C-BA83-C53B13739F03}" type="datetimeFigureOut">
              <a:rPr lang="es-MX" smtClean="0"/>
              <a:t>08/10/2017</a:t>
            </a:fld>
            <a:endParaRPr lang="es-MX"/>
          </a:p>
        </p:txBody>
      </p:sp>
      <p:sp>
        <p:nvSpPr>
          <p:cNvPr id="5" name="Footer Placeholder 4"/>
          <p:cNvSpPr>
            <a:spLocks noGrp="1"/>
          </p:cNvSpPr>
          <p:nvPr>
            <p:ph type="ftr" sz="quarter" idx="11"/>
          </p:nvPr>
        </p:nvSpPr>
        <p:spPr>
          <a:xfrm>
            <a:off x="2396319" y="329308"/>
            <a:ext cx="3086292" cy="309201"/>
          </a:xfrm>
        </p:spPr>
        <p:txBody>
          <a:bodyPr/>
          <a:lstStyle/>
          <a:p>
            <a:endParaRPr lang="es-MX"/>
          </a:p>
        </p:txBody>
      </p:sp>
      <p:sp>
        <p:nvSpPr>
          <p:cNvPr id="6" name="Slide Number Placeholder 5"/>
          <p:cNvSpPr>
            <a:spLocks noGrp="1"/>
          </p:cNvSpPr>
          <p:nvPr>
            <p:ph type="sldNum" sz="quarter" idx="12"/>
          </p:nvPr>
        </p:nvSpPr>
        <p:spPr>
          <a:xfrm>
            <a:off x="1434703" y="798973"/>
            <a:ext cx="802005" cy="503578"/>
          </a:xfrm>
        </p:spPr>
        <p:txBody>
          <a:bodyPr/>
          <a:lstStyle/>
          <a:p>
            <a:fld id="{FD638920-6756-4D54-AA26-D8B9820C38CD}" type="slidenum">
              <a:rPr lang="es-MX" smtClean="0"/>
              <a:t>‹#›</a:t>
            </a:fld>
            <a:endParaRPr lang="es-MX"/>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51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86AD4-D6EF-473C-BA83-C53B13739F03}" type="datetimeFigureOut">
              <a:rPr lang="es-MX" smtClean="0"/>
              <a:t>08/10/2017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38920-6756-4D54-AA26-D8B9820C38CD}" type="slidenum">
              <a:rPr lang="es-MX" smtClean="0"/>
              <a:t>‹#›</a:t>
            </a:fld>
            <a:endParaRPr lang="es-MX"/>
          </a:p>
        </p:txBody>
      </p:sp>
    </p:spTree>
    <p:extLst>
      <p:ext uri="{BB962C8B-B14F-4D97-AF65-F5344CB8AC3E}">
        <p14:creationId xmlns:p14="http://schemas.microsoft.com/office/powerpoint/2010/main" val="212931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86AD4-D6EF-473C-BA83-C53B13739F03}" type="datetimeFigureOut">
              <a:rPr lang="es-MX" smtClean="0"/>
              <a:t>08/10/2017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38920-6756-4D54-AA26-D8B9820C38CD}" type="slidenum">
              <a:rPr lang="es-MX" smtClean="0"/>
              <a:t>‹#›</a:t>
            </a:fld>
            <a:endParaRPr lang="es-MX"/>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16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86AD4-D6EF-473C-BA83-C53B13739F03}" type="datetimeFigureOut">
              <a:rPr lang="es-MX" smtClean="0"/>
              <a:t>08/10/2017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38920-6756-4D54-AA26-D8B9820C38CD}" type="slidenum">
              <a:rPr lang="es-MX" smtClean="0"/>
              <a:t>‹#›</a:t>
            </a:fld>
            <a:endParaRPr lang="es-MX"/>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57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686AD4-D6EF-473C-BA83-C53B13739F03}" type="datetimeFigureOut">
              <a:rPr lang="es-MX" smtClean="0"/>
              <a:t>08/10/2017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38920-6756-4D54-AA26-D8B9820C38CD}" type="slidenum">
              <a:rPr lang="es-MX" smtClean="0"/>
              <a:t>‹#›</a:t>
            </a:fld>
            <a:endParaRPr lang="es-MX"/>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2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86AD4-D6EF-473C-BA83-C53B13739F03}" type="datetimeFigureOut">
              <a:rPr lang="es-MX" smtClean="0"/>
              <a:t>08/10/2017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D638920-6756-4D54-AA26-D8B9820C38CD}" type="slidenum">
              <a:rPr lang="es-MX" smtClean="0"/>
              <a:t>‹#›</a:t>
            </a:fld>
            <a:endParaRPr lang="es-MX"/>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22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86AD4-D6EF-473C-BA83-C53B13739F03}" type="datetimeFigureOut">
              <a:rPr lang="es-MX" smtClean="0"/>
              <a:t>08/10/2017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D638920-6756-4D54-AA26-D8B9820C38CD}" type="slidenum">
              <a:rPr lang="es-MX" smtClean="0"/>
              <a:t>‹#›</a:t>
            </a:fld>
            <a:endParaRPr lang="es-MX"/>
          </a:p>
        </p:txBody>
      </p:sp>
    </p:spTree>
    <p:extLst>
      <p:ext uri="{BB962C8B-B14F-4D97-AF65-F5344CB8AC3E}">
        <p14:creationId xmlns:p14="http://schemas.microsoft.com/office/powerpoint/2010/main" val="16440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86AD4-D6EF-473C-BA83-C53B13739F03}" type="datetimeFigureOut">
              <a:rPr lang="es-MX" smtClean="0"/>
              <a:t>08/10/2017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D638920-6756-4D54-AA26-D8B9820C38CD}" type="slidenum">
              <a:rPr lang="es-MX" smtClean="0"/>
              <a:t>‹#›</a:t>
            </a:fld>
            <a:endParaRPr lang="es-MX"/>
          </a:p>
        </p:txBody>
      </p:sp>
    </p:spTree>
    <p:extLst>
      <p:ext uri="{BB962C8B-B14F-4D97-AF65-F5344CB8AC3E}">
        <p14:creationId xmlns:p14="http://schemas.microsoft.com/office/powerpoint/2010/main" val="373673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86AD4-D6EF-473C-BA83-C53B13739F03}" type="datetimeFigureOut">
              <a:rPr lang="es-MX" smtClean="0"/>
              <a:t>08/10/2017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D638920-6756-4D54-AA26-D8B9820C38CD}" type="slidenum">
              <a:rPr lang="es-MX" smtClean="0"/>
              <a:t>‹#›</a:t>
            </a:fld>
            <a:endParaRPr lang="es-MX"/>
          </a:p>
        </p:txBody>
      </p:sp>
    </p:spTree>
    <p:extLst>
      <p:ext uri="{BB962C8B-B14F-4D97-AF65-F5344CB8AC3E}">
        <p14:creationId xmlns:p14="http://schemas.microsoft.com/office/powerpoint/2010/main" val="353801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686AD4-D6EF-473C-BA83-C53B13739F03}" type="datetimeFigureOut">
              <a:rPr lang="es-MX" smtClean="0"/>
              <a:t>08/10/2017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D638920-6756-4D54-AA26-D8B9820C38CD}" type="slidenum">
              <a:rPr lang="es-MX" smtClean="0"/>
              <a:t>‹#›</a:t>
            </a:fld>
            <a:endParaRPr lang="es-MX"/>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1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0686AD4-D6EF-473C-BA83-C53B13739F03}" type="datetimeFigureOut">
              <a:rPr lang="es-MX" smtClean="0"/>
              <a:t>08/10/2017</a:t>
            </a:fld>
            <a:endParaRPr lang="es-MX"/>
          </a:p>
        </p:txBody>
      </p:sp>
      <p:sp>
        <p:nvSpPr>
          <p:cNvPr id="6" name="Footer Placeholder 5"/>
          <p:cNvSpPr>
            <a:spLocks noGrp="1"/>
          </p:cNvSpPr>
          <p:nvPr>
            <p:ph type="ftr" sz="quarter" idx="11"/>
          </p:nvPr>
        </p:nvSpPr>
        <p:spPr>
          <a:xfrm>
            <a:off x="1437530" y="318641"/>
            <a:ext cx="3251553" cy="320931"/>
          </a:xfrm>
        </p:spPr>
        <p:txBody>
          <a:bodyPr/>
          <a:lstStyle/>
          <a:p>
            <a:endParaRPr lang="es-MX"/>
          </a:p>
        </p:txBody>
      </p:sp>
      <p:sp>
        <p:nvSpPr>
          <p:cNvPr id="7" name="Slide Number Placeholder 6"/>
          <p:cNvSpPr>
            <a:spLocks noGrp="1"/>
          </p:cNvSpPr>
          <p:nvPr>
            <p:ph type="sldNum" sz="quarter" idx="12"/>
          </p:nvPr>
        </p:nvSpPr>
        <p:spPr/>
        <p:txBody>
          <a:bodyPr/>
          <a:lstStyle/>
          <a:p>
            <a:fld id="{FD638920-6756-4D54-AA26-D8B9820C38CD}" type="slidenum">
              <a:rPr lang="es-MX" smtClean="0"/>
              <a:t>‹#›</a:t>
            </a:fld>
            <a:endParaRPr lang="es-MX"/>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052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686AD4-D6EF-473C-BA83-C53B13739F03}" type="datetimeFigureOut">
              <a:rPr lang="es-MX" smtClean="0"/>
              <a:t>08/10/2017</a:t>
            </a:fld>
            <a:endParaRPr lang="es-MX"/>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FD638920-6756-4D54-AA26-D8B9820C38CD}" type="slidenum">
              <a:rPr lang="es-MX" smtClean="0"/>
              <a:t>‹#›</a:t>
            </a:fld>
            <a:endParaRPr lang="es-MX"/>
          </a:p>
        </p:txBody>
      </p:sp>
    </p:spTree>
    <p:extLst>
      <p:ext uri="{BB962C8B-B14F-4D97-AF65-F5344CB8AC3E}">
        <p14:creationId xmlns:p14="http://schemas.microsoft.com/office/powerpoint/2010/main" val="41520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5143" y="1215241"/>
            <a:ext cx="8998857" cy="923330"/>
          </a:xfrm>
          <a:prstGeom prst="rect">
            <a:avLst/>
          </a:prstGeom>
          <a:noFill/>
        </p:spPr>
        <p:txBody>
          <a:bodyPr wrap="square" rtlCol="0">
            <a:spAutoFit/>
          </a:bodyPr>
          <a:lstStyle/>
          <a:p>
            <a:r>
              <a:rPr lang="es-MX" sz="5400" b="1" dirty="0"/>
              <a:t>LÍNEAS DE LONGITUD MEDIA</a:t>
            </a:r>
            <a:r>
              <a:rPr lang="es-MX" sz="2400" dirty="0"/>
              <a:t> </a:t>
            </a:r>
            <a:endParaRPr lang="es-MX" sz="1600" dirty="0"/>
          </a:p>
        </p:txBody>
      </p:sp>
    </p:spTree>
    <p:extLst>
      <p:ext uri="{BB962C8B-B14F-4D97-AF65-F5344CB8AC3E}">
        <p14:creationId xmlns:p14="http://schemas.microsoft.com/office/powerpoint/2010/main" val="1127500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7592-0452-4867-88E5-D470EF351718}"/>
              </a:ext>
            </a:extLst>
          </p:cNvPr>
          <p:cNvSpPr>
            <a:spLocks noGrp="1"/>
          </p:cNvSpPr>
          <p:nvPr>
            <p:ph type="title"/>
          </p:nvPr>
        </p:nvSpPr>
        <p:spPr/>
        <p:txBody>
          <a:bodyPr/>
          <a:lstStyle/>
          <a:p>
            <a:r>
              <a:rPr lang="es-MX" dirty="0"/>
              <a:t>Forma hiperbólica de la onda </a:t>
            </a:r>
          </a:p>
        </p:txBody>
      </p:sp>
      <p:sp>
        <p:nvSpPr>
          <p:cNvPr id="3" name="Content Placeholder 2">
            <a:extLst>
              <a:ext uri="{FF2B5EF4-FFF2-40B4-BE49-F238E27FC236}">
                <a16:creationId xmlns:a16="http://schemas.microsoft.com/office/drawing/2014/main" id="{FEDD2AE8-3669-4FA6-A8C8-24AA7BE5DE07}"/>
              </a:ext>
            </a:extLst>
          </p:cNvPr>
          <p:cNvSpPr>
            <a:spLocks noGrp="1"/>
          </p:cNvSpPr>
          <p:nvPr>
            <p:ph idx="1"/>
          </p:nvPr>
        </p:nvSpPr>
        <p:spPr/>
        <p:txBody>
          <a:bodyPr/>
          <a:lstStyle/>
          <a:p>
            <a:r>
              <a:rPr lang="es-MX" dirty="0"/>
              <a:t>Para resolver una problemática de líneas de transmisión en la vida real podemos recurrimos a ciertas herramientas matemáticas como la geometría hiperbólica para analizar la propagación de la onda por el conductor</a:t>
            </a:r>
          </a:p>
          <a:p>
            <a:endParaRPr lang="es-MX" dirty="0"/>
          </a:p>
        </p:txBody>
      </p:sp>
    </p:spTree>
    <p:extLst>
      <p:ext uri="{BB962C8B-B14F-4D97-AF65-F5344CB8AC3E}">
        <p14:creationId xmlns:p14="http://schemas.microsoft.com/office/powerpoint/2010/main" val="135358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85045" y="2906417"/>
            <a:ext cx="6858000" cy="1022444"/>
          </a:xfrm>
        </p:spPr>
        <p:txBody>
          <a:bodyPr>
            <a:normAutofit fontScale="90000"/>
          </a:bodyPr>
          <a:lstStyle/>
          <a:p>
            <a:r>
              <a:rPr lang="es-MX" b="1" dirty="0"/>
              <a:t>Compensación reactiva de líneas de transmisión. </a:t>
            </a:r>
          </a:p>
        </p:txBody>
      </p:sp>
    </p:spTree>
    <p:extLst>
      <p:ext uri="{BB962C8B-B14F-4D97-AF65-F5344CB8AC3E}">
        <p14:creationId xmlns:p14="http://schemas.microsoft.com/office/powerpoint/2010/main" val="185736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0695" y="1144643"/>
            <a:ext cx="7886700" cy="4667753"/>
          </a:xfrm>
        </p:spPr>
        <p:txBody>
          <a:bodyPr>
            <a:normAutofit/>
          </a:bodyPr>
          <a:lstStyle/>
          <a:p>
            <a:pPr algn="just"/>
            <a:r>
              <a:rPr lang="es-MX" dirty="0"/>
              <a:t>En las líneas de transmisión en especial las medianas y largas se pueden mejorar por la compensación reactiva del tipo serie o paralelo.</a:t>
            </a:r>
          </a:p>
          <a:p>
            <a:pPr algn="just"/>
            <a:endParaRPr lang="es-MX" dirty="0"/>
          </a:p>
          <a:p>
            <a:pPr algn="just"/>
            <a:r>
              <a:rPr lang="es-MX" u="sng" dirty="0"/>
              <a:t>Compensación serie: </a:t>
            </a:r>
            <a:r>
              <a:rPr lang="es-MX" dirty="0"/>
              <a:t>consiste en un banco de capacitores colocado en serie con cada conductor de fase de la línea.</a:t>
            </a:r>
          </a:p>
          <a:p>
            <a:pPr algn="just"/>
            <a:endParaRPr lang="es-MX" dirty="0"/>
          </a:p>
          <a:p>
            <a:pPr algn="just"/>
            <a:r>
              <a:rPr lang="es-MX" u="sng" dirty="0"/>
              <a:t>Compensación paralelo: </a:t>
            </a:r>
            <a:r>
              <a:rPr lang="es-MX" dirty="0"/>
              <a:t>se refiere a la colocación de inductores de cada línea al neutro para reducir parcial o completamente, la susceptancia paralelo de una línea de alto voltaje, lo cual resulta importante a cargas ligeras, cuando el voltaje en el extremo receptor seria muy elevado.</a:t>
            </a:r>
            <a:endParaRPr lang="es-MX" u="sng" dirty="0"/>
          </a:p>
        </p:txBody>
      </p:sp>
    </p:spTree>
    <p:extLst>
      <p:ext uri="{BB962C8B-B14F-4D97-AF65-F5344CB8AC3E}">
        <p14:creationId xmlns:p14="http://schemas.microsoft.com/office/powerpoint/2010/main" val="204331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image.slidesharecdn.com/ctrl-lgr-130311212742-phpapp01/95/lugar-geometrico-de-las-raices-5-638.jpg?cb=1363037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54" y="1091636"/>
            <a:ext cx="7147004" cy="4713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4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6490" y="1067370"/>
            <a:ext cx="7886700" cy="4725708"/>
          </a:xfrm>
        </p:spPr>
        <p:txBody>
          <a:bodyPr>
            <a:normAutofit fontScale="92500" lnSpcReduction="20000"/>
          </a:bodyPr>
          <a:lstStyle/>
          <a:p>
            <a:pPr algn="just"/>
            <a:r>
              <a:rPr lang="es-MX" dirty="0"/>
              <a:t>La compensación serie reduce la impedancia serie de la línea, la cual es la causa principal de caída de voltaje y el factor mas importante en la determinación de la potencia máxima que puede transmitir la línea.</a:t>
            </a:r>
          </a:p>
          <a:p>
            <a:pPr algn="just"/>
            <a:endParaRPr lang="es-MX" dirty="0"/>
          </a:p>
          <a:p>
            <a:pPr algn="just"/>
            <a:r>
              <a:rPr lang="es-MX" dirty="0"/>
              <a:t>La compensación serie es especialmente importante porque las grandes plantas generadoras están localizadas a cientos de millas de los centros de carga y se deben transmitir grandes cantidades de potencia a grandes distancias. Una ventaja adicional es la menor caída de voltaje en la línea cuando se presenta la compensación serie. Los capacitores serie son también útiles al balancear la caída de voltaje de dos líneas paralelas.</a:t>
            </a:r>
          </a:p>
          <a:p>
            <a:pPr algn="just"/>
            <a:endParaRPr lang="es-MX" dirty="0"/>
          </a:p>
          <a:p>
            <a:pPr algn="just"/>
            <a:r>
              <a:rPr lang="es-MX" dirty="0"/>
              <a:t>La corriente de carga es un factor importante por considerarse y no se debe permitir que exceda a la corriente nominal de plena carga de línea.</a:t>
            </a:r>
          </a:p>
        </p:txBody>
      </p:sp>
    </p:spTree>
    <p:extLst>
      <p:ext uri="{BB962C8B-B14F-4D97-AF65-F5344CB8AC3E}">
        <p14:creationId xmlns:p14="http://schemas.microsoft.com/office/powerpoint/2010/main" val="382721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773151"/>
            <a:ext cx="7886700" cy="994172"/>
          </a:xfrm>
        </p:spPr>
        <p:txBody>
          <a:bodyPr>
            <a:normAutofit fontScale="90000"/>
          </a:bodyPr>
          <a:lstStyle/>
          <a:p>
            <a:pPr algn="ctr"/>
            <a:r>
              <a:rPr lang="es-MX" sz="4050" b="1" dirty="0"/>
              <a:t>Transitorios en líneas de transmisión.</a:t>
            </a:r>
          </a:p>
        </p:txBody>
      </p:sp>
    </p:spTree>
    <p:extLst>
      <p:ext uri="{BB962C8B-B14F-4D97-AF65-F5344CB8AC3E}">
        <p14:creationId xmlns:p14="http://schemas.microsoft.com/office/powerpoint/2010/main" val="333890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2283" y="1028733"/>
            <a:ext cx="8586184" cy="4648436"/>
          </a:xfrm>
        </p:spPr>
        <p:txBody>
          <a:bodyPr>
            <a:normAutofit/>
          </a:bodyPr>
          <a:lstStyle/>
          <a:p>
            <a:pPr algn="just"/>
            <a:r>
              <a:rPr lang="es-MX" dirty="0"/>
              <a:t>Los sobre voltajes transitorios que ocurren en un sistema de potencia son de origen externo ( descargas atmosféricas o rayos) o bien, se generan internamente por las operaciones de maniobra.</a:t>
            </a:r>
          </a:p>
          <a:p>
            <a:pPr algn="just"/>
            <a:r>
              <a:rPr lang="es-MX" dirty="0"/>
              <a:t>Los rayos son siempre un potencial de peligro para los equipos de los sistemas de potencia, pero las operaciones de maniobra pueden también causar su daño.</a:t>
            </a:r>
          </a:p>
          <a:p>
            <a:pPr algn="just"/>
            <a:r>
              <a:rPr lang="es-MX" dirty="0"/>
              <a:t>Los cables subterráneos son, por su puesto, inmunes a las descargas atmosféricas directas y se pueden proteger de los transitorios que se originan en las líneas aéreas. Sin embargo, por cuestiones económicas y técnicas prevalecen las líneas aéreas de transmisión con excepción de algunas circunstancias no usuales y para cortas distancias por ejemplo para cruzar un río. </a:t>
            </a:r>
          </a:p>
        </p:txBody>
      </p:sp>
    </p:spTree>
    <p:extLst>
      <p:ext uri="{BB962C8B-B14F-4D97-AF65-F5344CB8AC3E}">
        <p14:creationId xmlns:p14="http://schemas.microsoft.com/office/powerpoint/2010/main" val="276027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0579" y="1009415"/>
            <a:ext cx="8634480" cy="4793322"/>
          </a:xfrm>
        </p:spPr>
        <p:txBody>
          <a:bodyPr>
            <a:normAutofit fontScale="92500"/>
          </a:bodyPr>
          <a:lstStyle/>
          <a:p>
            <a:pPr algn="just"/>
            <a:r>
              <a:rPr lang="es-MX" dirty="0"/>
              <a:t>En la mayoría de los casos, se pueden proteger las líneas aéreas de las descargas atmosféricas directas a través de uno o mas conductores que estén al potencial de tierra y extendidos por arriba de los conductores de la línea de potencia.</a:t>
            </a:r>
          </a:p>
          <a:p>
            <a:pPr algn="just"/>
            <a:r>
              <a:rPr lang="es-MX" dirty="0"/>
              <a:t>A estos conductores se les llama </a:t>
            </a:r>
            <a:r>
              <a:rPr lang="es-MX" b="1" i="1" dirty="0"/>
              <a:t>“Hilos de guarda” </a:t>
            </a:r>
            <a:r>
              <a:rPr lang="es-MX" dirty="0"/>
              <a:t>o de </a:t>
            </a:r>
            <a:r>
              <a:rPr lang="es-MX" b="1" i="1" dirty="0"/>
              <a:t>“Blindaje”.</a:t>
            </a:r>
          </a:p>
          <a:p>
            <a:pPr algn="just"/>
            <a:r>
              <a:rPr lang="es-MX" dirty="0"/>
              <a:t>Las descargas que inciden en los hilos de guarda o en los conductores, originan una inyección de corriente que se divide en 2, una mitad fluye en dirección de la línea y la otra mitad en dirección contraria.</a:t>
            </a:r>
          </a:p>
          <a:p>
            <a:pPr algn="just"/>
            <a:r>
              <a:rPr lang="es-MX" dirty="0"/>
              <a:t>Los valores en las descargas atmosféricas varían van desde 10 000 A y superiores.</a:t>
            </a:r>
          </a:p>
          <a:p>
            <a:pPr algn="just"/>
            <a:r>
              <a:rPr lang="es-MX" dirty="0"/>
              <a:t>Cuando una línea de potencia recibe una descarga atmosférica directa, se origina un daño al equipo en las terminales de la línea por los voltajes línea a tierra que resultan de las cargas que se inyectan y que viajan a lo largo de la línea en forma de corriente.</a:t>
            </a:r>
          </a:p>
        </p:txBody>
      </p:sp>
    </p:spTree>
    <p:extLst>
      <p:ext uri="{BB962C8B-B14F-4D97-AF65-F5344CB8AC3E}">
        <p14:creationId xmlns:p14="http://schemas.microsoft.com/office/powerpoint/2010/main" val="184939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ineas de transm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47" y="1237664"/>
            <a:ext cx="7687916" cy="452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4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6946" y="2763491"/>
            <a:ext cx="7886700" cy="994172"/>
          </a:xfrm>
        </p:spPr>
        <p:txBody>
          <a:bodyPr>
            <a:normAutofit fontScale="90000"/>
          </a:bodyPr>
          <a:lstStyle/>
          <a:p>
            <a:pPr algn="ctr"/>
            <a:r>
              <a:rPr lang="es-MX" sz="4050" b="1" dirty="0"/>
              <a:t>Análisis transitorio: Ondas viajeras</a:t>
            </a:r>
          </a:p>
        </p:txBody>
      </p:sp>
    </p:spTree>
    <p:extLst>
      <p:ext uri="{BB962C8B-B14F-4D97-AF65-F5344CB8AC3E}">
        <p14:creationId xmlns:p14="http://schemas.microsoft.com/office/powerpoint/2010/main" val="70852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6808" y="188640"/>
            <a:ext cx="8579992" cy="6508034"/>
          </a:xfrm>
        </p:spPr>
        <p:txBody>
          <a:bodyPr/>
          <a:lstStyle/>
          <a:p>
            <a:pPr marL="0" indent="0">
              <a:buNone/>
            </a:pPr>
            <a:r>
              <a:rPr lang="es-MX" dirty="0"/>
              <a:t>se consideran líneas de longitud media cuando alcanzan una longitud de 80 y 250 km </a:t>
            </a:r>
          </a:p>
          <a:p>
            <a:pPr marL="0" indent="0">
              <a:buNone/>
            </a:pPr>
            <a:endParaRPr lang="es-MX" dirty="0"/>
          </a:p>
          <a:p>
            <a:pPr marL="0" indent="0">
              <a:buNone/>
            </a:pPr>
            <a:r>
              <a:rPr lang="es-MX" dirty="0"/>
              <a:t>Para el calculo de estas se incluye la capacitancia y los parámetros de líneas  </a:t>
            </a:r>
          </a:p>
          <a:p>
            <a:endParaRPr lang="es-MX" dirty="0"/>
          </a:p>
        </p:txBody>
      </p:sp>
      <p:pic>
        <p:nvPicPr>
          <p:cNvPr id="3074" name="Picture 2" descr="C:\Users\usuario\Desktop\Nueva carpeta\20171008_21143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486"/>
          <a:stretch/>
        </p:blipFill>
        <p:spPr bwMode="auto">
          <a:xfrm>
            <a:off x="176956" y="4437112"/>
            <a:ext cx="7248050" cy="242088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usuario\Desktop\Nueva carpeta\20171008_21145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7799" b="28896"/>
          <a:stretch/>
        </p:blipFill>
        <p:spPr bwMode="auto">
          <a:xfrm>
            <a:off x="2832" y="3861048"/>
            <a:ext cx="8904140" cy="3297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usuario\Desktop\Nueva carpeta\20171008_21145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49" t="28165" r="819" b="56028"/>
          <a:stretch/>
        </p:blipFill>
        <p:spPr bwMode="auto">
          <a:xfrm>
            <a:off x="100259" y="3156994"/>
            <a:ext cx="8709285" cy="38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94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96026" y="1134666"/>
            <a:ext cx="8297214" cy="4648200"/>
          </a:xfrm>
          <a:prstGeom prst="rect">
            <a:avLst/>
          </a:prstGeom>
        </p:spPr>
      </p:pic>
    </p:spTree>
    <p:extLst>
      <p:ext uri="{BB962C8B-B14F-4D97-AF65-F5344CB8AC3E}">
        <p14:creationId xmlns:p14="http://schemas.microsoft.com/office/powerpoint/2010/main" val="84704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5425" y="1273127"/>
            <a:ext cx="8541011" cy="4057650"/>
          </a:xfrm>
          <a:prstGeom prst="rect">
            <a:avLst/>
          </a:prstGeom>
        </p:spPr>
      </p:pic>
    </p:spTree>
    <p:extLst>
      <p:ext uri="{BB962C8B-B14F-4D97-AF65-F5344CB8AC3E}">
        <p14:creationId xmlns:p14="http://schemas.microsoft.com/office/powerpoint/2010/main" val="347466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46669" y="1070084"/>
            <a:ext cx="8738882" cy="4495644"/>
          </a:xfrm>
          <a:prstGeom prst="rect">
            <a:avLst/>
          </a:prstGeom>
        </p:spPr>
      </p:pic>
    </p:spTree>
    <p:extLst>
      <p:ext uri="{BB962C8B-B14F-4D97-AF65-F5344CB8AC3E}">
        <p14:creationId xmlns:p14="http://schemas.microsoft.com/office/powerpoint/2010/main" val="251476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9358" y="2860948"/>
            <a:ext cx="7886700" cy="994172"/>
          </a:xfrm>
        </p:spPr>
        <p:txBody>
          <a:bodyPr>
            <a:normAutofit fontScale="90000"/>
          </a:bodyPr>
          <a:lstStyle/>
          <a:p>
            <a:pPr algn="ctr"/>
            <a:r>
              <a:rPr lang="es-MX" sz="4050" b="1" dirty="0"/>
              <a:t>Transmisión en corriente directa.</a:t>
            </a:r>
          </a:p>
        </p:txBody>
      </p:sp>
    </p:spTree>
    <p:extLst>
      <p:ext uri="{BB962C8B-B14F-4D97-AF65-F5344CB8AC3E}">
        <p14:creationId xmlns:p14="http://schemas.microsoft.com/office/powerpoint/2010/main" val="208053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6292" y="1256447"/>
            <a:ext cx="7886700" cy="616673"/>
          </a:xfrm>
        </p:spPr>
        <p:txBody>
          <a:bodyPr>
            <a:normAutofit fontScale="90000"/>
          </a:bodyPr>
          <a:lstStyle/>
          <a:p>
            <a:pPr algn="ctr"/>
            <a:r>
              <a:rPr lang="es-MX" sz="4050" b="1" dirty="0"/>
              <a:t>Características: CD y CA</a:t>
            </a:r>
          </a:p>
        </p:txBody>
      </p:sp>
      <p:sp>
        <p:nvSpPr>
          <p:cNvPr id="3" name="Marcador de contenido 2"/>
          <p:cNvSpPr>
            <a:spLocks noGrp="1"/>
          </p:cNvSpPr>
          <p:nvPr>
            <p:ph idx="1"/>
          </p:nvPr>
        </p:nvSpPr>
        <p:spPr>
          <a:xfrm>
            <a:off x="276368" y="1473922"/>
            <a:ext cx="8710683" cy="4337465"/>
          </a:xfrm>
        </p:spPr>
        <p:txBody>
          <a:bodyPr>
            <a:normAutofit lnSpcReduction="10000"/>
          </a:bodyPr>
          <a:lstStyle/>
          <a:p>
            <a:endParaRPr lang="es-MX" dirty="0"/>
          </a:p>
          <a:p>
            <a:endParaRPr lang="es-MX" dirty="0"/>
          </a:p>
          <a:p>
            <a:r>
              <a:rPr lang="es-MX" dirty="0"/>
              <a:t>La cd es mas económica comparada en la transmisión que la </a:t>
            </a:r>
            <a:r>
              <a:rPr lang="es-MX" dirty="0" err="1"/>
              <a:t>ca</a:t>
            </a:r>
            <a:r>
              <a:rPr lang="es-MX" dirty="0"/>
              <a:t> (solo cuando el costo extra del equipo terminal requerido para líneas de dc es desplazado por el costo menor de la construcción de líneas).</a:t>
            </a:r>
          </a:p>
          <a:p>
            <a:endParaRPr lang="es-MX" dirty="0"/>
          </a:p>
          <a:p>
            <a:endParaRPr lang="es-MX" dirty="0"/>
          </a:p>
          <a:p>
            <a:r>
              <a:rPr lang="es-MX" dirty="0"/>
              <a:t>En la regulación de voltaje no habría problema puesto que al tener una frecuencia a cero la reactancia en serie ya no es un factor importante, pero a la vez es un contribuyente mayor a la caída de voltaje en una línea de </a:t>
            </a:r>
            <a:r>
              <a:rPr lang="es-MX" dirty="0" err="1"/>
              <a:t>ca</a:t>
            </a:r>
            <a:r>
              <a:rPr lang="es-MX" dirty="0"/>
              <a:t>.</a:t>
            </a:r>
          </a:p>
          <a:p>
            <a:pPr marL="0" indent="0">
              <a:buNone/>
            </a:pPr>
            <a:endParaRPr lang="es-MX" dirty="0"/>
          </a:p>
          <a:p>
            <a:endParaRPr lang="es-MX" dirty="0"/>
          </a:p>
        </p:txBody>
      </p:sp>
    </p:spTree>
    <p:extLst>
      <p:ext uri="{BB962C8B-B14F-4D97-AF65-F5344CB8AC3E}">
        <p14:creationId xmlns:p14="http://schemas.microsoft.com/office/powerpoint/2010/main" val="50435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9419" y="997583"/>
            <a:ext cx="8727161" cy="4731917"/>
          </a:xfrm>
          <a:prstGeom prst="rect">
            <a:avLst/>
          </a:prstGeom>
        </p:spPr>
      </p:pic>
    </p:spTree>
    <p:extLst>
      <p:ext uri="{BB962C8B-B14F-4D97-AF65-F5344CB8AC3E}">
        <p14:creationId xmlns:p14="http://schemas.microsoft.com/office/powerpoint/2010/main" val="420113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ínea de transmisión de longitud mediana; circuito π nom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04864"/>
            <a:ext cx="8712967" cy="4364737"/>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305043" y="332656"/>
            <a:ext cx="8311820" cy="1569660"/>
          </a:xfrm>
          <a:prstGeom prst="rect">
            <a:avLst/>
          </a:prstGeom>
          <a:noFill/>
        </p:spPr>
        <p:txBody>
          <a:bodyPr wrap="square" rtlCol="0">
            <a:spAutoFit/>
          </a:bodyPr>
          <a:lstStyle/>
          <a:p>
            <a:r>
              <a:rPr lang="es-MX" sz="2400" b="1" dirty="0"/>
              <a:t>MODELO MATEMÁTICO LÍNEAS DE LONGITUD MEDIA</a:t>
            </a:r>
          </a:p>
          <a:p>
            <a:r>
              <a:rPr lang="es-MX" sz="2400" dirty="0"/>
              <a:t>Es común concentrar la capacitancia total en derivación y ubicar la mitad en cada extremo de la línea , conocido como circuito </a:t>
            </a:r>
            <a:r>
              <a:rPr lang="el-GR" sz="2400" dirty="0"/>
              <a:t>π </a:t>
            </a:r>
            <a:r>
              <a:rPr lang="es-MX" sz="2400" dirty="0"/>
              <a:t>nominal </a:t>
            </a:r>
          </a:p>
        </p:txBody>
      </p:sp>
    </p:spTree>
    <p:extLst>
      <p:ext uri="{BB962C8B-B14F-4D97-AF65-F5344CB8AC3E}">
        <p14:creationId xmlns:p14="http://schemas.microsoft.com/office/powerpoint/2010/main" val="428495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uario\Desktop\Nueva carpeta\20171008_211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404664"/>
            <a:ext cx="9036496" cy="25673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usuario\Desktop\Nueva carpeta\20171008_21134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67" y="2972017"/>
            <a:ext cx="7948271" cy="315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9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332656"/>
            <a:ext cx="8435280" cy="5793507"/>
          </a:xfrm>
        </p:spPr>
        <p:txBody>
          <a:bodyPr>
            <a:normAutofit/>
          </a:bodyPr>
          <a:lstStyle/>
          <a:p>
            <a:pPr marL="0" indent="0">
              <a:buNone/>
            </a:pPr>
            <a:r>
              <a:rPr lang="es-MX" dirty="0"/>
              <a:t>Para el calculo de las líneas de longitud media se aplica la LVK el cual se obtiene la matriz siguiente </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Su equivalencia con los parámetros </a:t>
            </a:r>
          </a:p>
          <a:p>
            <a:endParaRPr lang="es-MX" dirty="0"/>
          </a:p>
          <a:p>
            <a:endParaRPr lang="es-MX" dirty="0"/>
          </a:p>
        </p:txBody>
      </p:sp>
      <p:pic>
        <p:nvPicPr>
          <p:cNvPr id="2050" name="Picture 2" descr="C:\Users\usuario\Desktop\Nueva carpeta\20171008_21152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86" y="1484784"/>
            <a:ext cx="6560377" cy="194742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uario\Desktop\Nueva carpeta\20171008_2114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293096"/>
            <a:ext cx="5754006" cy="2299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53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5865515"/>
          </a:xfrm>
        </p:spPr>
        <p:txBody>
          <a:bodyPr/>
          <a:lstStyle/>
          <a:p>
            <a:pPr marL="0" indent="0">
              <a:buNone/>
            </a:pPr>
            <a:r>
              <a:rPr lang="es-MX" dirty="0"/>
              <a:t>De esta manera se calculan los parámetros. </a:t>
            </a:r>
          </a:p>
        </p:txBody>
      </p:sp>
      <p:pic>
        <p:nvPicPr>
          <p:cNvPr id="5123" name="Picture 3" descr="C:\Users\usuario\Desktop\Nueva carpeta\20171008_2116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22306"/>
            <a:ext cx="8280920" cy="325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86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9E51-A500-4E4F-B47E-FB7CB923497C}"/>
              </a:ext>
            </a:extLst>
          </p:cNvPr>
          <p:cNvSpPr>
            <a:spLocks noGrp="1"/>
          </p:cNvSpPr>
          <p:nvPr>
            <p:ph type="ctrTitle"/>
          </p:nvPr>
        </p:nvSpPr>
        <p:spPr/>
        <p:txBody>
          <a:bodyPr/>
          <a:lstStyle/>
          <a:p>
            <a:r>
              <a:rPr lang="es-MX" dirty="0" err="1"/>
              <a:t>Lineas</a:t>
            </a:r>
            <a:r>
              <a:rPr lang="es-MX" dirty="0"/>
              <a:t> de transmisión largas</a:t>
            </a:r>
          </a:p>
        </p:txBody>
      </p:sp>
      <p:sp>
        <p:nvSpPr>
          <p:cNvPr id="3" name="Subtitle 2">
            <a:extLst>
              <a:ext uri="{FF2B5EF4-FFF2-40B4-BE49-F238E27FC236}">
                <a16:creationId xmlns:a16="http://schemas.microsoft.com/office/drawing/2014/main" id="{A423A983-0029-41B8-B873-E79AFFC658FC}"/>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96948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6C1C-07CF-482B-869B-485944F81DF0}"/>
              </a:ext>
            </a:extLst>
          </p:cNvPr>
          <p:cNvSpPr>
            <a:spLocks noGrp="1"/>
          </p:cNvSpPr>
          <p:nvPr>
            <p:ph type="title"/>
          </p:nvPr>
        </p:nvSpPr>
        <p:spPr/>
        <p:txBody>
          <a:bodyPr>
            <a:normAutofit/>
          </a:bodyPr>
          <a:lstStyle/>
          <a:p>
            <a:r>
              <a:rPr lang="es-MX" dirty="0" err="1"/>
              <a:t>Solucion</a:t>
            </a:r>
            <a:r>
              <a:rPr lang="es-MX" dirty="0"/>
              <a:t> de ecuaciones diferenciales </a:t>
            </a:r>
          </a:p>
        </p:txBody>
      </p:sp>
      <p:sp>
        <p:nvSpPr>
          <p:cNvPr id="3" name="Content Placeholder 2">
            <a:extLst>
              <a:ext uri="{FF2B5EF4-FFF2-40B4-BE49-F238E27FC236}">
                <a16:creationId xmlns:a16="http://schemas.microsoft.com/office/drawing/2014/main" id="{4C487E94-3E2B-49CE-930D-BA434045C95A}"/>
              </a:ext>
            </a:extLst>
          </p:cNvPr>
          <p:cNvSpPr>
            <a:spLocks noGrp="1"/>
          </p:cNvSpPr>
          <p:nvPr>
            <p:ph idx="1"/>
          </p:nvPr>
        </p:nvSpPr>
        <p:spPr/>
        <p:txBody>
          <a:bodyPr/>
          <a:lstStyle/>
          <a:p>
            <a:r>
              <a:rPr lang="es-MX" dirty="0"/>
              <a:t>Para realizar un análisis exacto de una línea de transmisión larga ocupamos hacer un sistema de ecuaciones que inter relacionan los fasores de corriente y de voltaje con los parámetros distribuidos por toda la </a:t>
            </a:r>
            <a:r>
              <a:rPr lang="es-MX" dirty="0" err="1"/>
              <a:t>linea</a:t>
            </a:r>
            <a:endParaRPr lang="es-MX" dirty="0"/>
          </a:p>
        </p:txBody>
      </p:sp>
    </p:spTree>
    <p:extLst>
      <p:ext uri="{BB962C8B-B14F-4D97-AF65-F5344CB8AC3E}">
        <p14:creationId xmlns:p14="http://schemas.microsoft.com/office/powerpoint/2010/main" val="154220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72F5-7D22-45A0-9078-BA20DC0BA965}"/>
              </a:ext>
            </a:extLst>
          </p:cNvPr>
          <p:cNvSpPr>
            <a:spLocks noGrp="1"/>
          </p:cNvSpPr>
          <p:nvPr>
            <p:ph type="title"/>
          </p:nvPr>
        </p:nvSpPr>
        <p:spPr/>
        <p:txBody>
          <a:bodyPr/>
          <a:lstStyle/>
          <a:p>
            <a:r>
              <a:rPr lang="es-MX" dirty="0" err="1"/>
              <a:t>Interpretacion</a:t>
            </a:r>
            <a:r>
              <a:rPr lang="es-MX" dirty="0"/>
              <a:t> de ecuaciones </a:t>
            </a:r>
          </a:p>
        </p:txBody>
      </p:sp>
      <p:sp>
        <p:nvSpPr>
          <p:cNvPr id="3" name="Content Placeholder 2">
            <a:extLst>
              <a:ext uri="{FF2B5EF4-FFF2-40B4-BE49-F238E27FC236}">
                <a16:creationId xmlns:a16="http://schemas.microsoft.com/office/drawing/2014/main" id="{B481D625-A3BF-4ACA-8B2F-99F1B1921F94}"/>
              </a:ext>
            </a:extLst>
          </p:cNvPr>
          <p:cNvSpPr>
            <a:spLocks noGrp="1"/>
          </p:cNvSpPr>
          <p:nvPr>
            <p:ph idx="1"/>
          </p:nvPr>
        </p:nvSpPr>
        <p:spPr/>
        <p:txBody>
          <a:bodyPr/>
          <a:lstStyle/>
          <a:p>
            <a:r>
              <a:rPr lang="es-MX" dirty="0"/>
              <a:t>Al realizar todo el desarrollo matemático de las ecuaciones diferenciales nos queda una estructura compleja en voltaje y corriente que relacionan los voltajes y corrientes que inciden y se reflejan en el conductor</a:t>
            </a:r>
          </a:p>
        </p:txBody>
      </p:sp>
    </p:spTree>
    <p:extLst>
      <p:ext uri="{BB962C8B-B14F-4D97-AF65-F5344CB8AC3E}">
        <p14:creationId xmlns:p14="http://schemas.microsoft.com/office/powerpoint/2010/main" val="21897777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TotalTime>
  <Words>832</Words>
  <Application>Microsoft Office PowerPoint</Application>
  <PresentationFormat>On-screen Show (4:3)</PresentationFormat>
  <Paragraphs>49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Lineas de transmisión largas</vt:lpstr>
      <vt:lpstr>Solucion de ecuaciones diferenciales </vt:lpstr>
      <vt:lpstr>Interpretacion de ecuaciones </vt:lpstr>
      <vt:lpstr>Forma hiperbólica de la onda </vt:lpstr>
      <vt:lpstr>Compensación reactiva de líneas de transmisión. </vt:lpstr>
      <vt:lpstr>PowerPoint Presentation</vt:lpstr>
      <vt:lpstr>PowerPoint Presentation</vt:lpstr>
      <vt:lpstr>PowerPoint Presentation</vt:lpstr>
      <vt:lpstr>Transitorios en líneas de transmisión.</vt:lpstr>
      <vt:lpstr>PowerPoint Presentation</vt:lpstr>
      <vt:lpstr>PowerPoint Presentation</vt:lpstr>
      <vt:lpstr>PowerPoint Presentation</vt:lpstr>
      <vt:lpstr>Análisis transitorio: Ondas viajeras</vt:lpstr>
      <vt:lpstr>PowerPoint Presentation</vt:lpstr>
      <vt:lpstr>PowerPoint Presentation</vt:lpstr>
      <vt:lpstr>PowerPoint Presentation</vt:lpstr>
      <vt:lpstr>Transmisión en corriente directa.</vt:lpstr>
      <vt:lpstr>Características: CD y CA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pedro ontiveros guzman</cp:lastModifiedBy>
  <cp:revision>10</cp:revision>
  <dcterms:created xsi:type="dcterms:W3CDTF">2017-10-09T01:23:05Z</dcterms:created>
  <dcterms:modified xsi:type="dcterms:W3CDTF">2017-10-09T04:46:06Z</dcterms:modified>
</cp:coreProperties>
</file>