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6" r:id="rId6"/>
    <p:sldId id="277" r:id="rId7"/>
    <p:sldId id="278" r:id="rId8"/>
    <p:sldId id="279" r:id="rId9"/>
    <p:sldId id="280" r:id="rId10"/>
    <p:sldId id="281" r:id="rId11"/>
    <p:sldId id="282" r:id="rId12"/>
    <p:sldId id="283" r:id="rId13"/>
    <p:sldId id="284" r:id="rId14"/>
    <p:sldId id="259" r:id="rId15"/>
    <p:sldId id="285" r:id="rId16"/>
    <p:sldId id="286" r:id="rId17"/>
    <p:sldId id="287" r:id="rId18"/>
    <p:sldId id="288" r:id="rId19"/>
    <p:sldId id="261" r:id="rId20"/>
    <p:sldId id="269" r:id="rId21"/>
    <p:sldId id="270" r:id="rId22"/>
    <p:sldId id="271" r:id="rId23"/>
    <p:sldId id="272" r:id="rId24"/>
    <p:sldId id="273" r:id="rId25"/>
    <p:sldId id="263" r:id="rId26"/>
    <p:sldId id="264" r:id="rId27"/>
    <p:sldId id="265" r:id="rId28"/>
    <p:sldId id="266" r:id="rId29"/>
    <p:sldId id="267"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el Dominguez Pachecano" initials="ADP" lastIdx="1" clrIdx="0">
    <p:extLst>
      <p:ext uri="{19B8F6BF-5375-455C-9EA6-DF929625EA0E}">
        <p15:presenceInfo xmlns:p15="http://schemas.microsoft.com/office/powerpoint/2012/main" userId="5a172dede427c2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8T00:26:20.391"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3.gif"/></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49354" y="491298"/>
            <a:ext cx="8791575" cy="1865536"/>
          </a:xfrm>
        </p:spPr>
        <p:txBody>
          <a:bodyPr>
            <a:normAutofit/>
          </a:bodyPr>
          <a:lstStyle/>
          <a:p>
            <a:pPr algn="ctr"/>
            <a:r>
              <a:rPr lang="es-MX" sz="5400" dirty="0" err="1" smtClean="0">
                <a:solidFill>
                  <a:schemeClr val="bg1"/>
                </a:solidFill>
              </a:rPr>
              <a:t>Solucion</a:t>
            </a:r>
            <a:r>
              <a:rPr lang="es-MX" sz="5400" dirty="0" smtClean="0">
                <a:solidFill>
                  <a:schemeClr val="bg1"/>
                </a:solidFill>
              </a:rPr>
              <a:t> de flujo de potencia</a:t>
            </a:r>
            <a:endParaRPr lang="es-MX" sz="5400" dirty="0">
              <a:solidFill>
                <a:schemeClr val="bg1"/>
              </a:solidFill>
            </a:endParaRPr>
          </a:p>
        </p:txBody>
      </p:sp>
      <p:sp>
        <p:nvSpPr>
          <p:cNvPr id="3" name="Subtítulo 2"/>
          <p:cNvSpPr>
            <a:spLocks noGrp="1"/>
          </p:cNvSpPr>
          <p:nvPr>
            <p:ph type="subTitle" idx="1"/>
          </p:nvPr>
        </p:nvSpPr>
        <p:spPr>
          <a:xfrm>
            <a:off x="1876424" y="2622937"/>
            <a:ext cx="8791575" cy="3314223"/>
          </a:xfrm>
        </p:spPr>
        <p:txBody>
          <a:bodyPr>
            <a:normAutofit/>
          </a:bodyPr>
          <a:lstStyle/>
          <a:p>
            <a:r>
              <a:rPr lang="es-MX" sz="2800" dirty="0" smtClean="0">
                <a:solidFill>
                  <a:schemeClr val="bg1"/>
                </a:solidFill>
              </a:rPr>
              <a:t>Integrantes:</a:t>
            </a:r>
          </a:p>
          <a:p>
            <a:r>
              <a:rPr lang="es-MX" sz="2400" dirty="0" smtClean="0">
                <a:solidFill>
                  <a:schemeClr val="bg1"/>
                </a:solidFill>
              </a:rPr>
              <a:t>Isaías Domínguez</a:t>
            </a:r>
          </a:p>
          <a:p>
            <a:r>
              <a:rPr lang="es-MX" sz="2400" dirty="0" smtClean="0">
                <a:solidFill>
                  <a:schemeClr val="bg1"/>
                </a:solidFill>
              </a:rPr>
              <a:t>Ariel Ávila</a:t>
            </a:r>
          </a:p>
          <a:p>
            <a:r>
              <a:rPr lang="es-MX" sz="2400" dirty="0" err="1" smtClean="0">
                <a:solidFill>
                  <a:schemeClr val="bg1"/>
                </a:solidFill>
              </a:rPr>
              <a:t>Gibram</a:t>
            </a:r>
            <a:r>
              <a:rPr lang="es-MX" sz="2400" dirty="0" smtClean="0">
                <a:solidFill>
                  <a:schemeClr val="bg1"/>
                </a:solidFill>
              </a:rPr>
              <a:t> </a:t>
            </a:r>
            <a:r>
              <a:rPr lang="es-MX" sz="2400" dirty="0" err="1" smtClean="0">
                <a:solidFill>
                  <a:schemeClr val="bg1"/>
                </a:solidFill>
              </a:rPr>
              <a:t>hernandez</a:t>
            </a:r>
            <a:r>
              <a:rPr lang="es-MX" sz="2400" dirty="0" smtClean="0">
                <a:solidFill>
                  <a:schemeClr val="bg1"/>
                </a:solidFill>
              </a:rPr>
              <a:t> </a:t>
            </a:r>
            <a:r>
              <a:rPr lang="es-MX" sz="2400" dirty="0" err="1" smtClean="0">
                <a:solidFill>
                  <a:schemeClr val="bg1"/>
                </a:solidFill>
              </a:rPr>
              <a:t>martinez</a:t>
            </a:r>
            <a:endParaRPr lang="es-MX" sz="2400" dirty="0" smtClean="0">
              <a:solidFill>
                <a:schemeClr val="bg1"/>
              </a:solidFill>
            </a:endParaRPr>
          </a:p>
          <a:p>
            <a:r>
              <a:rPr lang="es-MX" sz="2400" dirty="0" smtClean="0">
                <a:solidFill>
                  <a:schemeClr val="bg1"/>
                </a:solidFill>
              </a:rPr>
              <a:t>Ariel Domínguez</a:t>
            </a:r>
          </a:p>
        </p:txBody>
      </p:sp>
      <p:pic>
        <p:nvPicPr>
          <p:cNvPr id="4" name="Picture 4" descr="http://www.bachillerato2000.uadec.mx/imagenes/esc-antig-color.gif"/>
          <p:cNvPicPr/>
          <p:nvPr/>
        </p:nvPicPr>
        <p:blipFill>
          <a:blip r:embed="rId2">
            <a:extLst>
              <a:ext uri="{28A0092B-C50C-407E-A947-70E740481C1C}">
                <a14:useLocalDpi xmlns:a14="http://schemas.microsoft.com/office/drawing/2010/main" val="0"/>
              </a:ext>
            </a:extLst>
          </a:blip>
          <a:srcRect/>
          <a:stretch>
            <a:fillRect/>
          </a:stretch>
        </p:blipFill>
        <p:spPr bwMode="auto">
          <a:xfrm>
            <a:off x="1099889" y="757402"/>
            <a:ext cx="1052830" cy="1115060"/>
          </a:xfrm>
          <a:prstGeom prst="rect">
            <a:avLst/>
          </a:prstGeom>
          <a:noFill/>
          <a:extLst/>
        </p:spPr>
      </p:pic>
      <p:pic>
        <p:nvPicPr>
          <p:cNvPr id="5" name="1 Imagen"/>
          <p:cNvPicPr/>
          <p:nvPr/>
        </p:nvPicPr>
        <p:blipFill>
          <a:blip r:embed="rId3">
            <a:extLst>
              <a:ext uri="{28A0092B-C50C-407E-A947-70E740481C1C}">
                <a14:useLocalDpi xmlns:a14="http://schemas.microsoft.com/office/drawing/2010/main" val="0"/>
              </a:ext>
            </a:extLst>
          </a:blip>
          <a:stretch>
            <a:fillRect/>
          </a:stretch>
        </p:blipFill>
        <p:spPr>
          <a:xfrm>
            <a:off x="10540929" y="849477"/>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752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 UNIFILAR DE BARRAS </a:t>
            </a:r>
            <a:endParaRPr lang="es-MX" dirty="0"/>
          </a:p>
        </p:txBody>
      </p:sp>
      <p:pic>
        <p:nvPicPr>
          <p:cNvPr id="4" name="Marcador de contenido 3"/>
          <p:cNvPicPr>
            <a:picLocks noGrp="1" noChangeAspect="1"/>
          </p:cNvPicPr>
          <p:nvPr>
            <p:ph idx="1"/>
          </p:nvPr>
        </p:nvPicPr>
        <p:blipFill>
          <a:blip r:embed="rId2"/>
          <a:stretch>
            <a:fillRect/>
          </a:stretch>
        </p:blipFill>
        <p:spPr>
          <a:xfrm>
            <a:off x="2588653" y="1927883"/>
            <a:ext cx="6555883" cy="3710034"/>
          </a:xfrm>
          <a:prstGeom prst="rect">
            <a:avLst/>
          </a:prstGeom>
        </p:spPr>
      </p:pic>
    </p:spTree>
    <p:extLst>
      <p:ext uri="{BB962C8B-B14F-4D97-AF65-F5344CB8AC3E}">
        <p14:creationId xmlns:p14="http://schemas.microsoft.com/office/powerpoint/2010/main" val="302730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DATOS DE LAS LINEAS PARA EL EJEMPLO</a:t>
            </a:r>
            <a:endParaRPr lang="es-MX" dirty="0"/>
          </a:p>
        </p:txBody>
      </p:sp>
      <p:pic>
        <p:nvPicPr>
          <p:cNvPr id="4" name="Marcador de contenido 3"/>
          <p:cNvPicPr>
            <a:picLocks noGrp="1" noChangeAspect="1"/>
          </p:cNvPicPr>
          <p:nvPr>
            <p:ph idx="1"/>
          </p:nvPr>
        </p:nvPicPr>
        <p:blipFill>
          <a:blip r:embed="rId2"/>
          <a:stretch>
            <a:fillRect/>
          </a:stretch>
        </p:blipFill>
        <p:spPr>
          <a:xfrm>
            <a:off x="929424" y="1821141"/>
            <a:ext cx="10910581" cy="4180413"/>
          </a:xfrm>
          <a:prstGeom prst="rect">
            <a:avLst/>
          </a:prstGeom>
        </p:spPr>
      </p:pic>
    </p:spTree>
    <p:extLst>
      <p:ext uri="{BB962C8B-B14F-4D97-AF65-F5344CB8AC3E}">
        <p14:creationId xmlns:p14="http://schemas.microsoft.com/office/powerpoint/2010/main" val="162637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DATOS DE BARRAS PARA EL EJEMPLO</a:t>
            </a:r>
            <a:endParaRPr lang="es-MX" dirty="0"/>
          </a:p>
        </p:txBody>
      </p:sp>
      <p:pic>
        <p:nvPicPr>
          <p:cNvPr id="4" name="Marcador de contenido 3"/>
          <p:cNvPicPr>
            <a:picLocks noGrp="1" noChangeAspect="1"/>
          </p:cNvPicPr>
          <p:nvPr>
            <p:ph idx="1"/>
          </p:nvPr>
        </p:nvPicPr>
        <p:blipFill>
          <a:blip r:embed="rId2"/>
          <a:stretch>
            <a:fillRect/>
          </a:stretch>
        </p:blipFill>
        <p:spPr>
          <a:xfrm>
            <a:off x="838199" y="1690688"/>
            <a:ext cx="10314295" cy="3254799"/>
          </a:xfrm>
          <a:prstGeom prst="rect">
            <a:avLst/>
          </a:prstGeom>
        </p:spPr>
      </p:pic>
    </p:spTree>
    <p:extLst>
      <p:ext uri="{BB962C8B-B14F-4D97-AF65-F5344CB8AC3E}">
        <p14:creationId xmlns:p14="http://schemas.microsoft.com/office/powerpoint/2010/main" val="337224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MATRIZ DE ADMITANCIAS EJEMPLIFICADA</a:t>
            </a:r>
            <a:endParaRPr lang="es-MX" dirty="0"/>
          </a:p>
        </p:txBody>
      </p:sp>
      <p:pic>
        <p:nvPicPr>
          <p:cNvPr id="4" name="Marcador de contenido 3"/>
          <p:cNvPicPr>
            <a:picLocks noGrp="1" noChangeAspect="1"/>
          </p:cNvPicPr>
          <p:nvPr>
            <p:ph idx="1"/>
          </p:nvPr>
        </p:nvPicPr>
        <p:blipFill>
          <a:blip r:embed="rId2"/>
          <a:stretch>
            <a:fillRect/>
          </a:stretch>
        </p:blipFill>
        <p:spPr>
          <a:xfrm>
            <a:off x="1166073" y="1924508"/>
            <a:ext cx="9909757" cy="4230951"/>
          </a:xfrm>
          <a:prstGeom prst="rect">
            <a:avLst/>
          </a:prstGeom>
        </p:spPr>
      </p:pic>
    </p:spTree>
    <p:extLst>
      <p:ext uri="{BB962C8B-B14F-4D97-AF65-F5344CB8AC3E}">
        <p14:creationId xmlns:p14="http://schemas.microsoft.com/office/powerpoint/2010/main" val="188213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1867" y="2119745"/>
            <a:ext cx="11390023" cy="2242561"/>
          </a:xfrm>
        </p:spPr>
        <p:txBody>
          <a:bodyPr/>
          <a:lstStyle/>
          <a:p>
            <a:pPr algn="ctr"/>
            <a:r>
              <a:rPr lang="es-MX" dirty="0" smtClean="0">
                <a:solidFill>
                  <a:schemeClr val="bg1"/>
                </a:solidFill>
              </a:rPr>
              <a:t>EL METODO DE NEWTON-RAPHSON</a:t>
            </a:r>
            <a:endParaRPr lang="es-MX" dirty="0">
              <a:solidFill>
                <a:schemeClr val="bg1"/>
              </a:solidFill>
            </a:endParaRPr>
          </a:p>
        </p:txBody>
      </p:sp>
      <p:pic>
        <p:nvPicPr>
          <p:cNvPr id="4" name="1 Imagen"/>
          <p:cNvPicPr/>
          <p:nvPr/>
        </p:nvPicPr>
        <p:blipFill>
          <a:blip r:embed="rId2">
            <a:extLst>
              <a:ext uri="{28A0092B-C50C-407E-A947-70E740481C1C}">
                <a14:useLocalDpi xmlns:a14="http://schemas.microsoft.com/office/drawing/2010/main" val="0"/>
              </a:ext>
            </a:extLst>
          </a:blip>
          <a:stretch>
            <a:fillRect/>
          </a:stretch>
        </p:blipFill>
        <p:spPr>
          <a:xfrm>
            <a:off x="10257761" y="941552"/>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http://www.bachillerato2000.uadec.mx/imagenes/esc-antig-color.gif"/>
          <p:cNvPicPr/>
          <p:nvPr/>
        </p:nvPicPr>
        <p:blipFill>
          <a:blip r:embed="rId3">
            <a:extLst>
              <a:ext uri="{28A0092B-C50C-407E-A947-70E740481C1C}">
                <a14:useLocalDpi xmlns:a14="http://schemas.microsoft.com/office/drawing/2010/main" val="0"/>
              </a:ext>
            </a:extLst>
          </a:blip>
          <a:srcRect/>
          <a:stretch>
            <a:fillRect/>
          </a:stretch>
        </p:blipFill>
        <p:spPr bwMode="auto">
          <a:xfrm>
            <a:off x="1099889" y="757402"/>
            <a:ext cx="1052830" cy="1115060"/>
          </a:xfrm>
          <a:prstGeom prst="rect">
            <a:avLst/>
          </a:prstGeom>
          <a:noFill/>
          <a:extLst/>
        </p:spPr>
      </p:pic>
    </p:spTree>
    <p:extLst>
      <p:ext uri="{BB962C8B-B14F-4D97-AF65-F5344CB8AC3E}">
        <p14:creationId xmlns:p14="http://schemas.microsoft.com/office/powerpoint/2010/main" val="1001414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606731" y="2129246"/>
                <a:ext cx="10032275" cy="2625634"/>
              </a:xfrm>
            </p:spPr>
            <p:txBody>
              <a:bodyPr>
                <a:normAutofit fontScale="92500" lnSpcReduction="20000"/>
              </a:bodyPr>
              <a:lstStyle/>
              <a:p>
                <a:pPr marL="0" indent="0">
                  <a:buNone/>
                </a:pPr>
                <a:r>
                  <a:rPr lang="es-MX" dirty="0" smtClean="0"/>
                  <a:t>Es la expansión en series de Taylor para una función de dos o mas variables es la base del método de Newton-Raphson para resolver el problema de flujos de potencia.</a:t>
                </a:r>
              </a:p>
              <a:p>
                <a:pPr marL="0" indent="0">
                  <a:buNone/>
                </a:pPr>
                <a:r>
                  <a:rPr lang="es-MX" dirty="0" smtClean="0"/>
                  <a:t>se compone por dos ecuaciones:</a:t>
                </a:r>
                <a:endParaRPr lang="es-MX" dirty="0"/>
              </a:p>
              <a:p>
                <a:pPr marL="0" indent="0">
                  <a:buNone/>
                </a:pPr>
                <a:r>
                  <a:rPr lang="es-MX" dirty="0" smtClean="0"/>
                  <a:t>Ecuaciones:</a:t>
                </a:r>
                <a:endParaRPr lang="es-MX" dirty="0"/>
              </a:p>
              <a:p>
                <a:pPr marL="0" indent="0">
                  <a:buNone/>
                </a:pPr>
                <a:r>
                  <a:rPr lang="es-MX" dirty="0" smtClean="0"/>
                  <a:t>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2</m:t>
                        </m:r>
                      </m:sub>
                    </m:sSub>
                  </m:oMath>
                </a14:m>
                <a:r>
                  <a:rPr lang="es-MX" dirty="0" smtClean="0"/>
                  <a:t>,</a:t>
                </a:r>
                <a14:m>
                  <m:oMath xmlns:m="http://schemas.openxmlformats.org/officeDocument/2006/math">
                    <m:r>
                      <a:rPr lang="es-MX" b="0" i="1" dirty="0" smtClean="0">
                        <a:latin typeface="Cambria Math" panose="02040503050406030204" pitchFamily="18" charset="0"/>
                      </a:rPr>
                      <m:t>𝑢</m:t>
                    </m:r>
                  </m:oMath>
                </a14:m>
                <a:r>
                  <a:rPr lang="es-MX" dirty="0" smtClean="0"/>
                  <a:t>)=</a:t>
                </a:r>
                <a14:m>
                  <m:oMath xmlns:m="http://schemas.openxmlformats.org/officeDocument/2006/math">
                    <m:sSub>
                      <m:sSubPr>
                        <m:ctrlPr>
                          <a:rPr lang="es-MX" i="1" dirty="0" smtClean="0">
                            <a:latin typeface="Cambria Math" panose="02040503050406030204" pitchFamily="18" charset="0"/>
                          </a:rPr>
                        </m:ctrlPr>
                      </m:sSubPr>
                      <m:e>
                        <m:r>
                          <a:rPr lang="es-MX" b="0" i="1" dirty="0" smtClean="0">
                            <a:latin typeface="Cambria Math" panose="02040503050406030204" pitchFamily="18" charset="0"/>
                          </a:rPr>
                          <m:t>h</m:t>
                        </m:r>
                      </m:e>
                      <m:sub>
                        <m:r>
                          <a:rPr lang="es-MX" b="0" i="1" dirty="0" smtClean="0">
                            <a:latin typeface="Cambria Math" panose="02040503050406030204" pitchFamily="18" charset="0"/>
                          </a:rPr>
                          <m:t>1</m:t>
                        </m:r>
                      </m:sub>
                    </m:sSub>
                    <m:r>
                      <a:rPr lang="es-MX" b="0" i="1" dirty="0" smtClean="0">
                        <a:latin typeface="Cambria Math" panose="02040503050406030204" pitchFamily="18" charset="0"/>
                      </a:rPr>
                      <m:t>(</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𝑥</m:t>
                        </m:r>
                      </m:e>
                      <m:sub>
                        <m:r>
                          <a:rPr lang="es-MX" b="0" i="1" dirty="0" smtClean="0">
                            <a:latin typeface="Cambria Math" panose="02040503050406030204" pitchFamily="18" charset="0"/>
                          </a:rPr>
                          <m:t>1</m:t>
                        </m:r>
                      </m:sub>
                    </m:sSub>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m:t>
                        </m:r>
                        <m:r>
                          <a:rPr lang="es-MX" b="0" i="1" dirty="0" smtClean="0">
                            <a:latin typeface="Cambria Math" panose="02040503050406030204" pitchFamily="18" charset="0"/>
                          </a:rPr>
                          <m:t>𝑥</m:t>
                        </m:r>
                      </m:e>
                      <m:sub>
                        <m:r>
                          <a:rPr lang="es-MX" b="0" i="1" dirty="0" smtClean="0">
                            <a:latin typeface="Cambria Math" panose="02040503050406030204" pitchFamily="18" charset="0"/>
                          </a:rPr>
                          <m:t>2</m:t>
                        </m:r>
                      </m:sub>
                    </m:sSub>
                    <m:r>
                      <a:rPr lang="es-MX" b="0" i="1" dirty="0" smtClean="0">
                        <a:latin typeface="Cambria Math" panose="02040503050406030204" pitchFamily="18" charset="0"/>
                      </a:rPr>
                      <m:t>,</m:t>
                    </m:r>
                    <m:r>
                      <a:rPr lang="es-MX" b="0" i="1" dirty="0" smtClean="0">
                        <a:latin typeface="Cambria Math" panose="02040503050406030204" pitchFamily="18" charset="0"/>
                      </a:rPr>
                      <m:t>𝑢</m:t>
                    </m:r>
                    <m:r>
                      <a:rPr lang="es-MX" b="0" i="1" dirty="0" smtClean="0">
                        <a:latin typeface="Cambria Math" panose="02040503050406030204" pitchFamily="18" charset="0"/>
                      </a:rPr>
                      <m:t>)</m:t>
                    </m:r>
                  </m:oMath>
                </a14:m>
                <a:r>
                  <a:rPr lang="es-MX" dirty="0" smtClean="0"/>
                  <a:t> -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𝑏</m:t>
                        </m:r>
                      </m:e>
                      <m:sub>
                        <m:r>
                          <a:rPr lang="es-MX" b="0" i="1" smtClean="0">
                            <a:latin typeface="Cambria Math" panose="02040503050406030204" pitchFamily="18" charset="0"/>
                          </a:rPr>
                          <m:t>1</m:t>
                        </m:r>
                      </m:sub>
                    </m:sSub>
                    <m:r>
                      <a:rPr lang="es-MX" b="0" i="1" smtClean="0">
                        <a:latin typeface="Cambria Math" panose="02040503050406030204" pitchFamily="18" charset="0"/>
                      </a:rPr>
                      <m:t>=0</m:t>
                    </m:r>
                  </m:oMath>
                </a14:m>
                <a:endParaRPr lang="es-MX" dirty="0" smtClean="0"/>
              </a:p>
              <a:p>
                <a:pPr marL="0" indent="0">
                  <a:buNone/>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2</m:t>
                          </m:r>
                        </m:sub>
                      </m:sSub>
                      <m:d>
                        <m:dPr>
                          <m:ctrlPr>
                            <a:rPr lang="es-MX" b="0" i="1" smtClean="0">
                              <a:latin typeface="Cambria Math" panose="02040503050406030204" pitchFamily="18" charset="0"/>
                            </a:rPr>
                          </m:ctrlPr>
                        </m:dPr>
                        <m:e>
                          <m:sSub>
                            <m:sSubPr>
                              <m:ctrlPr>
                                <a:rPr lang="es-MX"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2</m:t>
                              </m:r>
                            </m:sub>
                          </m:sSub>
                          <m:r>
                            <a:rPr lang="es-MX" b="0" i="1" smtClean="0">
                              <a:latin typeface="Cambria Math" panose="02040503050406030204" pitchFamily="18" charset="0"/>
                            </a:rPr>
                            <m:t>,</m:t>
                          </m:r>
                          <m:r>
                            <a:rPr lang="es-MX" b="0" i="1" smtClean="0">
                              <a:latin typeface="Cambria Math" panose="02040503050406030204" pitchFamily="18" charset="0"/>
                            </a:rPr>
                            <m:t>𝑢</m:t>
                          </m:r>
                        </m:e>
                      </m:d>
                      <m:r>
                        <a:rPr lang="es-MX" b="0" i="1" smtClean="0">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h</m:t>
                          </m:r>
                        </m:e>
                        <m:sub>
                          <m:r>
                            <a:rPr lang="es-MX" b="0" i="1" smtClean="0">
                              <a:latin typeface="Cambria Math" panose="02040503050406030204" pitchFamily="18" charset="0"/>
                            </a:rPr>
                            <m:t>2</m:t>
                          </m:r>
                        </m:sub>
                      </m:sSub>
                      <m:d>
                        <m:dPr>
                          <m:ctrlPr>
                            <a:rPr lang="es-MX" b="0" i="1" smtClean="0">
                              <a:latin typeface="Cambria Math" panose="02040503050406030204" pitchFamily="18" charset="0"/>
                            </a:rPr>
                          </m:ctrlPr>
                        </m:dPr>
                        <m:e>
                          <m:sSub>
                            <m:sSubPr>
                              <m:ctrlPr>
                                <a:rPr lang="es-MX"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2</m:t>
                              </m:r>
                            </m:sub>
                          </m:sSub>
                          <m:r>
                            <a:rPr lang="es-MX" b="0" i="1" smtClean="0">
                              <a:latin typeface="Cambria Math" panose="02040503050406030204" pitchFamily="18" charset="0"/>
                            </a:rPr>
                            <m:t>,</m:t>
                          </m:r>
                          <m:r>
                            <a:rPr lang="es-MX" b="0" i="1" smtClean="0">
                              <a:latin typeface="Cambria Math" panose="02040503050406030204" pitchFamily="18" charset="0"/>
                            </a:rPr>
                            <m:t>𝑢</m:t>
                          </m:r>
                        </m:e>
                      </m:d>
                      <m:r>
                        <a:rPr lang="es-MX" b="0" i="1" smtClean="0">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𝑏</m:t>
                          </m:r>
                        </m:e>
                        <m:sub>
                          <m:r>
                            <a:rPr lang="es-MX" b="0" i="1" smtClean="0">
                              <a:latin typeface="Cambria Math" panose="02040503050406030204" pitchFamily="18" charset="0"/>
                            </a:rPr>
                            <m:t>2</m:t>
                          </m:r>
                        </m:sub>
                      </m:sSub>
                      <m:r>
                        <a:rPr lang="es-MX" b="0" i="1" smtClean="0">
                          <a:latin typeface="Cambria Math" panose="02040503050406030204" pitchFamily="18" charset="0"/>
                        </a:rPr>
                        <m:t>=0</m:t>
                      </m:r>
                    </m:oMath>
                  </m:oMathPara>
                </a14:m>
                <a:endParaRPr lang="es-MX" dirty="0" smtClean="0"/>
              </a:p>
              <a:p>
                <a:pPr marL="0" indent="0">
                  <a:buNone/>
                </a:pPr>
                <a:endParaRPr lang="es-MX"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606731" y="2129246"/>
                <a:ext cx="10032275" cy="2625634"/>
              </a:xfrm>
              <a:blipFill>
                <a:blip r:embed="rId2"/>
                <a:stretch>
                  <a:fillRect l="-790" t="-1392" r="-426"/>
                </a:stretch>
              </a:blipFill>
            </p:spPr>
            <p:txBody>
              <a:bodyPr/>
              <a:lstStyle/>
              <a:p>
                <a:r>
                  <a:rPr lang="es-MX">
                    <a:noFill/>
                  </a:rPr>
                  <a:t> </a:t>
                </a:r>
              </a:p>
            </p:txBody>
          </p:sp>
        </mc:Fallback>
      </mc:AlternateContent>
    </p:spTree>
    <p:extLst>
      <p:ext uri="{BB962C8B-B14F-4D97-AF65-F5344CB8AC3E}">
        <p14:creationId xmlns:p14="http://schemas.microsoft.com/office/powerpoint/2010/main" val="2428307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1672046" y="483326"/>
                <a:ext cx="9832566" cy="5427896"/>
              </a:xfrm>
            </p:spPr>
            <p:txBody>
              <a:bodyPr>
                <a:normAutofit lnSpcReduction="10000"/>
              </a:bodyPr>
              <a:lstStyle/>
              <a:p>
                <a:r>
                  <a:rPr lang="es-MX" dirty="0" smtClean="0"/>
                  <a:t>Se alteraran as ecuaciones iniciales con superíndices y incrementos en correcciones de las variables para poder dar soluciones correctas</a:t>
                </a:r>
              </a:p>
              <a:p>
                <a:pPr algn="ct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1</m:t>
                        </m:r>
                      </m:sub>
                    </m:sSub>
                    <m:d>
                      <m:dPr>
                        <m:ctrlPr>
                          <a:rPr lang="es-MX" b="0" i="1" smtClean="0">
                            <a:latin typeface="Cambria Math" panose="02040503050406030204" pitchFamily="18" charset="0"/>
                          </a:rPr>
                        </m:ctrlPr>
                      </m:dPr>
                      <m:e>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r>
                              <a:rPr lang="es-MX" b="0" i="1" smtClean="0">
                                <a:latin typeface="Cambria Math" panose="02040503050406030204" pitchFamily="18" charset="0"/>
                              </a:rPr>
                              <m:t>∗</m:t>
                            </m:r>
                          </m:sup>
                        </m:sSubSup>
                        <m:r>
                          <a:rPr lang="es-MX" b="0" i="1" smtClean="0">
                            <a:latin typeface="Cambria Math" panose="02040503050406030204" pitchFamily="18" charset="0"/>
                          </a:rPr>
                          <m:t>,</m:t>
                        </m:r>
                        <m:r>
                          <a:rPr lang="es-MX" b="0" i="1" smtClean="0">
                            <a:latin typeface="Cambria Math" panose="02040503050406030204" pitchFamily="18" charset="0"/>
                          </a:rPr>
                          <m:t>𝑢</m:t>
                        </m:r>
                      </m:e>
                    </m:d>
                    <m:r>
                      <a:rPr lang="es-MX" b="0" i="1" smtClean="0">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1</m:t>
                        </m:r>
                      </m:sub>
                    </m:sSub>
                    <m:d>
                      <m:dPr>
                        <m:ctrlPr>
                          <a:rPr lang="es-MX" b="0" i="1" smtClean="0">
                            <a:latin typeface="Cambria Math" panose="02040503050406030204" pitchFamily="18" charset="0"/>
                          </a:rPr>
                        </m:ctrlPr>
                      </m:dPr>
                      <m:e>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d>
                              <m:dPr>
                                <m:endChr m:val="}"/>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r>
                          <a:rPr lang="es-MX" b="0" i="1" smtClean="0">
                            <a:latin typeface="Cambria Math" panose="02040503050406030204" pitchFamily="18" charset="0"/>
                          </a:rPr>
                          <m:t>𝑢</m:t>
                        </m:r>
                      </m:e>
                    </m:d>
                    <m:r>
                      <a:rPr lang="es-MX" b="0" i="1" smtClean="0">
                        <a:latin typeface="Cambria Math" panose="02040503050406030204" pitchFamily="18" charset="0"/>
                      </a:rPr>
                      <m:t>=0</m:t>
                    </m:r>
                  </m:oMath>
                </a14:m>
                <a:endParaRPr lang="es-MX" dirty="0" smtClean="0"/>
              </a:p>
              <a:p>
                <a:pPr algn="ct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2</m:t>
                        </m:r>
                      </m:sub>
                    </m:sSub>
                    <m:d>
                      <m:dPr>
                        <m:ctrlPr>
                          <a:rPr lang="es-MX" b="0" i="1" smtClean="0">
                            <a:latin typeface="Cambria Math" panose="02040503050406030204" pitchFamily="18" charset="0"/>
                          </a:rPr>
                        </m:ctrlPr>
                      </m:dPr>
                      <m:e>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r>
                              <a:rPr lang="es-MX" b="0" i="1" smtClean="0">
                                <a:latin typeface="Cambria Math" panose="02040503050406030204" pitchFamily="18" charset="0"/>
                              </a:rPr>
                              <m:t>∗</m:t>
                            </m:r>
                          </m:sup>
                        </m:sSubSup>
                        <m:r>
                          <a:rPr lang="es-MX" b="0" i="1" smtClean="0">
                            <a:latin typeface="Cambria Math" panose="02040503050406030204" pitchFamily="18" charset="0"/>
                          </a:rPr>
                          <m:t>,</m:t>
                        </m:r>
                        <m:r>
                          <a:rPr lang="es-MX" b="0" i="1" smtClean="0">
                            <a:latin typeface="Cambria Math" panose="02040503050406030204" pitchFamily="18" charset="0"/>
                          </a:rPr>
                          <m:t>𝑢</m:t>
                        </m:r>
                      </m:e>
                    </m:d>
                    <m:r>
                      <a:rPr lang="es-MX" b="0" i="1" smtClean="0">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2</m:t>
                        </m:r>
                      </m:sub>
                    </m:sSub>
                    <m:d>
                      <m:dPr>
                        <m:ctrlPr>
                          <a:rPr lang="es-MX" b="0" i="1" smtClean="0">
                            <a:latin typeface="Cambria Math" panose="02040503050406030204" pitchFamily="18" charset="0"/>
                          </a:rPr>
                        </m:ctrlPr>
                      </m:dPr>
                      <m:e>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r>
                          <a:rPr lang="es-MX" b="0" i="1" smtClean="0">
                            <a:latin typeface="Cambria Math" panose="02040503050406030204" pitchFamily="18" charset="0"/>
                          </a:rPr>
                          <m:t>𝑢</m:t>
                        </m:r>
                      </m:e>
                    </m:d>
                    <m:r>
                      <a:rPr lang="es-MX" b="0" i="1" smtClean="0">
                        <a:latin typeface="Cambria Math" panose="02040503050406030204" pitchFamily="18" charset="0"/>
                      </a:rPr>
                      <m:t>=0</m:t>
                    </m:r>
                  </m:oMath>
                </a14:m>
                <a:endParaRPr lang="es-MX" b="0" dirty="0" smtClean="0"/>
              </a:p>
              <a:p>
                <a:pPr algn="ctr"/>
                <a:endParaRPr lang="es-MX" dirty="0"/>
              </a:p>
              <a:p>
                <a:pPr algn="ctr"/>
                <a:endParaRPr lang="es-MX" b="0" dirty="0" smtClean="0"/>
              </a:p>
              <a:p>
                <a:pPr marL="0" indent="0" algn="ctr">
                  <a:buNone/>
                </a:pPr>
                <a:endParaRPr lang="es-MX" b="0" dirty="0" smtClean="0"/>
              </a:p>
              <a:p>
                <a:r>
                  <a:rPr lang="es-MX" dirty="0" smtClean="0"/>
                  <a:t>Ahora  se tiene que encontrar la solución para los incrementos  en las dos variables en las cuales se expresaran en series de Taylor alrededor de esta supuesta solución.</a:t>
                </a:r>
              </a:p>
              <a:p>
                <a:pPr marL="0" indent="0">
                  <a:buNone/>
                </a:pPr>
                <a:endParaRPr lang="es-MX" dirty="0" smtClean="0"/>
              </a:p>
              <a:p>
                <a:pPr marL="0" indent="0">
                  <a:buNone/>
                </a:pPr>
                <a:endParaRPr lang="es-MX" dirty="0" smtClean="0"/>
              </a:p>
              <a:p>
                <a:pPr marL="0" indent="0">
                  <a:buNone/>
                </a:pPr>
                <a:endParaRPr lang="es-MX"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1672046" y="483326"/>
                <a:ext cx="9832566" cy="5427896"/>
              </a:xfrm>
              <a:blipFill>
                <a:blip r:embed="rId2"/>
                <a:stretch>
                  <a:fillRect l="-1240" t="-1908" b="-1347"/>
                </a:stretch>
              </a:blipFill>
            </p:spPr>
            <p:txBody>
              <a:bodyPr/>
              <a:lstStyle/>
              <a:p>
                <a:r>
                  <a:rPr lang="es-MX">
                    <a:noFill/>
                  </a:rPr>
                  <a:t> </a:t>
                </a:r>
              </a:p>
            </p:txBody>
          </p:sp>
        </mc:Fallback>
      </mc:AlternateContent>
    </p:spTree>
    <p:extLst>
      <p:ext uri="{BB962C8B-B14F-4D97-AF65-F5344CB8AC3E}">
        <p14:creationId xmlns:p14="http://schemas.microsoft.com/office/powerpoint/2010/main" val="428742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2063931" y="418011"/>
                <a:ext cx="9440681" cy="5493211"/>
              </a:xfrm>
            </p:spPr>
            <p:txBody>
              <a:bodyPr/>
              <a:lstStyle/>
              <a:p>
                <a:r>
                  <a:rPr lang="es-MX" dirty="0" smtClean="0"/>
                  <a:t>Las derivada parciales ahora se escribirán en forma matricial entonces se tiene que..</a:t>
                </a:r>
              </a:p>
              <a:p>
                <a14:m>
                  <m:oMath xmlns:m="http://schemas.openxmlformats.org/officeDocument/2006/math">
                    <m:sSup>
                      <m:sSupPr>
                        <m:ctrlPr>
                          <a:rPr lang="es-MX" i="1" smtClean="0">
                            <a:latin typeface="Cambria Math" panose="02040503050406030204" pitchFamily="18" charset="0"/>
                          </a:rPr>
                        </m:ctrlPr>
                      </m:sSupPr>
                      <m:e>
                        <m:d>
                          <m:dPr>
                            <m:begChr m:val="["/>
                            <m:endChr m:val="]"/>
                            <m:ctrlPr>
                              <a:rPr lang="es-MX" i="1">
                                <a:latin typeface="Cambria Math" panose="02040503050406030204" pitchFamily="18" charset="0"/>
                              </a:rPr>
                            </m:ctrlPr>
                          </m:dPr>
                          <m:e>
                            <m:m>
                              <m:mPr>
                                <m:mcs>
                                  <m:mc>
                                    <m:mcPr>
                                      <m:count m:val="2"/>
                                      <m:mcJc m:val="center"/>
                                    </m:mcPr>
                                  </m:mc>
                                </m:mcs>
                                <m:ctrlPr>
                                  <a:rPr lang="es-MX" i="1">
                                    <a:latin typeface="Cambria Math" panose="02040503050406030204" pitchFamily="18" charset="0"/>
                                  </a:rPr>
                                </m:ctrlPr>
                              </m:mPr>
                              <m:mr>
                                <m:e>
                                  <m:f>
                                    <m:fPr>
                                      <m:ctrlPr>
                                        <a:rPr lang="es-MX" i="1">
                                          <a:latin typeface="Cambria Math" panose="02040503050406030204" pitchFamily="18" charset="0"/>
                                        </a:rPr>
                                      </m:ctrlPr>
                                    </m:fPr>
                                    <m:num>
                                      <m:r>
                                        <m:rPr>
                                          <m:brk m:alnAt="7"/>
                                        </m:rP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𝑔</m:t>
                                          </m:r>
                                        </m:e>
                                        <m:sub>
                                          <m:r>
                                            <a:rPr lang="es-MX" i="1">
                                              <a:latin typeface="Cambria Math" panose="02040503050406030204" pitchFamily="18" charset="0"/>
                                            </a:rPr>
                                            <m:t>1</m:t>
                                          </m:r>
                                        </m:sub>
                                      </m:sSub>
                                    </m:num>
                                    <m:den>
                                      <m:r>
                                        <m:rPr>
                                          <m:brk m:alnAt="7"/>
                                        </m:rP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1</m:t>
                                          </m:r>
                                        </m:sub>
                                      </m:sSub>
                                    </m:den>
                                  </m:f>
                                </m:e>
                                <m:e>
                                  <m:f>
                                    <m:fPr>
                                      <m:ctrlPr>
                                        <a:rPr lang="es-MX" i="1">
                                          <a:latin typeface="Cambria Math" panose="02040503050406030204" pitchFamily="18" charset="0"/>
                                        </a:rPr>
                                      </m:ctrlPr>
                                    </m:fPr>
                                    <m:num>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𝑔</m:t>
                                          </m:r>
                                        </m:e>
                                        <m:sub>
                                          <m:r>
                                            <a:rPr lang="es-MX" i="1">
                                              <a:latin typeface="Cambria Math" panose="02040503050406030204" pitchFamily="18" charset="0"/>
                                            </a:rPr>
                                            <m:t>1</m:t>
                                          </m:r>
                                        </m:sub>
                                      </m:sSub>
                                    </m:num>
                                    <m:den>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2</m:t>
                                          </m:r>
                                        </m:sub>
                                      </m:sSub>
                                    </m:den>
                                  </m:f>
                                </m:e>
                              </m:mr>
                              <m:mr>
                                <m:e>
                                  <m:f>
                                    <m:fPr>
                                      <m:ctrlPr>
                                        <a:rPr lang="es-MX" i="1">
                                          <a:latin typeface="Cambria Math" panose="02040503050406030204" pitchFamily="18" charset="0"/>
                                        </a:rPr>
                                      </m:ctrlPr>
                                    </m:fPr>
                                    <m:num>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𝑔</m:t>
                                          </m:r>
                                        </m:e>
                                        <m:sub>
                                          <m:r>
                                            <a:rPr lang="es-MX" i="1">
                                              <a:latin typeface="Cambria Math" panose="02040503050406030204" pitchFamily="18" charset="0"/>
                                            </a:rPr>
                                            <m:t>2</m:t>
                                          </m:r>
                                        </m:sub>
                                      </m:sSub>
                                    </m:num>
                                    <m:den>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1</m:t>
                                          </m:r>
                                        </m:sub>
                                      </m:sSub>
                                    </m:den>
                                  </m:f>
                                </m:e>
                                <m:e>
                                  <m:f>
                                    <m:fPr>
                                      <m:ctrlPr>
                                        <a:rPr lang="es-MX" i="1">
                                          <a:latin typeface="Cambria Math" panose="02040503050406030204" pitchFamily="18" charset="0"/>
                                        </a:rPr>
                                      </m:ctrlPr>
                                    </m:fPr>
                                    <m:num>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𝑔</m:t>
                                          </m:r>
                                        </m:e>
                                        <m:sub>
                                          <m:r>
                                            <a:rPr lang="es-MX" i="1">
                                              <a:latin typeface="Cambria Math" panose="02040503050406030204" pitchFamily="18" charset="0"/>
                                            </a:rPr>
                                            <m:t>2</m:t>
                                          </m:r>
                                        </m:sub>
                                      </m:sSub>
                                    </m:num>
                                    <m:den>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𝑥</m:t>
                                          </m:r>
                                        </m:e>
                                        <m:sub>
                                          <m:r>
                                            <a:rPr lang="es-MX" i="1">
                                              <a:latin typeface="Cambria Math" panose="02040503050406030204" pitchFamily="18" charset="0"/>
                                            </a:rPr>
                                            <m:t>2</m:t>
                                          </m:r>
                                        </m:sub>
                                      </m:sSub>
                                    </m:den>
                                  </m:f>
                                </m:e>
                              </m:mr>
                            </m:m>
                          </m:e>
                        </m:d>
                      </m:e>
                      <m:sup>
                        <m:r>
                          <a:rPr lang="es-MX" b="0" i="1" smtClean="0">
                            <a:latin typeface="Cambria Math" panose="02040503050406030204" pitchFamily="18" charset="0"/>
                          </a:rPr>
                          <m:t>(0)</m:t>
                        </m:r>
                      </m:sup>
                    </m:sSup>
                    <m:d>
                      <m:dPr>
                        <m:begChr m:val="["/>
                        <m:endChr m:val="]"/>
                        <m:ctrlPr>
                          <a:rPr lang="es-MX" i="1" smtClean="0">
                            <a:latin typeface="Cambria Math" panose="02040503050406030204" pitchFamily="18" charset="0"/>
                          </a:rPr>
                        </m:ctrlPr>
                      </m:dPr>
                      <m:e>
                        <m:m>
                          <m:mPr>
                            <m:mcs>
                              <m:mc>
                                <m:mcPr>
                                  <m:count m:val="1"/>
                                  <m:mcJc m:val="center"/>
                                </m:mcPr>
                              </m:mc>
                            </m:mcs>
                            <m:ctrlPr>
                              <a:rPr lang="es-MX" i="1" smtClean="0">
                                <a:latin typeface="Cambria Math" panose="02040503050406030204" pitchFamily="18" charset="0"/>
                              </a:rPr>
                            </m:ctrlPr>
                          </m:mPr>
                          <m:mr>
                            <m:e>
                              <m:sSubSup>
                                <m:sSubSupPr>
                                  <m:ctrlPr>
                                    <a:rPr lang="es-MX" i="1" smtClean="0">
                                      <a:latin typeface="Cambria Math" panose="02040503050406030204" pitchFamily="18" charset="0"/>
                                    </a:rPr>
                                  </m:ctrlPr>
                                </m:sSubSupPr>
                                <m:e>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𝑥</m:t>
                                  </m:r>
                                </m:e>
                                <m:sub>
                                  <m:r>
                                    <a:rPr lang="es-MX" b="0" i="1" smtClean="0">
                                      <a:latin typeface="Cambria Math" panose="02040503050406030204" pitchFamily="18" charset="0"/>
                                    </a:rPr>
                                    <m:t>1</m:t>
                                  </m:r>
                                </m:sub>
                                <m:sup>
                                  <m:r>
                                    <a:rPr lang="es-MX" b="0" i="1" smtClean="0">
                                      <a:latin typeface="Cambria Math" panose="02040503050406030204" pitchFamily="18" charset="0"/>
                                    </a:rPr>
                                    <m:t>(0)</m:t>
                                  </m:r>
                                </m:sup>
                              </m:sSubSup>
                            </m:e>
                          </m:mr>
                          <m:mr>
                            <m:e>
                              <m:sSubSup>
                                <m:sSubSupPr>
                                  <m:ctrlPr>
                                    <a:rPr lang="es-MX" i="1" smtClean="0">
                                      <a:latin typeface="Cambria Math" panose="02040503050406030204" pitchFamily="18" charset="0"/>
                                    </a:rPr>
                                  </m:ctrlPr>
                                </m:sSubSupPr>
                                <m:e>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𝑥</m:t>
                                  </m:r>
                                </m:e>
                                <m:sub>
                                  <m:r>
                                    <a:rPr lang="es-MX" b="0" i="1" smtClean="0">
                                      <a:latin typeface="Cambria Math" panose="02040503050406030204" pitchFamily="18" charset="0"/>
                                    </a:rPr>
                                    <m:t>2</m:t>
                                  </m:r>
                                </m:sub>
                                <m:sup>
                                  <m:r>
                                    <a:rPr lang="es-MX" b="0" i="1" smtClean="0">
                                      <a:latin typeface="Cambria Math" panose="02040503050406030204" pitchFamily="18" charset="0"/>
                                    </a:rPr>
                                    <m:t>(0)</m:t>
                                  </m:r>
                                </m:sup>
                              </m:sSubSup>
                            </m:e>
                          </m:mr>
                        </m:m>
                      </m:e>
                    </m:d>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r>
                                <m:rPr>
                                  <m:brk m:alnAt="7"/>
                                </m:rPr>
                                <a:rPr lang="es-MX" b="0" i="1" smtClean="0">
                                  <a:latin typeface="Cambria Math" panose="02040503050406030204" pitchFamily="18" charset="0"/>
                                </a:rPr>
                                <m:t>0</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1</m:t>
                                  </m:r>
                                </m:sub>
                              </m:sSub>
                              <m:r>
                                <m:rPr>
                                  <m:brk m:alnAt="7"/>
                                </m:rP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m:rPr>
                                  <m:brk m:alnAt="7"/>
                                </m:rP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m:rPr>
                                  <m:brk m:alnAt="7"/>
                                </m:rPr>
                                <a:rPr lang="es-MX" b="0" i="1" smtClean="0">
                                  <a:latin typeface="Cambria Math" panose="02040503050406030204" pitchFamily="18" charset="0"/>
                                </a:rPr>
                                <m:t>,</m:t>
                              </m:r>
                              <m:r>
                                <a:rPr lang="es-MX" b="0" i="1" smtClean="0">
                                  <a:latin typeface="Cambria Math" panose="02040503050406030204" pitchFamily="18" charset="0"/>
                                </a:rPr>
                                <m:t>𝑢</m:t>
                              </m:r>
                              <m:r>
                                <a:rPr lang="es-MX" b="0" i="1" smtClean="0">
                                  <a:latin typeface="Cambria Math" panose="02040503050406030204" pitchFamily="18" charset="0"/>
                                </a:rPr>
                                <m:t>)</m:t>
                              </m:r>
                            </m:e>
                          </m:mr>
                          <m:mr>
                            <m:e>
                              <m:r>
                                <a:rPr lang="es-MX" b="0" i="1" smtClean="0">
                                  <a:latin typeface="Cambria Math" panose="02040503050406030204" pitchFamily="18" charset="0"/>
                                </a:rPr>
                                <m:t>0−</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𝑔</m:t>
                                  </m:r>
                                </m:e>
                                <m:sub>
                                  <m:r>
                                    <a:rPr lang="es-MX" b="0" i="1" smtClean="0">
                                      <a:latin typeface="Cambria Math" panose="02040503050406030204" pitchFamily="18" charset="0"/>
                                    </a:rPr>
                                    <m:t>2</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d>
                                    <m:dPr>
                                      <m:ctrlPr>
                                        <a:rPr lang="es-MX" b="0" i="1" smtClean="0">
                                          <a:latin typeface="Cambria Math" panose="02040503050406030204" pitchFamily="18" charset="0"/>
                                        </a:rPr>
                                      </m:ctrlPr>
                                    </m:dPr>
                                    <m:e>
                                      <m:r>
                                        <a:rPr lang="es-MX" b="0" i="1" smtClean="0">
                                          <a:latin typeface="Cambria Math" panose="02040503050406030204" pitchFamily="18" charset="0"/>
                                        </a:rPr>
                                        <m:t>0</m:t>
                                      </m:r>
                                    </m:e>
                                  </m:d>
                                </m:sup>
                              </m:sSubSup>
                              <m:r>
                                <a:rPr lang="es-MX" b="0" i="1" smtClean="0">
                                  <a:latin typeface="Cambria Math" panose="02040503050406030204" pitchFamily="18" charset="0"/>
                                </a:rPr>
                                <m:t>,</m:t>
                              </m:r>
                              <m:r>
                                <a:rPr lang="es-MX" b="0" i="1" smtClean="0">
                                  <a:latin typeface="Cambria Math" panose="02040503050406030204" pitchFamily="18" charset="0"/>
                                </a:rPr>
                                <m:t>𝑢</m:t>
                              </m:r>
                              <m:r>
                                <a:rPr lang="es-MX" b="0" i="1" smtClean="0">
                                  <a:latin typeface="Cambria Math" panose="02040503050406030204" pitchFamily="18" charset="0"/>
                                </a:rPr>
                                <m:t>)</m:t>
                              </m:r>
                            </m:e>
                          </m:mr>
                        </m:m>
                      </m:e>
                    </m:d>
                  </m:oMath>
                </a14:m>
                <a:r>
                  <a:rPr lang="es-MX" dirty="0" smtClean="0"/>
                  <a:t> =</a:t>
                </a:r>
                <a14:m>
                  <m:oMath xmlns:m="http://schemas.openxmlformats.org/officeDocument/2006/math">
                    <m:d>
                      <m:dPr>
                        <m:begChr m:val="["/>
                        <m:endChr m:val="]"/>
                        <m:ctrlPr>
                          <a:rPr lang="es-MX" i="1" dirty="0" smtClean="0">
                            <a:latin typeface="Cambria Math" panose="02040503050406030204" pitchFamily="18" charset="0"/>
                          </a:rPr>
                        </m:ctrlPr>
                      </m:dPr>
                      <m:e>
                        <m:m>
                          <m:mPr>
                            <m:mcs>
                              <m:mc>
                                <m:mcPr>
                                  <m:count m:val="1"/>
                                  <m:mcJc m:val="center"/>
                                </m:mcPr>
                              </m:mc>
                            </m:mcs>
                            <m:ctrlPr>
                              <a:rPr lang="es-MX" i="1" dirty="0" smtClean="0">
                                <a:latin typeface="Cambria Math" panose="02040503050406030204" pitchFamily="18" charset="0"/>
                              </a:rPr>
                            </m:ctrlPr>
                          </m:mPr>
                          <m:mr>
                            <m:e>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𝑏</m:t>
                                  </m:r>
                                </m:e>
                                <m:sub>
                                  <m:r>
                                    <a:rPr lang="es-MX" b="0" i="1" dirty="0" smtClean="0">
                                      <a:latin typeface="Cambria Math" panose="02040503050406030204" pitchFamily="18" charset="0"/>
                                    </a:rPr>
                                    <m:t>1</m:t>
                                  </m:r>
                                </m:sub>
                              </m:sSub>
                              <m:r>
                                <m:rPr>
                                  <m:brk m:alnAt="7"/>
                                </m:rPr>
                                <a:rPr lang="es-MX" b="0" i="1" dirty="0" smtClean="0">
                                  <a:latin typeface="Cambria Math" panose="02040503050406030204" pitchFamily="18" charset="0"/>
                                </a:rPr>
                                <m:t>−</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h</m:t>
                                  </m:r>
                                </m:e>
                                <m:sub>
                                  <m:r>
                                    <a:rPr lang="es-MX" b="0" i="1" dirty="0" smtClean="0">
                                      <a:latin typeface="Cambria Math" panose="02040503050406030204" pitchFamily="18" charset="0"/>
                                    </a:rPr>
                                    <m:t>1</m:t>
                                  </m:r>
                                </m:sub>
                              </m:sSub>
                              <m:r>
                                <m:rPr>
                                  <m:brk m:alnAt="7"/>
                                </m:rPr>
                                <a:rPr lang="es-MX" b="0" i="1" dirty="0" smtClean="0">
                                  <a:latin typeface="Cambria Math" panose="02040503050406030204" pitchFamily="18" charset="0"/>
                                </a:rPr>
                                <m:t>(</m:t>
                              </m:r>
                              <m:sSubSup>
                                <m:sSubSupPr>
                                  <m:ctrlPr>
                                    <a:rPr lang="es-MX" b="0" i="1" dirty="0" smtClean="0">
                                      <a:latin typeface="Cambria Math" panose="02040503050406030204" pitchFamily="18" charset="0"/>
                                    </a:rPr>
                                  </m:ctrlPr>
                                </m:sSubSupPr>
                                <m:e>
                                  <m:r>
                                    <a:rPr lang="es-MX" b="0" i="1" dirty="0" smtClean="0">
                                      <a:latin typeface="Cambria Math" panose="02040503050406030204" pitchFamily="18" charset="0"/>
                                    </a:rPr>
                                    <m:t>𝑥</m:t>
                                  </m:r>
                                </m:e>
                                <m:sub>
                                  <m:r>
                                    <a:rPr lang="es-MX" b="0" i="1" dirty="0" smtClean="0">
                                      <a:latin typeface="Cambria Math" panose="02040503050406030204" pitchFamily="18" charset="0"/>
                                    </a:rPr>
                                    <m:t>1</m:t>
                                  </m:r>
                                </m:sub>
                                <m:sup>
                                  <m:d>
                                    <m:dPr>
                                      <m:ctrlPr>
                                        <a:rPr lang="es-MX" b="0" i="1" dirty="0" smtClean="0">
                                          <a:latin typeface="Cambria Math" panose="02040503050406030204" pitchFamily="18" charset="0"/>
                                        </a:rPr>
                                      </m:ctrlPr>
                                    </m:dPr>
                                    <m:e>
                                      <m:r>
                                        <a:rPr lang="es-MX" b="0" i="1" dirty="0" smtClean="0">
                                          <a:latin typeface="Cambria Math" panose="02040503050406030204" pitchFamily="18" charset="0"/>
                                        </a:rPr>
                                        <m:t>0</m:t>
                                      </m:r>
                                    </m:e>
                                  </m:d>
                                </m:sup>
                              </m:sSubSup>
                              <m:r>
                                <m:rPr>
                                  <m:brk m:alnAt="7"/>
                                </m:rPr>
                                <a:rPr lang="es-MX" b="0" i="1" dirty="0" smtClean="0">
                                  <a:latin typeface="Cambria Math" panose="02040503050406030204" pitchFamily="18" charset="0"/>
                                </a:rPr>
                                <m:t>,</m:t>
                              </m:r>
                              <m:sSubSup>
                                <m:sSubSupPr>
                                  <m:ctrlPr>
                                    <a:rPr lang="es-MX" b="0" i="1" dirty="0" smtClean="0">
                                      <a:latin typeface="Cambria Math" panose="02040503050406030204" pitchFamily="18" charset="0"/>
                                    </a:rPr>
                                  </m:ctrlPr>
                                </m:sSubSupPr>
                                <m:e>
                                  <m:r>
                                    <a:rPr lang="es-MX" b="0" i="1" dirty="0" smtClean="0">
                                      <a:latin typeface="Cambria Math" panose="02040503050406030204" pitchFamily="18" charset="0"/>
                                    </a:rPr>
                                    <m:t>𝑥</m:t>
                                  </m:r>
                                </m:e>
                                <m:sub>
                                  <m:r>
                                    <a:rPr lang="es-MX" b="0" i="1" dirty="0" smtClean="0">
                                      <a:latin typeface="Cambria Math" panose="02040503050406030204" pitchFamily="18" charset="0"/>
                                    </a:rPr>
                                    <m:t>2</m:t>
                                  </m:r>
                                </m:sub>
                                <m:sup>
                                  <m:d>
                                    <m:dPr>
                                      <m:ctrlPr>
                                        <a:rPr lang="es-MX" b="0" i="1" dirty="0" smtClean="0">
                                          <a:latin typeface="Cambria Math" panose="02040503050406030204" pitchFamily="18" charset="0"/>
                                        </a:rPr>
                                      </m:ctrlPr>
                                    </m:dPr>
                                    <m:e>
                                      <m:r>
                                        <a:rPr lang="es-MX" b="0" i="1" dirty="0" smtClean="0">
                                          <a:latin typeface="Cambria Math" panose="02040503050406030204" pitchFamily="18" charset="0"/>
                                        </a:rPr>
                                        <m:t>0</m:t>
                                      </m:r>
                                    </m:e>
                                  </m:d>
                                </m:sup>
                              </m:sSubSup>
                              <m:r>
                                <m:rPr>
                                  <m:brk m:alnAt="7"/>
                                </m:rPr>
                                <a:rPr lang="es-MX" b="0" i="1" dirty="0" smtClean="0">
                                  <a:latin typeface="Cambria Math" panose="02040503050406030204" pitchFamily="18" charset="0"/>
                                </a:rPr>
                                <m:t>,</m:t>
                              </m:r>
                              <m:r>
                                <a:rPr lang="es-MX" b="0" i="1" dirty="0" smtClean="0">
                                  <a:latin typeface="Cambria Math" panose="02040503050406030204" pitchFamily="18" charset="0"/>
                                </a:rPr>
                                <m:t>𝑢</m:t>
                              </m:r>
                              <m:r>
                                <a:rPr lang="es-MX" b="0" i="1" dirty="0" smtClean="0">
                                  <a:latin typeface="Cambria Math" panose="02040503050406030204" pitchFamily="18" charset="0"/>
                                </a:rPr>
                                <m:t>)</m:t>
                              </m:r>
                            </m:e>
                          </m:mr>
                          <m:mr>
                            <m:e>
                              <m:sSub>
                                <m:sSubPr>
                                  <m:ctrlPr>
                                    <a:rPr lang="es-MX" i="1" dirty="0" smtClean="0">
                                      <a:latin typeface="Cambria Math" panose="02040503050406030204" pitchFamily="18" charset="0"/>
                                    </a:rPr>
                                  </m:ctrlPr>
                                </m:sSubPr>
                                <m:e>
                                  <m:r>
                                    <a:rPr lang="es-MX" b="0" i="1" dirty="0" smtClean="0">
                                      <a:latin typeface="Cambria Math" panose="02040503050406030204" pitchFamily="18" charset="0"/>
                                    </a:rPr>
                                    <m:t>𝑏</m:t>
                                  </m:r>
                                </m:e>
                                <m:sub>
                                  <m:r>
                                    <a:rPr lang="es-MX" b="0" i="1" dirty="0" smtClean="0">
                                      <a:latin typeface="Cambria Math" panose="02040503050406030204" pitchFamily="18" charset="0"/>
                                    </a:rPr>
                                    <m:t>2</m:t>
                                  </m:r>
                                </m:sub>
                              </m:sSub>
                              <m:r>
                                <a:rPr lang="es-MX" b="0" i="1" dirty="0" smtClean="0">
                                  <a:latin typeface="Cambria Math" panose="02040503050406030204" pitchFamily="18" charset="0"/>
                                </a:rPr>
                                <m:t>−</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h</m:t>
                                  </m:r>
                                </m:e>
                                <m:sub>
                                  <m:r>
                                    <a:rPr lang="es-MX" b="0" i="1" dirty="0" smtClean="0">
                                      <a:latin typeface="Cambria Math" panose="02040503050406030204" pitchFamily="18" charset="0"/>
                                    </a:rPr>
                                    <m:t>2</m:t>
                                  </m:r>
                                </m:sub>
                              </m:sSub>
                              <m:r>
                                <a:rPr lang="es-MX" b="0" i="1" dirty="0" smtClean="0">
                                  <a:latin typeface="Cambria Math" panose="02040503050406030204" pitchFamily="18" charset="0"/>
                                </a:rPr>
                                <m:t>(</m:t>
                              </m:r>
                              <m:sSubSup>
                                <m:sSubSupPr>
                                  <m:ctrlPr>
                                    <a:rPr lang="es-MX" b="0" i="1" dirty="0" smtClean="0">
                                      <a:latin typeface="Cambria Math" panose="02040503050406030204" pitchFamily="18" charset="0"/>
                                    </a:rPr>
                                  </m:ctrlPr>
                                </m:sSubSupPr>
                                <m:e>
                                  <m:r>
                                    <a:rPr lang="es-MX" b="0" i="1" dirty="0" smtClean="0">
                                      <a:latin typeface="Cambria Math" panose="02040503050406030204" pitchFamily="18" charset="0"/>
                                    </a:rPr>
                                    <m:t>𝑥</m:t>
                                  </m:r>
                                </m:e>
                                <m:sub>
                                  <m:r>
                                    <a:rPr lang="es-MX" b="0" i="1" dirty="0" smtClean="0">
                                      <a:latin typeface="Cambria Math" panose="02040503050406030204" pitchFamily="18" charset="0"/>
                                    </a:rPr>
                                    <m:t>1</m:t>
                                  </m:r>
                                </m:sub>
                                <m:sup>
                                  <m:d>
                                    <m:dPr>
                                      <m:ctrlPr>
                                        <a:rPr lang="es-MX" b="0" i="1" dirty="0" smtClean="0">
                                          <a:latin typeface="Cambria Math" panose="02040503050406030204" pitchFamily="18" charset="0"/>
                                        </a:rPr>
                                      </m:ctrlPr>
                                    </m:dPr>
                                    <m:e>
                                      <m:r>
                                        <a:rPr lang="es-MX" b="0" i="1" dirty="0" smtClean="0">
                                          <a:latin typeface="Cambria Math" panose="02040503050406030204" pitchFamily="18" charset="0"/>
                                        </a:rPr>
                                        <m:t>0</m:t>
                                      </m:r>
                                    </m:e>
                                  </m:d>
                                </m:sup>
                              </m:sSubSup>
                              <m:r>
                                <a:rPr lang="es-MX" b="0" i="1" dirty="0" smtClean="0">
                                  <a:latin typeface="Cambria Math" panose="02040503050406030204" pitchFamily="18" charset="0"/>
                                </a:rPr>
                                <m:t>,</m:t>
                              </m:r>
                              <m:sSubSup>
                                <m:sSubSupPr>
                                  <m:ctrlPr>
                                    <a:rPr lang="es-MX" b="0" i="1" dirty="0" smtClean="0">
                                      <a:latin typeface="Cambria Math" panose="02040503050406030204" pitchFamily="18" charset="0"/>
                                    </a:rPr>
                                  </m:ctrlPr>
                                </m:sSubSupPr>
                                <m:e>
                                  <m:r>
                                    <a:rPr lang="es-MX" b="0" i="1" dirty="0" smtClean="0">
                                      <a:latin typeface="Cambria Math" panose="02040503050406030204" pitchFamily="18" charset="0"/>
                                    </a:rPr>
                                    <m:t>𝑥</m:t>
                                  </m:r>
                                </m:e>
                                <m:sub>
                                  <m:r>
                                    <a:rPr lang="es-MX" b="0" i="1" dirty="0" smtClean="0">
                                      <a:latin typeface="Cambria Math" panose="02040503050406030204" pitchFamily="18" charset="0"/>
                                    </a:rPr>
                                    <m:t>2</m:t>
                                  </m:r>
                                </m:sub>
                                <m:sup>
                                  <m:d>
                                    <m:dPr>
                                      <m:ctrlPr>
                                        <a:rPr lang="es-MX" b="0" i="1" dirty="0" smtClean="0">
                                          <a:latin typeface="Cambria Math" panose="02040503050406030204" pitchFamily="18" charset="0"/>
                                        </a:rPr>
                                      </m:ctrlPr>
                                    </m:dPr>
                                    <m:e>
                                      <m:r>
                                        <a:rPr lang="es-MX" b="0" i="1" dirty="0" smtClean="0">
                                          <a:latin typeface="Cambria Math" panose="02040503050406030204" pitchFamily="18" charset="0"/>
                                        </a:rPr>
                                        <m:t>0</m:t>
                                      </m:r>
                                    </m:e>
                                  </m:d>
                                </m:sup>
                              </m:sSubSup>
                              <m:r>
                                <a:rPr lang="es-MX" b="0" i="1" dirty="0" smtClean="0">
                                  <a:latin typeface="Cambria Math" panose="02040503050406030204" pitchFamily="18" charset="0"/>
                                </a:rPr>
                                <m:t>,</m:t>
                              </m:r>
                              <m:r>
                                <a:rPr lang="es-MX" b="0" i="1" dirty="0" smtClean="0">
                                  <a:latin typeface="Cambria Math" panose="02040503050406030204" pitchFamily="18" charset="0"/>
                                </a:rPr>
                                <m:t>𝑢</m:t>
                              </m:r>
                              <m:r>
                                <a:rPr lang="es-MX" b="0" i="1" dirty="0" smtClean="0">
                                  <a:latin typeface="Cambria Math" panose="02040503050406030204" pitchFamily="18" charset="0"/>
                                </a:rPr>
                                <m:t>)</m:t>
                              </m:r>
                            </m:e>
                          </m:mr>
                        </m:m>
                      </m:e>
                    </m:d>
                  </m:oMath>
                </a14:m>
                <a:endParaRPr lang="es-MX" dirty="0"/>
              </a:p>
              <a:p>
                <a:pPr marL="0" indent="0">
                  <a:buNone/>
                </a:pPr>
                <a:endParaRPr lang="es-MX" dirty="0" smtClean="0"/>
              </a:p>
              <a:p>
                <a:pPr marL="0" indent="0">
                  <a:buNone/>
                </a:pPr>
                <a:endParaRPr lang="es-MX" dirty="0"/>
              </a:p>
              <a:p>
                <a:pPr marL="0" indent="0">
                  <a:buNone/>
                </a:pPr>
                <a:r>
                  <a:rPr lang="es-MX" dirty="0" smtClean="0"/>
                  <a:t>Matriz cuadrada de derivadas parciales </a:t>
                </a:r>
                <a:r>
                  <a:rPr lang="es-MX" dirty="0" err="1" smtClean="0"/>
                  <a:t>jacobiana</a:t>
                </a:r>
                <a:r>
                  <a:rPr lang="es-MX" dirty="0" smtClean="0"/>
                  <a:t> </a:t>
                </a:r>
                <a14:m>
                  <m:oMath xmlns:m="http://schemas.openxmlformats.org/officeDocument/2006/math">
                    <m:sSup>
                      <m:sSupPr>
                        <m:ctrlPr>
                          <a:rPr lang="es-MX" i="1" smtClean="0">
                            <a:latin typeface="Cambria Math" panose="02040503050406030204" pitchFamily="18" charset="0"/>
                          </a:rPr>
                        </m:ctrlPr>
                      </m:sSupPr>
                      <m:e>
                        <m:r>
                          <a:rPr lang="es-MX" b="0" i="1" smtClean="0">
                            <a:latin typeface="Cambria Math" panose="02040503050406030204" pitchFamily="18" charset="0"/>
                          </a:rPr>
                          <m:t>𝐽</m:t>
                        </m:r>
                      </m:e>
                      <m:sup>
                        <m:r>
                          <a:rPr lang="es-MX" b="0" i="1" smtClean="0">
                            <a:latin typeface="Cambria Math" panose="02040503050406030204" pitchFamily="18" charset="0"/>
                          </a:rPr>
                          <m:t>(0)</m:t>
                        </m:r>
                      </m:sup>
                    </m:sSup>
                  </m:oMath>
                </a14:m>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2063931" y="418011"/>
                <a:ext cx="9440681" cy="5493211"/>
              </a:xfrm>
              <a:blipFill>
                <a:blip r:embed="rId2"/>
                <a:stretch>
                  <a:fillRect l="-581" t="-666"/>
                </a:stretch>
              </a:blipFill>
            </p:spPr>
            <p:txBody>
              <a:bodyPr/>
              <a:lstStyle/>
              <a:p>
                <a:r>
                  <a:rPr lang="es-MX">
                    <a:noFill/>
                  </a:rPr>
                  <a:t> </a:t>
                </a:r>
              </a:p>
            </p:txBody>
          </p:sp>
        </mc:Fallback>
      </mc:AlternateContent>
      <p:cxnSp>
        <p:nvCxnSpPr>
          <p:cNvPr id="5" name="Conector recto de flecha 4"/>
          <p:cNvCxnSpPr/>
          <p:nvPr/>
        </p:nvCxnSpPr>
        <p:spPr>
          <a:xfrm flipH="1" flipV="1">
            <a:off x="3278777" y="2312126"/>
            <a:ext cx="470263" cy="53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68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946367" y="222069"/>
                <a:ext cx="9744890" cy="6413862"/>
              </a:xfrm>
            </p:spPr>
            <p:txBody>
              <a:bodyPr/>
              <a:lstStyle/>
              <a:p>
                <a:r>
                  <a:rPr lang="es-MX" dirty="0" smtClean="0"/>
                  <a:t>Ahora se puede determinar los valores de los incrementos en las variables iniciales al resolver las ecuaciones de error para problemas muy pequeños  se usara factorización triangular de la </a:t>
                </a:r>
                <a:r>
                  <a:rPr lang="es-MX" dirty="0" err="1" smtClean="0"/>
                  <a:t>jacobiana</a:t>
                </a:r>
                <a:r>
                  <a:rPr lang="es-MX" dirty="0" smtClean="0"/>
                  <a:t>.</a:t>
                </a:r>
              </a:p>
              <a:p>
                <a:r>
                  <a:rPr lang="es-MX" dirty="0" smtClean="0"/>
                  <a:t>Los valores iniciales no determinaran la solución correcta </a:t>
                </a:r>
              </a:p>
              <a:p>
                <a:r>
                  <a:rPr lang="es-MX" dirty="0" smtClean="0"/>
                  <a:t>Se supondrá unos nuevos valores estimados de las variables </a:t>
                </a:r>
                <a14:m>
                  <m:oMath xmlns:m="http://schemas.openxmlformats.org/officeDocument/2006/math">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r>
                          <a:rPr lang="es-MX" b="0" i="1" smtClean="0">
                            <a:latin typeface="Cambria Math" panose="02040503050406030204" pitchFamily="18" charset="0"/>
                          </a:rPr>
                          <m:t>(1)</m:t>
                        </m:r>
                      </m:sup>
                    </m:sSubSup>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r>
                          <a:rPr lang="es-MX" b="0" i="1" smtClean="0">
                            <a:latin typeface="Cambria Math" panose="02040503050406030204" pitchFamily="18" charset="0"/>
                          </a:rPr>
                          <m:t>(1)</m:t>
                        </m:r>
                      </m:sup>
                    </m:sSubSup>
                    <m:r>
                      <a:rPr lang="es-MX" b="0" i="1" smtClean="0">
                        <a:latin typeface="Cambria Math" panose="02040503050406030204" pitchFamily="18" charset="0"/>
                      </a:rPr>
                      <m:t> </m:t>
                    </m:r>
                  </m:oMath>
                </a14:m>
                <a:r>
                  <a:rPr lang="es-MX" b="0" dirty="0" smtClean="0"/>
                  <a:t> y esto quedara de la siguiente manera </a:t>
                </a:r>
              </a:p>
              <a:p>
                <a:pPr marL="0" indent="0">
                  <a:buNone/>
                </a:pPr>
                <a:endParaRPr lang="es-MX" dirty="0" smtClean="0"/>
              </a:p>
              <a:p>
                <a:pPr marL="0" indent="0" algn="ctr">
                  <a:buNone/>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r>
                            <a:rPr lang="es-MX" b="0" i="1" smtClean="0">
                              <a:latin typeface="Cambria Math" panose="02040503050406030204" pitchFamily="18" charset="0"/>
                            </a:rPr>
                            <m:t>(1)</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1</m:t>
                          </m:r>
                        </m:sub>
                        <m:sup>
                          <m:r>
                            <a:rPr lang="es-MX" b="0" i="1" smtClean="0">
                              <a:latin typeface="Cambria Math" panose="02040503050406030204" pitchFamily="18" charset="0"/>
                            </a:rPr>
                            <m:t>(0)</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𝑥</m:t>
                          </m:r>
                        </m:e>
                        <m:sub>
                          <m:r>
                            <a:rPr lang="es-MX" b="0" i="1" smtClean="0">
                              <a:latin typeface="Cambria Math" panose="02040503050406030204" pitchFamily="18" charset="0"/>
                            </a:rPr>
                            <m:t>1</m:t>
                          </m:r>
                        </m:sub>
                        <m:sup>
                          <m:r>
                            <a:rPr lang="es-MX" b="0" i="1" smtClean="0">
                              <a:latin typeface="Cambria Math" panose="02040503050406030204" pitchFamily="18" charset="0"/>
                            </a:rPr>
                            <m:t>(0)</m:t>
                          </m:r>
                        </m:sup>
                      </m:sSubSup>
                    </m:oMath>
                  </m:oMathPara>
                </a14:m>
                <a:endParaRPr lang="es-MX" b="0" dirty="0" smtClean="0"/>
              </a:p>
              <a:p>
                <a:pPr marL="0" indent="0" algn="ctr">
                  <a:buNone/>
                </a:pPr>
                <a:endParaRPr lang="es-MX" b="0" dirty="0" smtClean="0"/>
              </a:p>
              <a:p>
                <a:pPr marL="0" indent="0" algn="ctr">
                  <a:buNone/>
                </a:pPr>
                <a14:m>
                  <m:oMathPara xmlns:m="http://schemas.openxmlformats.org/officeDocument/2006/math">
                    <m:oMathParaPr>
                      <m:jc m:val="centerGroup"/>
                    </m:oMathParaPr>
                    <m:oMath xmlns:m="http://schemas.openxmlformats.org/officeDocument/2006/math">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r>
                            <a:rPr lang="es-MX" b="0" i="1" smtClean="0">
                              <a:latin typeface="Cambria Math" panose="02040503050406030204" pitchFamily="18" charset="0"/>
                            </a:rPr>
                            <m:t>(1)</m:t>
                          </m:r>
                        </m:sup>
                      </m:sSubSup>
                      <m:r>
                        <a:rPr lang="es-MX" b="0" i="1" smtClean="0">
                          <a:latin typeface="Cambria Math" panose="02040503050406030204" pitchFamily="18" charset="0"/>
                        </a:rPr>
                        <m:t>=</m:t>
                      </m:r>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𝑥</m:t>
                          </m:r>
                        </m:e>
                        <m:sub>
                          <m:r>
                            <a:rPr lang="es-MX" b="0" i="1" smtClean="0">
                              <a:latin typeface="Cambria Math" panose="02040503050406030204" pitchFamily="18" charset="0"/>
                            </a:rPr>
                            <m:t>2</m:t>
                          </m:r>
                        </m:sub>
                        <m:sup>
                          <m:r>
                            <a:rPr lang="es-MX" b="0" i="1" smtClean="0">
                              <a:latin typeface="Cambria Math" panose="02040503050406030204" pitchFamily="18" charset="0"/>
                            </a:rPr>
                            <m:t>(0)</m:t>
                          </m:r>
                        </m:sup>
                      </m:sSubSup>
                      <m:r>
                        <a:rPr lang="es-MX" b="0" i="1" smtClean="0">
                          <a:latin typeface="Cambria Math" panose="02040503050406030204" pitchFamily="18" charset="0"/>
                        </a:rPr>
                        <m:t>+</m:t>
                      </m:r>
                      <m:sSubSup>
                        <m:sSubSupPr>
                          <m:ctrlPr>
                            <a:rPr lang="es-MX" i="1" smtClean="0">
                              <a:latin typeface="Cambria Math" panose="02040503050406030204" pitchFamily="18" charset="0"/>
                            </a:rPr>
                          </m:ctrlPr>
                        </m:sSubSupPr>
                        <m:e>
                          <m:r>
                            <a:rPr lang="es-MX"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𝑥</m:t>
                          </m:r>
                        </m:e>
                        <m:sub>
                          <m:r>
                            <a:rPr lang="es-MX" b="0" i="1" smtClean="0">
                              <a:latin typeface="Cambria Math" panose="02040503050406030204" pitchFamily="18" charset="0"/>
                            </a:rPr>
                            <m:t>2</m:t>
                          </m:r>
                        </m:sub>
                        <m:sup>
                          <m:r>
                            <a:rPr lang="es-MX" b="0" i="1" smtClean="0">
                              <a:latin typeface="Cambria Math" panose="02040503050406030204" pitchFamily="18" charset="0"/>
                            </a:rPr>
                            <m:t>(0)</m:t>
                          </m:r>
                        </m:sup>
                      </m:sSubSup>
                    </m:oMath>
                  </m:oMathPara>
                </a14:m>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946367" y="222069"/>
                <a:ext cx="9744890" cy="6413862"/>
              </a:xfrm>
              <a:blipFill>
                <a:blip r:embed="rId2"/>
                <a:stretch>
                  <a:fillRect l="-438" t="-475" r="-188"/>
                </a:stretch>
              </a:blipFill>
            </p:spPr>
            <p:txBody>
              <a:bodyPr/>
              <a:lstStyle/>
              <a:p>
                <a:r>
                  <a:rPr lang="es-MX">
                    <a:noFill/>
                  </a:rPr>
                  <a:t> </a:t>
                </a:r>
              </a:p>
            </p:txBody>
          </p:sp>
        </mc:Fallback>
      </mc:AlternateContent>
    </p:spTree>
    <p:extLst>
      <p:ext uri="{BB962C8B-B14F-4D97-AF65-F5344CB8AC3E}">
        <p14:creationId xmlns:p14="http://schemas.microsoft.com/office/powerpoint/2010/main" val="253532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951" y="1915333"/>
            <a:ext cx="10027104" cy="2509319"/>
          </a:xfrm>
        </p:spPr>
        <p:txBody>
          <a:bodyPr/>
          <a:lstStyle/>
          <a:p>
            <a:pPr algn="ctr"/>
            <a:r>
              <a:rPr lang="es-MX" dirty="0" smtClean="0">
                <a:solidFill>
                  <a:schemeClr val="bg1"/>
                </a:solidFill>
              </a:rPr>
              <a:t>ESTUDIOS DE FLIJOS DE POTENCIA EN EL DISEÑOY OPERACIÓN DE SISTEMAS</a:t>
            </a:r>
            <a:endParaRPr lang="es-MX" dirty="0">
              <a:solidFill>
                <a:schemeClr val="bg1"/>
              </a:solidFill>
            </a:endParaRPr>
          </a:p>
        </p:txBody>
      </p:sp>
      <p:pic>
        <p:nvPicPr>
          <p:cNvPr id="4" name="1 Imagen"/>
          <p:cNvPicPr/>
          <p:nvPr/>
        </p:nvPicPr>
        <p:blipFill>
          <a:blip r:embed="rId2">
            <a:extLst>
              <a:ext uri="{28A0092B-C50C-407E-A947-70E740481C1C}">
                <a14:useLocalDpi xmlns:a14="http://schemas.microsoft.com/office/drawing/2010/main" val="0"/>
              </a:ext>
            </a:extLst>
          </a:blip>
          <a:stretch>
            <a:fillRect/>
          </a:stretch>
        </p:blipFill>
        <p:spPr>
          <a:xfrm>
            <a:off x="10595608" y="892348"/>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http://www.bachillerato2000.uadec.mx/imagenes/esc-antig-color.gif"/>
          <p:cNvPicPr/>
          <p:nvPr/>
        </p:nvPicPr>
        <p:blipFill>
          <a:blip r:embed="rId3">
            <a:extLst>
              <a:ext uri="{28A0092B-C50C-407E-A947-70E740481C1C}">
                <a14:useLocalDpi xmlns:a14="http://schemas.microsoft.com/office/drawing/2010/main" val="0"/>
              </a:ext>
            </a:extLst>
          </a:blip>
          <a:srcRect/>
          <a:stretch>
            <a:fillRect/>
          </a:stretch>
        </p:blipFill>
        <p:spPr bwMode="auto">
          <a:xfrm>
            <a:off x="614997" y="800273"/>
            <a:ext cx="1052830" cy="1115060"/>
          </a:xfrm>
          <a:prstGeom prst="rect">
            <a:avLst/>
          </a:prstGeom>
          <a:noFill/>
          <a:extLst/>
        </p:spPr>
      </p:pic>
    </p:spTree>
    <p:extLst>
      <p:ext uri="{BB962C8B-B14F-4D97-AF65-F5344CB8AC3E}">
        <p14:creationId xmlns:p14="http://schemas.microsoft.com/office/powerpoint/2010/main" val="248437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1" y="1915333"/>
            <a:ext cx="10357801" cy="2052118"/>
          </a:xfrm>
        </p:spPr>
        <p:txBody>
          <a:bodyPr/>
          <a:lstStyle/>
          <a:p>
            <a:pPr algn="ctr"/>
            <a:r>
              <a:rPr lang="es-MX" dirty="0" smtClean="0">
                <a:solidFill>
                  <a:schemeClr val="bg1"/>
                </a:solidFill>
              </a:rPr>
              <a:t>EL PROBLEMA DE FLUJO DE POTENCIA</a:t>
            </a:r>
            <a:endParaRPr lang="es-MX" dirty="0">
              <a:solidFill>
                <a:schemeClr val="bg1"/>
              </a:solidFill>
            </a:endParaRPr>
          </a:p>
        </p:txBody>
      </p:sp>
      <p:pic>
        <p:nvPicPr>
          <p:cNvPr id="4" name="1 Imagen"/>
          <p:cNvPicPr/>
          <p:nvPr/>
        </p:nvPicPr>
        <p:blipFill>
          <a:blip r:embed="rId2">
            <a:extLst>
              <a:ext uri="{28A0092B-C50C-407E-A947-70E740481C1C}">
                <a14:useLocalDpi xmlns:a14="http://schemas.microsoft.com/office/drawing/2010/main" val="0"/>
              </a:ext>
            </a:extLst>
          </a:blip>
          <a:stretch>
            <a:fillRect/>
          </a:stretch>
        </p:blipFill>
        <p:spPr>
          <a:xfrm>
            <a:off x="10595608" y="892348"/>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http://www.bachillerato2000.uadec.mx/imagenes/esc-antig-color.gif"/>
          <p:cNvPicPr/>
          <p:nvPr/>
        </p:nvPicPr>
        <p:blipFill>
          <a:blip r:embed="rId3">
            <a:extLst>
              <a:ext uri="{28A0092B-C50C-407E-A947-70E740481C1C}">
                <a14:useLocalDpi xmlns:a14="http://schemas.microsoft.com/office/drawing/2010/main" val="0"/>
              </a:ext>
            </a:extLst>
          </a:blip>
          <a:srcRect/>
          <a:stretch>
            <a:fillRect/>
          </a:stretch>
        </p:blipFill>
        <p:spPr bwMode="auto">
          <a:xfrm>
            <a:off x="614997" y="800273"/>
            <a:ext cx="1052830" cy="1115060"/>
          </a:xfrm>
          <a:prstGeom prst="rect">
            <a:avLst/>
          </a:prstGeom>
          <a:noFill/>
          <a:extLst/>
        </p:spPr>
      </p:pic>
    </p:spTree>
    <p:extLst>
      <p:ext uri="{BB962C8B-B14F-4D97-AF65-F5344CB8AC3E}">
        <p14:creationId xmlns:p14="http://schemas.microsoft.com/office/powerpoint/2010/main" val="3794709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es un estudio de flujo de potencia?</a:t>
            </a:r>
            <a:endParaRPr lang="es-MX" dirty="0"/>
          </a:p>
        </p:txBody>
      </p:sp>
      <p:sp>
        <p:nvSpPr>
          <p:cNvPr id="3" name="Marcador de contenido 2"/>
          <p:cNvSpPr>
            <a:spLocks noGrp="1"/>
          </p:cNvSpPr>
          <p:nvPr>
            <p:ph idx="1"/>
          </p:nvPr>
        </p:nvSpPr>
        <p:spPr/>
        <p:txBody>
          <a:bodyPr/>
          <a:lstStyle/>
          <a:p>
            <a:r>
              <a:rPr lang="es-MX" dirty="0" smtClean="0"/>
              <a:t>Un estudio de flujo de potencia para un sistema que trabaja bajo condiciones de operación reales o proyectadas como normales se llama caso base. Los resultados del caso base constituyen un medio para la comparación de los cambios en los flujos de la red y de los voltajes bajo condiciones anormales o de contingencia. </a:t>
            </a:r>
            <a:endParaRPr lang="es-MX" dirty="0"/>
          </a:p>
        </p:txBody>
      </p:sp>
    </p:spTree>
    <p:extLst>
      <p:ext uri="{BB962C8B-B14F-4D97-AF65-F5344CB8AC3E}">
        <p14:creationId xmlns:p14="http://schemas.microsoft.com/office/powerpoint/2010/main" val="310980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Programa de flujo de potencia</a:t>
            </a:r>
            <a:endParaRPr lang="es-MX" dirty="0"/>
          </a:p>
        </p:txBody>
      </p:sp>
      <p:sp>
        <p:nvSpPr>
          <p:cNvPr id="3" name="Marcador de contenido 2"/>
          <p:cNvSpPr>
            <a:spLocks noGrp="1"/>
          </p:cNvSpPr>
          <p:nvPr>
            <p:ph idx="1"/>
          </p:nvPr>
        </p:nvSpPr>
        <p:spPr/>
        <p:txBody>
          <a:bodyPr/>
          <a:lstStyle/>
          <a:p>
            <a:r>
              <a:rPr lang="es-MX" dirty="0" smtClean="0"/>
              <a:t>El programa de flujo de potencia es capaz de manejar sistemas de mas de 2000 barras, 3000 líneas y 500 transformadores.</a:t>
            </a:r>
          </a:p>
          <a:p>
            <a:r>
              <a:rPr lang="es-MX" dirty="0" smtClean="0"/>
              <a:t>Los datos suministrados a la computadora deben incluir los valores numéricos de los datos de líneas y de barras y una indicación de si el sistema de barra es de compensación o una regulada donde la magnitud de voltaje se mantiene constante.</a:t>
            </a:r>
            <a:endParaRPr lang="es-MX" dirty="0"/>
          </a:p>
        </p:txBody>
      </p:sp>
    </p:spTree>
    <p:extLst>
      <p:ext uri="{BB962C8B-B14F-4D97-AF65-F5344CB8AC3E}">
        <p14:creationId xmlns:p14="http://schemas.microsoft.com/office/powerpoint/2010/main" val="254765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Software empresarial para flujos de potencia</a:t>
            </a:r>
            <a:endParaRPr lang="es-MX" dirty="0"/>
          </a:p>
        </p:txBody>
      </p:sp>
      <p:sp>
        <p:nvSpPr>
          <p:cNvPr id="3" name="Marcador de contenido 2"/>
          <p:cNvSpPr>
            <a:spLocks noGrp="1"/>
          </p:cNvSpPr>
          <p:nvPr>
            <p:ph idx="1"/>
          </p:nvPr>
        </p:nvSpPr>
        <p:spPr/>
        <p:txBody>
          <a:bodyPr>
            <a:normAutofit fontScale="92500" lnSpcReduction="10000"/>
          </a:bodyPr>
          <a:lstStyle/>
          <a:p>
            <a:r>
              <a:rPr lang="es-MX" dirty="0"/>
              <a:t>CYMDIST permite realizar varios tipos de estudios en sistemas equilibrados o desequilibrados, monofásicos, bifásicos o trifásicos, con configuración radial, en anillo o mallada. CYMDIST incluye un editor completo de redes y las funciones siguientes:</a:t>
            </a:r>
            <a:r>
              <a:rPr lang="es-MX" dirty="0" smtClean="0"/>
              <a:t/>
            </a:r>
            <a:br>
              <a:rPr lang="es-MX" dirty="0" smtClean="0"/>
            </a:br>
            <a:r>
              <a:rPr lang="es-MX" dirty="0"/>
              <a:t>- Flujo de potencia desbalanceado</a:t>
            </a:r>
            <a:r>
              <a:rPr lang="es-MX" dirty="0" smtClean="0"/>
              <a:t/>
            </a:r>
            <a:br>
              <a:rPr lang="es-MX" dirty="0" smtClean="0"/>
            </a:br>
            <a:r>
              <a:rPr lang="es-MX" dirty="0"/>
              <a:t>- Análisis exhaustivo de fallas </a:t>
            </a:r>
            <a:r>
              <a:rPr lang="es-MX" dirty="0" smtClean="0"/>
              <a:t/>
            </a:r>
            <a:br>
              <a:rPr lang="es-MX" dirty="0" smtClean="0"/>
            </a:br>
            <a:r>
              <a:rPr lang="es-MX" dirty="0"/>
              <a:t>- Balance de cargas</a:t>
            </a:r>
            <a:r>
              <a:rPr lang="es-MX" dirty="0" smtClean="0"/>
              <a:t/>
            </a:r>
            <a:br>
              <a:rPr lang="es-MX" dirty="0" smtClean="0"/>
            </a:br>
            <a:r>
              <a:rPr lang="es-MX" dirty="0"/>
              <a:t>- Distribución y evaluación de cargas</a:t>
            </a:r>
            <a:r>
              <a:rPr lang="es-MX" dirty="0" smtClean="0"/>
              <a:t/>
            </a:r>
            <a:br>
              <a:rPr lang="es-MX" dirty="0" smtClean="0"/>
            </a:br>
            <a:r>
              <a:rPr lang="es-MX" dirty="0"/>
              <a:t>- Ubicación óptima de condensadores</a:t>
            </a:r>
          </a:p>
        </p:txBody>
      </p:sp>
    </p:spTree>
    <p:extLst>
      <p:ext uri="{BB962C8B-B14F-4D97-AF65-F5344CB8AC3E}">
        <p14:creationId xmlns:p14="http://schemas.microsoft.com/office/powerpoint/2010/main" val="399714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son las barras PQ en el flujo de potencia</a:t>
            </a:r>
            <a:endParaRPr lang="es-MX" dirty="0"/>
          </a:p>
        </p:txBody>
      </p:sp>
      <p:sp>
        <p:nvSpPr>
          <p:cNvPr id="3" name="Marcador de contenido 2"/>
          <p:cNvSpPr>
            <a:spLocks noGrp="1"/>
          </p:cNvSpPr>
          <p:nvPr>
            <p:ph idx="1"/>
          </p:nvPr>
        </p:nvSpPr>
        <p:spPr/>
        <p:txBody>
          <a:bodyPr>
            <a:normAutofit fontScale="92500" lnSpcReduction="10000"/>
          </a:bodyPr>
          <a:lstStyle/>
          <a:p>
            <a:r>
              <a:rPr lang="es-MX" dirty="0" smtClean="0"/>
              <a:t>Es un diagrama unifilar de un sistema por unidad que se centra en varias formas de potencia eléctrica </a:t>
            </a:r>
          </a:p>
          <a:p>
            <a:r>
              <a:rPr lang="es-MX" dirty="0" smtClean="0"/>
              <a:t>Ejemplo:</a:t>
            </a:r>
          </a:p>
          <a:p>
            <a:pPr>
              <a:buFont typeface="Wingdings" panose="05000000000000000000" pitchFamily="2" charset="2"/>
              <a:buChar char="Ø"/>
            </a:pPr>
            <a:r>
              <a:rPr lang="es-MX" dirty="0" smtClean="0"/>
              <a:t>Voltajes </a:t>
            </a:r>
          </a:p>
          <a:p>
            <a:pPr>
              <a:buFont typeface="Wingdings" panose="05000000000000000000" pitchFamily="2" charset="2"/>
              <a:buChar char="Ø"/>
            </a:pPr>
            <a:r>
              <a:rPr lang="es-MX" dirty="0" smtClean="0"/>
              <a:t>Ángulos de voltaje</a:t>
            </a:r>
          </a:p>
          <a:p>
            <a:pPr>
              <a:buFont typeface="Wingdings" panose="05000000000000000000" pitchFamily="2" charset="2"/>
              <a:buChar char="Ø"/>
            </a:pPr>
            <a:r>
              <a:rPr lang="es-MX" dirty="0" smtClean="0"/>
              <a:t>Potencia activa</a:t>
            </a:r>
          </a:p>
          <a:p>
            <a:pPr>
              <a:buFont typeface="Wingdings" panose="05000000000000000000" pitchFamily="2" charset="2"/>
              <a:buChar char="Ø"/>
            </a:pPr>
            <a:r>
              <a:rPr lang="es-MX" dirty="0" smtClean="0"/>
              <a:t>Potencia reactiva</a:t>
            </a:r>
          </a:p>
        </p:txBody>
      </p:sp>
    </p:spTree>
    <p:extLst>
      <p:ext uri="{BB962C8B-B14F-4D97-AF65-F5344CB8AC3E}">
        <p14:creationId xmlns:p14="http://schemas.microsoft.com/office/powerpoint/2010/main" val="2646139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 de Newton </a:t>
            </a:r>
            <a:r>
              <a:rPr lang="es-MX" dirty="0" err="1" smtClean="0"/>
              <a:t>Raphson</a:t>
            </a:r>
            <a:r>
              <a:rPr lang="es-MX" dirty="0" smtClean="0"/>
              <a:t> aplicado en flujo de potencia</a:t>
            </a:r>
            <a:endParaRPr lang="es-MX" dirty="0"/>
          </a:p>
        </p:txBody>
      </p:sp>
      <p:sp>
        <p:nvSpPr>
          <p:cNvPr id="3" name="Marcador de contenido 2"/>
          <p:cNvSpPr>
            <a:spLocks noGrp="1"/>
          </p:cNvSpPr>
          <p:nvPr>
            <p:ph idx="1"/>
          </p:nvPr>
        </p:nvSpPr>
        <p:spPr/>
        <p:txBody>
          <a:bodyPr/>
          <a:lstStyle/>
          <a:p>
            <a:r>
              <a:rPr lang="es-MX" dirty="0" smtClean="0"/>
              <a:t>Elegir variables de estado X.</a:t>
            </a:r>
          </a:p>
          <a:p>
            <a:r>
              <a:rPr lang="es-MX" dirty="0" smtClean="0"/>
              <a:t>A) Para barras PQ , elige la magnitud del voltaje de barra y su ángulo de fase asociado.</a:t>
            </a:r>
          </a:p>
          <a:p>
            <a:r>
              <a:rPr lang="es-MX" dirty="0" smtClean="0"/>
              <a:t>B) Para barras PV, elegir el ángulo de fase la magnitud del voltaje es fija.</a:t>
            </a:r>
          </a:p>
          <a:p>
            <a:r>
              <a:rPr lang="es-MX" dirty="0" smtClean="0"/>
              <a:t>Para la barra flotante, tanto magnitud de voltaje como ángulo de fase son cantidades especificas.</a:t>
            </a:r>
          </a:p>
        </p:txBody>
      </p:sp>
    </p:spTree>
    <p:extLst>
      <p:ext uri="{BB962C8B-B14F-4D97-AF65-F5344CB8AC3E}">
        <p14:creationId xmlns:p14="http://schemas.microsoft.com/office/powerpoint/2010/main" val="2251846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solidFill>
                  <a:schemeClr val="bg1"/>
                </a:solidFill>
              </a:rPr>
              <a:t>Transformadores </a:t>
            </a:r>
            <a:r>
              <a:rPr lang="es-MX" dirty="0" err="1" smtClean="0">
                <a:solidFill>
                  <a:schemeClr val="bg1"/>
                </a:solidFill>
              </a:rPr>
              <a:t>regulantes</a:t>
            </a:r>
            <a:endParaRPr lang="es-MX" dirty="0">
              <a:solidFill>
                <a:schemeClr val="bg1"/>
              </a:solidFill>
            </a:endParaRPr>
          </a:p>
        </p:txBody>
      </p:sp>
      <p:pic>
        <p:nvPicPr>
          <p:cNvPr id="7" name="Marcador de contenido 6"/>
          <p:cNvPicPr>
            <a:picLocks noGrp="1" noChangeAspect="1"/>
          </p:cNvPicPr>
          <p:nvPr>
            <p:ph sz="half" idx="1"/>
          </p:nvPr>
        </p:nvPicPr>
        <p:blipFill>
          <a:blip r:embed="rId2"/>
          <a:stretch>
            <a:fillRect/>
          </a:stretch>
        </p:blipFill>
        <p:spPr>
          <a:xfrm>
            <a:off x="1099889" y="2249486"/>
            <a:ext cx="3327556" cy="1882044"/>
          </a:xfrm>
          <a:prstGeom prst="rect">
            <a:avLst/>
          </a:prstGeom>
        </p:spPr>
      </p:pic>
      <p:sp>
        <p:nvSpPr>
          <p:cNvPr id="8" name="Marcador de contenido 7"/>
          <p:cNvSpPr>
            <a:spLocks noGrp="1"/>
          </p:cNvSpPr>
          <p:nvPr>
            <p:ph sz="half" idx="2"/>
          </p:nvPr>
        </p:nvSpPr>
        <p:spPr>
          <a:xfrm>
            <a:off x="4559120" y="2249485"/>
            <a:ext cx="6488291" cy="4228587"/>
          </a:xfrm>
        </p:spPr>
        <p:txBody>
          <a:bodyPr>
            <a:normAutofit/>
          </a:bodyPr>
          <a:lstStyle/>
          <a:p>
            <a:pPr marL="0" indent="0">
              <a:buNone/>
            </a:pPr>
            <a:r>
              <a:rPr lang="es-MX" sz="3200" dirty="0" smtClean="0">
                <a:solidFill>
                  <a:schemeClr val="bg1"/>
                </a:solidFill>
              </a:rPr>
              <a:t>Son transformadores especiales utilizados para modificar en pequeña cantidad la magnitud de la tensión en su alguno en puntos determinados del sistema.</a:t>
            </a:r>
            <a:endParaRPr lang="es-MX" sz="3200" dirty="0">
              <a:solidFill>
                <a:schemeClr val="bg1"/>
              </a:solidFill>
            </a:endParaRPr>
          </a:p>
        </p:txBody>
      </p:sp>
      <p:pic>
        <p:nvPicPr>
          <p:cNvPr id="4" name="1 Imagen"/>
          <p:cNvPicPr/>
          <p:nvPr/>
        </p:nvPicPr>
        <p:blipFill>
          <a:blip r:embed="rId3">
            <a:extLst>
              <a:ext uri="{28A0092B-C50C-407E-A947-70E740481C1C}">
                <a14:useLocalDpi xmlns:a14="http://schemas.microsoft.com/office/drawing/2010/main" val="0"/>
              </a:ext>
            </a:extLst>
          </a:blip>
          <a:stretch>
            <a:fillRect/>
          </a:stretch>
        </p:blipFill>
        <p:spPr>
          <a:xfrm>
            <a:off x="10257761" y="941552"/>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http://www.bachillerato2000.uadec.mx/imagenes/esc-antig-color.gif"/>
          <p:cNvPicPr/>
          <p:nvPr/>
        </p:nvPicPr>
        <p:blipFill>
          <a:blip r:embed="rId4">
            <a:extLst>
              <a:ext uri="{28A0092B-C50C-407E-A947-70E740481C1C}">
                <a14:useLocalDpi xmlns:a14="http://schemas.microsoft.com/office/drawing/2010/main" val="0"/>
              </a:ext>
            </a:extLst>
          </a:blip>
          <a:srcRect/>
          <a:stretch>
            <a:fillRect/>
          </a:stretch>
        </p:blipFill>
        <p:spPr bwMode="auto">
          <a:xfrm>
            <a:off x="1099889" y="757402"/>
            <a:ext cx="1052830" cy="1115060"/>
          </a:xfrm>
          <a:prstGeom prst="rect">
            <a:avLst/>
          </a:prstGeom>
          <a:noFill/>
          <a:extLst/>
        </p:spPr>
      </p:pic>
    </p:spTree>
    <p:extLst>
      <p:ext uri="{BB962C8B-B14F-4D97-AF65-F5344CB8AC3E}">
        <p14:creationId xmlns:p14="http://schemas.microsoft.com/office/powerpoint/2010/main" val="3392073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2152719" y="941552"/>
            <a:ext cx="7991087" cy="4316362"/>
          </a:xfrm>
        </p:spPr>
        <p:txBody>
          <a:bodyPr>
            <a:normAutofit/>
          </a:bodyPr>
          <a:lstStyle/>
          <a:p>
            <a:pPr marL="0" indent="0" algn="ctr">
              <a:buNone/>
            </a:pPr>
            <a:r>
              <a:rPr lang="es-MX" sz="3600" dirty="0" smtClean="0">
                <a:solidFill>
                  <a:schemeClr val="bg1"/>
                </a:solidFill>
              </a:rPr>
              <a:t>Ventajas:</a:t>
            </a:r>
          </a:p>
          <a:p>
            <a:pPr marL="514350" indent="-514350">
              <a:buFont typeface="+mj-lt"/>
              <a:buAutoNum type="arabicPeriod"/>
            </a:pPr>
            <a:r>
              <a:rPr lang="es-MX" dirty="0" smtClean="0">
                <a:solidFill>
                  <a:schemeClr val="bg1"/>
                </a:solidFill>
              </a:rPr>
              <a:t>Se evita la necesidad de tomas en el transformador principal de alimentación a líneas  en  las que se conectan</a:t>
            </a:r>
          </a:p>
          <a:p>
            <a:pPr marL="514350" indent="-514350">
              <a:buFont typeface="+mj-lt"/>
              <a:buAutoNum type="arabicPeriod"/>
            </a:pPr>
            <a:r>
              <a:rPr lang="es-MX" dirty="0" smtClean="0">
                <a:solidFill>
                  <a:schemeClr val="bg1"/>
                </a:solidFill>
              </a:rPr>
              <a:t>Los transformadores de regulación pueden ser </a:t>
            </a:r>
            <a:r>
              <a:rPr lang="es-MX" dirty="0" err="1" smtClean="0">
                <a:solidFill>
                  <a:schemeClr val="bg1"/>
                </a:solidFill>
              </a:rPr>
              <a:t>intalados</a:t>
            </a:r>
            <a:r>
              <a:rPr lang="es-MX" dirty="0" smtClean="0">
                <a:solidFill>
                  <a:schemeClr val="bg1"/>
                </a:solidFill>
              </a:rPr>
              <a:t> en cualquier punto intermedio del sistemas</a:t>
            </a:r>
          </a:p>
          <a:p>
            <a:pPr marL="514350" indent="-514350">
              <a:buFont typeface="+mj-lt"/>
              <a:buAutoNum type="arabicPeriod"/>
            </a:pPr>
            <a:r>
              <a:rPr lang="es-MX" dirty="0" smtClean="0">
                <a:solidFill>
                  <a:schemeClr val="bg1"/>
                </a:solidFill>
              </a:rPr>
              <a:t>Estos transformadores pueden apartase del servicio sin afectar la continuidad del suministro del sistema.</a:t>
            </a:r>
            <a:endParaRPr lang="es-MX" dirty="0">
              <a:solidFill>
                <a:schemeClr val="bg1"/>
              </a:solidFill>
            </a:endParaRPr>
          </a:p>
        </p:txBody>
      </p:sp>
      <p:pic>
        <p:nvPicPr>
          <p:cNvPr id="4" name="1 Imagen"/>
          <p:cNvPicPr/>
          <p:nvPr/>
        </p:nvPicPr>
        <p:blipFill>
          <a:blip r:embed="rId2">
            <a:extLst>
              <a:ext uri="{28A0092B-C50C-407E-A947-70E740481C1C}">
                <a14:useLocalDpi xmlns:a14="http://schemas.microsoft.com/office/drawing/2010/main" val="0"/>
              </a:ext>
            </a:extLst>
          </a:blip>
          <a:stretch>
            <a:fillRect/>
          </a:stretch>
        </p:blipFill>
        <p:spPr>
          <a:xfrm>
            <a:off x="10257761" y="941552"/>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http://www.bachillerato2000.uadec.mx/imagenes/esc-antig-color.gif"/>
          <p:cNvPicPr/>
          <p:nvPr/>
        </p:nvPicPr>
        <p:blipFill>
          <a:blip r:embed="rId3">
            <a:extLst>
              <a:ext uri="{28A0092B-C50C-407E-A947-70E740481C1C}">
                <a14:useLocalDpi xmlns:a14="http://schemas.microsoft.com/office/drawing/2010/main" val="0"/>
              </a:ext>
            </a:extLst>
          </a:blip>
          <a:srcRect/>
          <a:stretch>
            <a:fillRect/>
          </a:stretch>
        </p:blipFill>
        <p:spPr bwMode="auto">
          <a:xfrm>
            <a:off x="1099889" y="757402"/>
            <a:ext cx="1052830" cy="1115060"/>
          </a:xfrm>
          <a:prstGeom prst="rect">
            <a:avLst/>
          </a:prstGeom>
          <a:noFill/>
          <a:extLst/>
        </p:spPr>
      </p:pic>
    </p:spTree>
    <p:extLst>
      <p:ext uri="{BB962C8B-B14F-4D97-AF65-F5344CB8AC3E}">
        <p14:creationId xmlns:p14="http://schemas.microsoft.com/office/powerpoint/2010/main" val="12448055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endParaRPr lang="es-MX"/>
          </a:p>
        </p:txBody>
      </p:sp>
      <p:sp>
        <p:nvSpPr>
          <p:cNvPr id="7" name="Marcador de contenido 6"/>
          <p:cNvSpPr>
            <a:spLocks noGrp="1"/>
          </p:cNvSpPr>
          <p:nvPr>
            <p:ph idx="1"/>
          </p:nvPr>
        </p:nvSpPr>
        <p:spPr/>
        <p:txBody>
          <a:bodyPr/>
          <a:lstStyle/>
          <a:p>
            <a:pPr marL="0" indent="0">
              <a:buNone/>
            </a:pPr>
            <a:r>
              <a:rPr lang="es-MX" dirty="0" smtClean="0">
                <a:solidFill>
                  <a:schemeClr val="bg1"/>
                </a:solidFill>
              </a:rPr>
              <a:t>El transformador de la fase a es alimentado por el secundario del transformador de excitación conectado entre las fases b y c. la tensión inyectada esta en cuadratura con la tensión de entrada Van por tanto la tensión de salida Ian tendrá un desfase dado por la magnitud de la tensión inyectada </a:t>
            </a:r>
            <a:endParaRPr lang="es-MX" dirty="0">
              <a:solidFill>
                <a:schemeClr val="bg1"/>
              </a:solidFill>
            </a:endParaRPr>
          </a:p>
        </p:txBody>
      </p:sp>
      <p:pic>
        <p:nvPicPr>
          <p:cNvPr id="9" name="Imagen 8"/>
          <p:cNvPicPr>
            <a:picLocks noChangeAspect="1"/>
          </p:cNvPicPr>
          <p:nvPr/>
        </p:nvPicPr>
        <p:blipFill>
          <a:blip r:embed="rId2"/>
          <a:stretch>
            <a:fillRect/>
          </a:stretch>
        </p:blipFill>
        <p:spPr>
          <a:xfrm>
            <a:off x="1146705" y="2601118"/>
            <a:ext cx="3856037" cy="2383006"/>
          </a:xfrm>
          <a:prstGeom prst="rect">
            <a:avLst/>
          </a:prstGeom>
        </p:spPr>
      </p:pic>
      <p:sp>
        <p:nvSpPr>
          <p:cNvPr id="8" name="Marcador de texto 7"/>
          <p:cNvSpPr>
            <a:spLocks noGrp="1"/>
          </p:cNvSpPr>
          <p:nvPr>
            <p:ph type="body" sz="half" idx="2"/>
          </p:nvPr>
        </p:nvSpPr>
        <p:spPr/>
        <p:txBody>
          <a:bodyPr/>
          <a:lstStyle/>
          <a:p>
            <a:endParaRPr lang="es-MX" dirty="0"/>
          </a:p>
        </p:txBody>
      </p:sp>
      <p:pic>
        <p:nvPicPr>
          <p:cNvPr id="4" name="1 Imagen"/>
          <p:cNvPicPr/>
          <p:nvPr/>
        </p:nvPicPr>
        <p:blipFill>
          <a:blip r:embed="rId3">
            <a:extLst>
              <a:ext uri="{28A0092B-C50C-407E-A947-70E740481C1C}">
                <a14:useLocalDpi xmlns:a14="http://schemas.microsoft.com/office/drawing/2010/main" val="0"/>
              </a:ext>
            </a:extLst>
          </a:blip>
          <a:stretch>
            <a:fillRect/>
          </a:stretch>
        </p:blipFill>
        <p:spPr>
          <a:xfrm>
            <a:off x="10297262" y="757402"/>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http://www.bachillerato2000.uadec.mx/imagenes/esc-antig-color.gif"/>
          <p:cNvPicPr/>
          <p:nvPr/>
        </p:nvPicPr>
        <p:blipFill>
          <a:blip r:embed="rId4">
            <a:extLst>
              <a:ext uri="{28A0092B-C50C-407E-A947-70E740481C1C}">
                <a14:useLocalDpi xmlns:a14="http://schemas.microsoft.com/office/drawing/2010/main" val="0"/>
              </a:ext>
            </a:extLst>
          </a:blip>
          <a:srcRect/>
          <a:stretch>
            <a:fillRect/>
          </a:stretch>
        </p:blipFill>
        <p:spPr bwMode="auto">
          <a:xfrm>
            <a:off x="1099889" y="757402"/>
            <a:ext cx="1052830" cy="1115060"/>
          </a:xfrm>
          <a:prstGeom prst="rect">
            <a:avLst/>
          </a:prstGeom>
          <a:noFill/>
          <a:extLst/>
        </p:spPr>
      </p:pic>
    </p:spTree>
    <p:extLst>
      <p:ext uri="{BB962C8B-B14F-4D97-AF65-F5344CB8AC3E}">
        <p14:creationId xmlns:p14="http://schemas.microsoft.com/office/powerpoint/2010/main" val="917018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solidFill>
                  <a:schemeClr val="bg1"/>
                </a:solidFill>
              </a:rPr>
              <a:t>Angulo de desfasamiento</a:t>
            </a:r>
            <a:endParaRPr lang="es-MX" dirty="0">
              <a:solidFill>
                <a:schemeClr val="bg1"/>
              </a:solidFill>
            </a:endParaRPr>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5156200" y="592666"/>
            <a:ext cx="5891209" cy="5198534"/>
          </a:xfrm>
          <a:prstGeom prst="rect">
            <a:avLst/>
          </a:prstGeom>
        </p:spPr>
      </p:pic>
      <p:sp>
        <p:nvSpPr>
          <p:cNvPr id="4" name="Marcador de texto 3"/>
          <p:cNvSpPr>
            <a:spLocks noGrp="1"/>
          </p:cNvSpPr>
          <p:nvPr>
            <p:ph type="body" sz="half" idx="2"/>
          </p:nvPr>
        </p:nvSpPr>
        <p:spPr>
          <a:xfrm>
            <a:off x="741813" y="2545701"/>
            <a:ext cx="3856037" cy="3541714"/>
          </a:xfrm>
        </p:spPr>
        <p:txBody>
          <a:bodyPr/>
          <a:lstStyle/>
          <a:p>
            <a:endParaRPr lang="es-MX" dirty="0"/>
          </a:p>
        </p:txBody>
      </p:sp>
      <p:pic>
        <p:nvPicPr>
          <p:cNvPr id="6" name="Picture 4" descr="http://www.bachillerato2000.uadec.mx/imagenes/esc-antig-color.gif"/>
          <p:cNvPicPr/>
          <p:nvPr/>
        </p:nvPicPr>
        <p:blipFill>
          <a:blip r:embed="rId3">
            <a:extLst>
              <a:ext uri="{28A0092B-C50C-407E-A947-70E740481C1C}">
                <a14:useLocalDpi xmlns:a14="http://schemas.microsoft.com/office/drawing/2010/main" val="0"/>
              </a:ext>
            </a:extLst>
          </a:blip>
          <a:srcRect/>
          <a:stretch>
            <a:fillRect/>
          </a:stretch>
        </p:blipFill>
        <p:spPr bwMode="auto">
          <a:xfrm>
            <a:off x="215398" y="314483"/>
            <a:ext cx="1052830" cy="1115060"/>
          </a:xfrm>
          <a:prstGeom prst="rect">
            <a:avLst/>
          </a:prstGeom>
          <a:noFill/>
          <a:extLst/>
        </p:spPr>
      </p:pic>
      <p:pic>
        <p:nvPicPr>
          <p:cNvPr id="7" name="1 Imagen"/>
          <p:cNvPicPr/>
          <p:nvPr/>
        </p:nvPicPr>
        <p:blipFill>
          <a:blip r:embed="rId4">
            <a:extLst>
              <a:ext uri="{28A0092B-C50C-407E-A947-70E740481C1C}">
                <a14:useLocalDpi xmlns:a14="http://schemas.microsoft.com/office/drawing/2010/main" val="0"/>
              </a:ext>
            </a:extLst>
          </a:blip>
          <a:stretch>
            <a:fillRect/>
          </a:stretch>
        </p:blipFill>
        <p:spPr>
          <a:xfrm>
            <a:off x="11153956" y="314483"/>
            <a:ext cx="903605" cy="93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0638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MX" dirty="0" smtClean="0">
                <a:solidFill>
                  <a:schemeClr val="bg1"/>
                </a:solidFill>
              </a:rPr>
              <a:t>El método desacoplado de flujo de potencia</a:t>
            </a:r>
            <a:endParaRPr lang="es-MX" dirty="0">
              <a:solidFill>
                <a:schemeClr val="bg1"/>
              </a:solidFill>
            </a:endParaRPr>
          </a:p>
        </p:txBody>
      </p:sp>
      <p:sp>
        <p:nvSpPr>
          <p:cNvPr id="6" name="Marcador de contenido 5"/>
          <p:cNvSpPr>
            <a:spLocks noGrp="1"/>
          </p:cNvSpPr>
          <p:nvPr>
            <p:ph idx="1"/>
          </p:nvPr>
        </p:nvSpPr>
        <p:spPr/>
        <p:txBody>
          <a:bodyPr/>
          <a:lstStyle/>
          <a:p>
            <a:endParaRPr lang="es-MX" dirty="0" smtClean="0"/>
          </a:p>
          <a:p>
            <a:pPr marL="0" indent="0">
              <a:buNone/>
            </a:pPr>
            <a:r>
              <a:rPr lang="es-MX" sz="2800" dirty="0" smtClean="0">
                <a:solidFill>
                  <a:schemeClr val="bg1"/>
                </a:solidFill>
              </a:rPr>
              <a:t>Cuando se resuelven sistemas potencia de gran escala, el método desacoplado de flujos de potencia representa una alternativa para mejorar a eficiencia computacional y reducir lo requisitos de memoria</a:t>
            </a:r>
            <a:r>
              <a:rPr lang="es-MX" sz="2800" dirty="0">
                <a:solidFill>
                  <a:schemeClr val="bg1"/>
                </a:solidFill>
              </a:rPr>
              <a:t>.</a:t>
            </a:r>
            <a:r>
              <a:rPr lang="es-MX" sz="2800" dirty="0" smtClean="0">
                <a:solidFill>
                  <a:schemeClr val="bg1"/>
                </a:solidFill>
              </a:rPr>
              <a:t> </a:t>
            </a:r>
            <a:endParaRPr lang="es-MX" sz="2800" dirty="0">
              <a:solidFill>
                <a:schemeClr val="bg1"/>
              </a:solidFill>
            </a:endParaRPr>
          </a:p>
        </p:txBody>
      </p:sp>
    </p:spTree>
    <p:extLst>
      <p:ext uri="{BB962C8B-B14F-4D97-AF65-F5344CB8AC3E}">
        <p14:creationId xmlns:p14="http://schemas.microsoft.com/office/powerpoint/2010/main" val="1714427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11980"/>
            <a:ext cx="10515600" cy="4351338"/>
          </a:xfrm>
        </p:spPr>
        <p:txBody>
          <a:bodyPr>
            <a:normAutofit fontScale="92500" lnSpcReduction="10000"/>
          </a:bodyPr>
          <a:lstStyle/>
          <a:p>
            <a:r>
              <a:rPr lang="es-MX" dirty="0" smtClean="0"/>
              <a:t>PARA RESOLVER EL PROBLEMA DE FLUJOS DE POTENCIA, SE PUEDEN USAR LAS ADMITANCIAS PROPIAS Y MUTIAS QUE COMPONEN LA MATRIZ DE ADMITANCIAS DE LA BARRA Ybarra.</a:t>
            </a:r>
          </a:p>
          <a:p>
            <a:r>
              <a:rPr lang="es-MX" dirty="0" smtClean="0"/>
              <a:t>EL PUNTO DE PARTIDA EN LA OBTENCION DE DATOS QUE DEBEN SER INTORDUCIDOS EN LA COMPUTADORA ES LA REPRESENTACION UNIFILAR DEL SISTEMA (LAS LINEAS DE TRANSMICION SE REPRESENTAN CON SU EQUIVALENTE MONOFASICO NOMINAL, PI.</a:t>
            </a:r>
          </a:p>
          <a:p>
            <a:r>
              <a:rPr lang="es-MX" dirty="0" smtClean="0"/>
              <a:t>LOS VALORES NUMERICOS PARA LA IMPEDANCIA Z SERIE Y LA ADMITANCIA DE CARGA TOTAL DE LA LINEA Y,  SON NECESARIOS PARA CADA LINEA DE FORMA QUE LA COMPUTADORA PUEDA DETERMINAR TODOS LOS ELEMENTOS DE LA MATRIZ DE ADMITANCIAS DE BARRA DE N x N.</a:t>
            </a:r>
          </a:p>
          <a:p>
            <a:endParaRPr lang="es-MX" dirty="0" smtClean="0"/>
          </a:p>
          <a:p>
            <a:endParaRPr lang="es-MX" dirty="0"/>
          </a:p>
        </p:txBody>
      </p:sp>
      <p:pic>
        <p:nvPicPr>
          <p:cNvPr id="5" name="Imagen 4"/>
          <p:cNvPicPr>
            <a:picLocks noChangeAspect="1"/>
          </p:cNvPicPr>
          <p:nvPr/>
        </p:nvPicPr>
        <p:blipFill>
          <a:blip r:embed="rId2"/>
          <a:stretch>
            <a:fillRect/>
          </a:stretch>
        </p:blipFill>
        <p:spPr>
          <a:xfrm>
            <a:off x="3117558" y="5030072"/>
            <a:ext cx="6600825" cy="742950"/>
          </a:xfrm>
          <a:prstGeom prst="rect">
            <a:avLst/>
          </a:prstGeom>
        </p:spPr>
      </p:pic>
    </p:spTree>
    <p:extLst>
      <p:ext uri="{BB962C8B-B14F-4D97-AF65-F5344CB8AC3E}">
        <p14:creationId xmlns:p14="http://schemas.microsoft.com/office/powerpoint/2010/main" val="3372138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solidFill>
                  <a:schemeClr val="bg1"/>
                </a:solidFill>
              </a:rPr>
              <a:t>El principio sobre el que se </a:t>
            </a:r>
            <a:r>
              <a:rPr lang="es-MX" dirty="0" err="1" smtClean="0">
                <a:solidFill>
                  <a:schemeClr val="bg1"/>
                </a:solidFill>
              </a:rPr>
              <a:t>sa</a:t>
            </a:r>
            <a:r>
              <a:rPr lang="es-MX" dirty="0" smtClean="0">
                <a:solidFill>
                  <a:schemeClr val="bg1"/>
                </a:solidFill>
              </a:rPr>
              <a:t> el </a:t>
            </a:r>
            <a:r>
              <a:rPr lang="es-MX" dirty="0" err="1" smtClean="0">
                <a:solidFill>
                  <a:schemeClr val="bg1"/>
                </a:solidFill>
              </a:rPr>
              <a:t>enoque</a:t>
            </a:r>
            <a:r>
              <a:rPr lang="es-MX" dirty="0" smtClean="0">
                <a:solidFill>
                  <a:schemeClr val="bg1"/>
                </a:solidFill>
              </a:rPr>
              <a:t> de </a:t>
            </a:r>
            <a:r>
              <a:rPr lang="es-MX" dirty="0" err="1" smtClean="0">
                <a:solidFill>
                  <a:schemeClr val="bg1"/>
                </a:solidFill>
              </a:rPr>
              <a:t>de</a:t>
            </a:r>
            <a:r>
              <a:rPr lang="es-MX" dirty="0" smtClean="0">
                <a:solidFill>
                  <a:schemeClr val="bg1"/>
                </a:solidFill>
              </a:rPr>
              <a:t> desacoplamiento se sustenta en dos observaciones </a:t>
            </a:r>
            <a:endParaRPr lang="es-MX" dirty="0">
              <a:solidFill>
                <a:schemeClr val="bg1"/>
              </a:solidFill>
            </a:endParaRPr>
          </a:p>
        </p:txBody>
      </p:sp>
      <p:sp>
        <p:nvSpPr>
          <p:cNvPr id="3" name="Marcador de contenido 2"/>
          <p:cNvSpPr>
            <a:spLocks noGrp="1"/>
          </p:cNvSpPr>
          <p:nvPr>
            <p:ph idx="1"/>
          </p:nvPr>
        </p:nvSpPr>
        <p:spPr/>
        <p:txBody>
          <a:bodyPr/>
          <a:lstStyle/>
          <a:p>
            <a:r>
              <a:rPr lang="es-MX" dirty="0" smtClean="0">
                <a:solidFill>
                  <a:schemeClr val="bg1"/>
                </a:solidFill>
              </a:rPr>
              <a:t>Un cambio en el ángulo de voltaje en una barra afecta principalmente la flujo de potencia real P en las líneas de transmisión y deja sin cambio, </a:t>
            </a:r>
            <a:r>
              <a:rPr lang="es-MX" dirty="0" err="1" smtClean="0">
                <a:solidFill>
                  <a:schemeClr val="bg1"/>
                </a:solidFill>
              </a:rPr>
              <a:t>reatva</a:t>
            </a:r>
            <a:r>
              <a:rPr lang="es-MX" dirty="0" smtClean="0">
                <a:solidFill>
                  <a:schemeClr val="bg1"/>
                </a:solidFill>
              </a:rPr>
              <a:t> mente, a la potencia reactiva Q.</a:t>
            </a:r>
          </a:p>
          <a:p>
            <a:r>
              <a:rPr lang="es-MX" dirty="0" smtClean="0">
                <a:solidFill>
                  <a:schemeClr val="bg1"/>
                </a:solidFill>
              </a:rPr>
              <a:t>Un cambo en la magnitud de voltaje en una barra afecta principalmente al filo de potencia reactiva Q en  las líneas de transmisión y deja al flujo de potencia real P, sin </a:t>
            </a:r>
            <a:r>
              <a:rPr lang="es-MX" smtClean="0">
                <a:solidFill>
                  <a:schemeClr val="bg1"/>
                </a:solidFill>
              </a:rPr>
              <a:t>cambiar relativamente. </a:t>
            </a:r>
            <a:endParaRPr lang="es-MX" dirty="0">
              <a:solidFill>
                <a:schemeClr val="bg1"/>
              </a:solidFill>
            </a:endParaRPr>
          </a:p>
        </p:txBody>
      </p:sp>
    </p:spTree>
    <p:extLst>
      <p:ext uri="{BB962C8B-B14F-4D97-AF65-F5344CB8AC3E}">
        <p14:creationId xmlns:p14="http://schemas.microsoft.com/office/powerpoint/2010/main" val="118170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92428"/>
            <a:ext cx="10515600" cy="5584535"/>
          </a:xfrm>
        </p:spPr>
        <p:txBody>
          <a:bodyPr/>
          <a:lstStyle/>
          <a:p>
            <a:r>
              <a:rPr lang="es-MX" dirty="0" smtClean="0"/>
              <a:t>EL VOLTAJE EN UNA BARRA TIPICA I DEL SISTEMA ESTA DADO EN COORDENADAS POLARES </a:t>
            </a:r>
          </a:p>
          <a:p>
            <a:endParaRPr lang="es-MX" dirty="0"/>
          </a:p>
          <a:p>
            <a:r>
              <a:rPr lang="es-MX" dirty="0" smtClean="0"/>
              <a:t>LA CORRIENTE TOTAL QUE SE INYECTA EN LA RED A TRAVEZ DE LA BARRA I EN TERMINOS DE LOS ELEMENTOS DE </a:t>
            </a:r>
            <a:r>
              <a:rPr lang="es-MX" dirty="0" err="1" smtClean="0"/>
              <a:t>Yu</a:t>
            </a:r>
            <a:r>
              <a:rPr lang="es-MX" dirty="0" smtClean="0"/>
              <a:t> DE Ybarra ESTA DADA POR LA SUMATORIA </a:t>
            </a:r>
          </a:p>
          <a:p>
            <a:endParaRPr lang="es-MX" dirty="0" smtClean="0"/>
          </a:p>
          <a:p>
            <a:r>
              <a:rPr lang="es-MX" dirty="0" smtClean="0"/>
              <a:t>SEAN P1 Y Q1 LAS POTENCIAS REAL Y REACTIVA TOTALES QUE ENTRAN A LA RED A TRAVEZ DE LA BARRA I ENTONCES, EL COMPLEJO CONJUGADO DE LA POTENCIA QUE SE INYECTA A LA BARRA I </a:t>
            </a:r>
            <a:endParaRPr lang="es-MX" dirty="0"/>
          </a:p>
        </p:txBody>
      </p:sp>
      <p:pic>
        <p:nvPicPr>
          <p:cNvPr id="4" name="Imagen 3"/>
          <p:cNvPicPr>
            <a:picLocks noChangeAspect="1"/>
          </p:cNvPicPr>
          <p:nvPr/>
        </p:nvPicPr>
        <p:blipFill>
          <a:blip r:embed="rId2"/>
          <a:stretch>
            <a:fillRect/>
          </a:stretch>
        </p:blipFill>
        <p:spPr>
          <a:xfrm>
            <a:off x="5396516" y="1128930"/>
            <a:ext cx="4543425" cy="638175"/>
          </a:xfrm>
          <a:prstGeom prst="rect">
            <a:avLst/>
          </a:prstGeom>
        </p:spPr>
      </p:pic>
      <p:pic>
        <p:nvPicPr>
          <p:cNvPr id="5" name="Imagen 4"/>
          <p:cNvPicPr>
            <a:picLocks noChangeAspect="1"/>
          </p:cNvPicPr>
          <p:nvPr/>
        </p:nvPicPr>
        <p:blipFill>
          <a:blip r:embed="rId3"/>
          <a:stretch>
            <a:fillRect/>
          </a:stretch>
        </p:blipFill>
        <p:spPr>
          <a:xfrm>
            <a:off x="5396516" y="2941782"/>
            <a:ext cx="5829300" cy="885825"/>
          </a:xfrm>
          <a:prstGeom prst="rect">
            <a:avLst/>
          </a:prstGeom>
        </p:spPr>
      </p:pic>
      <p:pic>
        <p:nvPicPr>
          <p:cNvPr id="6" name="Imagen 5"/>
          <p:cNvPicPr>
            <a:picLocks noChangeAspect="1"/>
          </p:cNvPicPr>
          <p:nvPr/>
        </p:nvPicPr>
        <p:blipFill>
          <a:blip r:embed="rId4"/>
          <a:stretch>
            <a:fillRect/>
          </a:stretch>
        </p:blipFill>
        <p:spPr>
          <a:xfrm>
            <a:off x="5396516" y="5100167"/>
            <a:ext cx="3067050" cy="933450"/>
          </a:xfrm>
          <a:prstGeom prst="rect">
            <a:avLst/>
          </a:prstGeom>
        </p:spPr>
      </p:pic>
    </p:spTree>
    <p:extLst>
      <p:ext uri="{BB962C8B-B14F-4D97-AF65-F5344CB8AC3E}">
        <p14:creationId xmlns:p14="http://schemas.microsoft.com/office/powerpoint/2010/main" val="292458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47729"/>
            <a:ext cx="10515600" cy="5829233"/>
          </a:xfrm>
        </p:spPr>
        <p:txBody>
          <a:bodyPr/>
          <a:lstStyle/>
          <a:p>
            <a:r>
              <a:rPr lang="es-MX" dirty="0" smtClean="0"/>
              <a:t>SI SE SUSTITUYEN LAS DOS PRIMERAS ECUACIONES</a:t>
            </a:r>
          </a:p>
          <a:p>
            <a:endParaRPr lang="es-MX" dirty="0" smtClean="0"/>
          </a:p>
          <a:p>
            <a:endParaRPr lang="es-MX" dirty="0"/>
          </a:p>
          <a:p>
            <a:r>
              <a:rPr lang="es-MX" dirty="0" smtClean="0"/>
              <a:t>SE IGUALAN LAS POTENCIAS REAL Y REACTIVA </a:t>
            </a:r>
          </a:p>
          <a:p>
            <a:endParaRPr lang="es-MX" dirty="0" smtClean="0"/>
          </a:p>
          <a:p>
            <a:endParaRPr lang="es-MX" dirty="0"/>
          </a:p>
          <a:p>
            <a:endParaRPr lang="es-MX" dirty="0"/>
          </a:p>
          <a:p>
            <a:endParaRPr lang="es-MX" dirty="0" smtClean="0"/>
          </a:p>
        </p:txBody>
      </p:sp>
      <p:pic>
        <p:nvPicPr>
          <p:cNvPr id="4" name="Imagen 3"/>
          <p:cNvPicPr>
            <a:picLocks noChangeAspect="1"/>
          </p:cNvPicPr>
          <p:nvPr/>
        </p:nvPicPr>
        <p:blipFill>
          <a:blip r:embed="rId2"/>
          <a:stretch>
            <a:fillRect/>
          </a:stretch>
        </p:blipFill>
        <p:spPr>
          <a:xfrm>
            <a:off x="3350116" y="816802"/>
            <a:ext cx="5105400" cy="1000125"/>
          </a:xfrm>
          <a:prstGeom prst="rect">
            <a:avLst/>
          </a:prstGeom>
        </p:spPr>
      </p:pic>
      <p:pic>
        <p:nvPicPr>
          <p:cNvPr id="6" name="Imagen 5"/>
          <p:cNvPicPr>
            <a:picLocks noChangeAspect="1"/>
          </p:cNvPicPr>
          <p:nvPr/>
        </p:nvPicPr>
        <p:blipFill>
          <a:blip r:embed="rId3"/>
          <a:stretch>
            <a:fillRect/>
          </a:stretch>
        </p:blipFill>
        <p:spPr>
          <a:xfrm>
            <a:off x="3669203" y="2453894"/>
            <a:ext cx="4467225" cy="1028700"/>
          </a:xfrm>
          <a:prstGeom prst="rect">
            <a:avLst/>
          </a:prstGeom>
        </p:spPr>
      </p:pic>
      <p:pic>
        <p:nvPicPr>
          <p:cNvPr id="7" name="Imagen 6"/>
          <p:cNvPicPr>
            <a:picLocks noChangeAspect="1"/>
          </p:cNvPicPr>
          <p:nvPr/>
        </p:nvPicPr>
        <p:blipFill>
          <a:blip r:embed="rId4"/>
          <a:stretch>
            <a:fillRect/>
          </a:stretch>
        </p:blipFill>
        <p:spPr>
          <a:xfrm>
            <a:off x="3583477" y="4119561"/>
            <a:ext cx="4638675" cy="1009650"/>
          </a:xfrm>
          <a:prstGeom prst="rect">
            <a:avLst/>
          </a:prstGeom>
        </p:spPr>
      </p:pic>
    </p:spTree>
    <p:extLst>
      <p:ext uri="{BB962C8B-B14F-4D97-AF65-F5344CB8AC3E}">
        <p14:creationId xmlns:p14="http://schemas.microsoft.com/office/powerpoint/2010/main" val="361315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smtClean="0"/>
              <a:t>NOTACION DE LAS POTENCIAS ACTIVA Y REACTIVA </a:t>
            </a:r>
            <a:br>
              <a:rPr lang="es-MX" dirty="0" smtClean="0"/>
            </a:br>
            <a:endParaRPr lang="es-MX" dirty="0"/>
          </a:p>
        </p:txBody>
      </p:sp>
      <p:pic>
        <p:nvPicPr>
          <p:cNvPr id="4" name="Marcador de contenido 3"/>
          <p:cNvPicPr>
            <a:picLocks noGrp="1" noChangeAspect="1"/>
          </p:cNvPicPr>
          <p:nvPr>
            <p:ph idx="1"/>
          </p:nvPr>
        </p:nvPicPr>
        <p:blipFill>
          <a:blip r:embed="rId2"/>
          <a:stretch>
            <a:fillRect/>
          </a:stretch>
        </p:blipFill>
        <p:spPr>
          <a:xfrm>
            <a:off x="1690285" y="2374263"/>
            <a:ext cx="3996554" cy="1734098"/>
          </a:xfrm>
          <a:prstGeom prst="rect">
            <a:avLst/>
          </a:prstGeom>
        </p:spPr>
      </p:pic>
      <p:pic>
        <p:nvPicPr>
          <p:cNvPr id="5" name="Imagen 4"/>
          <p:cNvPicPr>
            <a:picLocks noChangeAspect="1"/>
          </p:cNvPicPr>
          <p:nvPr/>
        </p:nvPicPr>
        <p:blipFill>
          <a:blip r:embed="rId3"/>
          <a:stretch>
            <a:fillRect/>
          </a:stretch>
        </p:blipFill>
        <p:spPr>
          <a:xfrm>
            <a:off x="6154772" y="2374263"/>
            <a:ext cx="3987060" cy="1734098"/>
          </a:xfrm>
          <a:prstGeom prst="rect">
            <a:avLst/>
          </a:prstGeom>
        </p:spPr>
      </p:pic>
    </p:spTree>
    <p:extLst>
      <p:ext uri="{BB962C8B-B14F-4D97-AF65-F5344CB8AC3E}">
        <p14:creationId xmlns:p14="http://schemas.microsoft.com/office/powerpoint/2010/main" val="5049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11369"/>
            <a:ext cx="10515600" cy="5365594"/>
          </a:xfrm>
        </p:spPr>
        <p:txBody>
          <a:bodyPr/>
          <a:lstStyle/>
          <a:p>
            <a:r>
              <a:rPr lang="es-MX" dirty="0" smtClean="0"/>
              <a:t>BARRAS DE CARGA . </a:t>
            </a:r>
          </a:p>
          <a:p>
            <a:endParaRPr lang="es-MX" dirty="0" smtClean="0"/>
          </a:p>
          <a:p>
            <a:pPr marL="0" indent="0">
              <a:buNone/>
            </a:pPr>
            <a:endParaRPr lang="es-MX" dirty="0"/>
          </a:p>
          <a:p>
            <a:r>
              <a:rPr lang="es-MX" dirty="0" smtClean="0"/>
              <a:t>BARRAS DE VOLTAJE CONTROLADO </a:t>
            </a:r>
          </a:p>
          <a:p>
            <a:endParaRPr lang="es-MX" dirty="0" smtClean="0"/>
          </a:p>
          <a:p>
            <a:endParaRPr lang="es-MX" dirty="0"/>
          </a:p>
          <a:p>
            <a:r>
              <a:rPr lang="es-MX" dirty="0" smtClean="0"/>
              <a:t>BARRAS DE COMPENSACION </a:t>
            </a:r>
            <a:endParaRPr lang="es-MX" dirty="0"/>
          </a:p>
        </p:txBody>
      </p:sp>
    </p:spTree>
    <p:extLst>
      <p:ext uri="{BB962C8B-B14F-4D97-AF65-F5344CB8AC3E}">
        <p14:creationId xmlns:p14="http://schemas.microsoft.com/office/powerpoint/2010/main" val="281609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RESUMIENDO</a:t>
            </a:r>
            <a:endParaRPr lang="es-MX" dirty="0"/>
          </a:p>
        </p:txBody>
      </p:sp>
      <p:pic>
        <p:nvPicPr>
          <p:cNvPr id="4" name="Marcador de contenido 3"/>
          <p:cNvPicPr>
            <a:picLocks noGrp="1" noChangeAspect="1"/>
          </p:cNvPicPr>
          <p:nvPr>
            <p:ph idx="1"/>
          </p:nvPr>
        </p:nvPicPr>
        <p:blipFill>
          <a:blip r:embed="rId2"/>
          <a:stretch>
            <a:fillRect/>
          </a:stretch>
        </p:blipFill>
        <p:spPr>
          <a:xfrm>
            <a:off x="893711" y="1545464"/>
            <a:ext cx="10404577" cy="3296992"/>
          </a:xfrm>
          <a:prstGeom prst="rect">
            <a:avLst/>
          </a:prstGeom>
        </p:spPr>
      </p:pic>
    </p:spTree>
    <p:extLst>
      <p:ext uri="{BB962C8B-B14F-4D97-AF65-F5344CB8AC3E}">
        <p14:creationId xmlns:p14="http://schemas.microsoft.com/office/powerpoint/2010/main" val="269981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METODO DE GAUSS-SEIDEL </a:t>
            </a:r>
            <a:endParaRPr lang="es-MX" dirty="0"/>
          </a:p>
        </p:txBody>
      </p:sp>
      <p:sp>
        <p:nvSpPr>
          <p:cNvPr id="3" name="Marcador de contenido 2"/>
          <p:cNvSpPr>
            <a:spLocks noGrp="1"/>
          </p:cNvSpPr>
          <p:nvPr>
            <p:ph idx="1"/>
          </p:nvPr>
        </p:nvSpPr>
        <p:spPr/>
        <p:txBody>
          <a:bodyPr/>
          <a:lstStyle/>
          <a:p>
            <a:r>
              <a:rPr lang="es-MX" dirty="0" smtClean="0"/>
              <a:t>LA COMPLEJIDAD DE OBTENER UNA SOLUCION FORMAL PARA EL FLUJO DE POTENCIAS ELECTRICAS SE DEBE A LAS DIFERENCIAS EN EL TIPO DE DATOS ESPECIFICADOS PARA CADA TIPO DE BARRA.</a:t>
            </a:r>
          </a:p>
          <a:p>
            <a:endParaRPr lang="es-MX" dirty="0"/>
          </a:p>
        </p:txBody>
      </p:sp>
    </p:spTree>
    <p:extLst>
      <p:ext uri="{BB962C8B-B14F-4D97-AF65-F5344CB8AC3E}">
        <p14:creationId xmlns:p14="http://schemas.microsoft.com/office/powerpoint/2010/main" val="947673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3555</TotalTime>
  <Words>984</Words>
  <Application>Microsoft Office PowerPoint</Application>
  <PresentationFormat>Panorámica</PresentationFormat>
  <Paragraphs>96</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Cambria Math</vt:lpstr>
      <vt:lpstr>Trebuchet MS</vt:lpstr>
      <vt:lpstr>Tw Cen MT</vt:lpstr>
      <vt:lpstr>Wingdings</vt:lpstr>
      <vt:lpstr>Circuito</vt:lpstr>
      <vt:lpstr>Solucion de flujo de potencia</vt:lpstr>
      <vt:lpstr>EL PROBLEMA DE FLUJO DE POTENCIA</vt:lpstr>
      <vt:lpstr>Presentación de PowerPoint</vt:lpstr>
      <vt:lpstr>Presentación de PowerPoint</vt:lpstr>
      <vt:lpstr>Presentación de PowerPoint</vt:lpstr>
      <vt:lpstr>NOTACION DE LAS POTENCIAS ACTIVA Y REACTIVA  </vt:lpstr>
      <vt:lpstr>Presentación de PowerPoint</vt:lpstr>
      <vt:lpstr>RESUMIENDO</vt:lpstr>
      <vt:lpstr>EL METODO DE GAUSS-SEIDEL </vt:lpstr>
      <vt:lpstr>DIAGRAMA UNIFILAR DE BARRAS </vt:lpstr>
      <vt:lpstr>DATOS DE LAS LINEAS PARA EL EJEMPLO</vt:lpstr>
      <vt:lpstr>DATOS DE BARRAS PARA EL EJEMPLO</vt:lpstr>
      <vt:lpstr>MATRIZ DE ADMITANCIAS EJEMPLIFICADA</vt:lpstr>
      <vt:lpstr>EL METODO DE NEWTON-RAPHSON</vt:lpstr>
      <vt:lpstr>Presentación de PowerPoint</vt:lpstr>
      <vt:lpstr>Presentación de PowerPoint</vt:lpstr>
      <vt:lpstr>Presentación de PowerPoint</vt:lpstr>
      <vt:lpstr>Presentación de PowerPoint</vt:lpstr>
      <vt:lpstr>ESTUDIOS DE FLIJOS DE POTENCIA EN EL DISEÑOY OPERACIÓN DE SISTEMAS</vt:lpstr>
      <vt:lpstr>Que es un estudio de flujo de potencia?</vt:lpstr>
      <vt:lpstr>Programa de flujo de potencia</vt:lpstr>
      <vt:lpstr>Software empresarial para flujos de potencia</vt:lpstr>
      <vt:lpstr>Que son las barras PQ en el flujo de potencia</vt:lpstr>
      <vt:lpstr>Método de Newton Raphson aplicado en flujo de potencia</vt:lpstr>
      <vt:lpstr>Transformadores regulantes</vt:lpstr>
      <vt:lpstr>Presentación de PowerPoint</vt:lpstr>
      <vt:lpstr>Presentación de PowerPoint</vt:lpstr>
      <vt:lpstr>Angulo de desfasamiento</vt:lpstr>
      <vt:lpstr>El método desacoplado de flujo de potencia</vt:lpstr>
      <vt:lpstr>El principio sobre el que se sa el enoque de de desacoplamiento se sustenta en dos observaciones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Ariel Dominguez Pachecano</dc:creator>
  <cp:lastModifiedBy>Ariel Avila</cp:lastModifiedBy>
  <cp:revision>14</cp:revision>
  <dcterms:created xsi:type="dcterms:W3CDTF">2017-10-28T04:30:20Z</dcterms:created>
  <dcterms:modified xsi:type="dcterms:W3CDTF">2017-11-03T19:24:34Z</dcterms:modified>
</cp:coreProperties>
</file>