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4" r:id="rId3"/>
    <p:sldId id="275" r:id="rId4"/>
    <p:sldId id="276" r:id="rId5"/>
    <p:sldId id="279" r:id="rId6"/>
    <p:sldId id="278" r:id="rId7"/>
    <p:sldId id="277" r:id="rId8"/>
    <p:sldId id="280" r:id="rId9"/>
    <p:sldId id="281" r:id="rId10"/>
    <p:sldId id="28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30C896-38DE-4553-B330-23A5B797D4B4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C8C81DB-8A60-4D6B-955E-3BE24A0CC2E9}">
      <dgm:prSet/>
      <dgm:spPr/>
      <dgm:t>
        <a:bodyPr/>
        <a:lstStyle/>
        <a:p>
          <a:r>
            <a:rPr lang="en-US" dirty="0"/>
            <a:t>Point estimation</a:t>
          </a:r>
        </a:p>
      </dgm:t>
    </dgm:pt>
    <dgm:pt modelId="{924E02E4-8753-4BB6-AF43-495F025FDC0D}" type="parTrans" cxnId="{729B04CC-795C-46D3-85D6-4AB2B4E3F889}">
      <dgm:prSet/>
      <dgm:spPr/>
      <dgm:t>
        <a:bodyPr/>
        <a:lstStyle/>
        <a:p>
          <a:endParaRPr lang="en-US"/>
        </a:p>
      </dgm:t>
    </dgm:pt>
    <dgm:pt modelId="{17356B06-E47A-4190-9CE4-266E94316F92}" type="sibTrans" cxnId="{729B04CC-795C-46D3-85D6-4AB2B4E3F889}">
      <dgm:prSet/>
      <dgm:spPr/>
      <dgm:t>
        <a:bodyPr/>
        <a:lstStyle/>
        <a:p>
          <a:endParaRPr lang="en-US"/>
        </a:p>
      </dgm:t>
    </dgm:pt>
    <dgm:pt modelId="{A344DB89-BDD7-4D20-B96F-5848014B208E}">
      <dgm:prSet/>
      <dgm:spPr/>
      <dgm:t>
        <a:bodyPr/>
        <a:lstStyle/>
        <a:p>
          <a:r>
            <a:rPr lang="en-US"/>
            <a:t>Central Limit Theorem</a:t>
          </a:r>
        </a:p>
      </dgm:t>
    </dgm:pt>
    <dgm:pt modelId="{33332302-D1D1-4FA9-AE69-9974024D9F4B}" type="parTrans" cxnId="{7ECC0083-8461-46E3-B1B1-1297D78C2472}">
      <dgm:prSet/>
      <dgm:spPr/>
      <dgm:t>
        <a:bodyPr/>
        <a:lstStyle/>
        <a:p>
          <a:endParaRPr lang="en-US"/>
        </a:p>
      </dgm:t>
    </dgm:pt>
    <dgm:pt modelId="{CB87709A-D46D-487E-B0B2-9F5375E6D375}" type="sibTrans" cxnId="{7ECC0083-8461-46E3-B1B1-1297D78C2472}">
      <dgm:prSet/>
      <dgm:spPr/>
      <dgm:t>
        <a:bodyPr/>
        <a:lstStyle/>
        <a:p>
          <a:endParaRPr lang="en-US"/>
        </a:p>
      </dgm:t>
    </dgm:pt>
    <dgm:pt modelId="{09EC013A-39AF-48EA-BCE2-81A73D53559A}">
      <dgm:prSet/>
      <dgm:spPr/>
      <dgm:t>
        <a:bodyPr/>
        <a:lstStyle/>
        <a:p>
          <a:r>
            <a:rPr lang="en-US"/>
            <a:t>Normal distribution</a:t>
          </a:r>
        </a:p>
      </dgm:t>
    </dgm:pt>
    <dgm:pt modelId="{A81C4ED5-7524-4EAC-9A07-6CCD4FDEAF97}" type="parTrans" cxnId="{F1CC4665-0D82-4B7E-977F-7D97CBC61803}">
      <dgm:prSet/>
      <dgm:spPr/>
      <dgm:t>
        <a:bodyPr/>
        <a:lstStyle/>
        <a:p>
          <a:endParaRPr lang="en-US"/>
        </a:p>
      </dgm:t>
    </dgm:pt>
    <dgm:pt modelId="{8B0C5B2B-C31E-4AD1-90E1-94B1BF217AC5}" type="sibTrans" cxnId="{F1CC4665-0D82-4B7E-977F-7D97CBC61803}">
      <dgm:prSet/>
      <dgm:spPr/>
      <dgm:t>
        <a:bodyPr/>
        <a:lstStyle/>
        <a:p>
          <a:endParaRPr lang="en-US"/>
        </a:p>
      </dgm:t>
    </dgm:pt>
    <dgm:pt modelId="{46B5C2CE-AC5C-4FD6-8EB6-65B7D1C44B3E}" type="pres">
      <dgm:prSet presAssocID="{9330C896-38DE-4553-B330-23A5B797D4B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102A3E6-F0CE-46AE-886A-52C0D2BA5CA1}" type="pres">
      <dgm:prSet presAssocID="{BC8C81DB-8A60-4D6B-955E-3BE24A0CC2E9}" presName="root" presStyleCnt="0"/>
      <dgm:spPr/>
    </dgm:pt>
    <dgm:pt modelId="{C4CFFB49-D569-4DBC-9211-944A9EAB81E0}" type="pres">
      <dgm:prSet presAssocID="{BC8C81DB-8A60-4D6B-955E-3BE24A0CC2E9}" presName="rootComposite" presStyleCnt="0"/>
      <dgm:spPr/>
    </dgm:pt>
    <dgm:pt modelId="{669B1D18-12C8-441F-B9F7-398C3FB6FE4B}" type="pres">
      <dgm:prSet presAssocID="{BC8C81DB-8A60-4D6B-955E-3BE24A0CC2E9}" presName="rootText" presStyleLbl="node1" presStyleIdx="0" presStyleCnt="3"/>
      <dgm:spPr/>
    </dgm:pt>
    <dgm:pt modelId="{8C0C2B0C-86C0-42E1-8F77-D00E5397B6AC}" type="pres">
      <dgm:prSet presAssocID="{BC8C81DB-8A60-4D6B-955E-3BE24A0CC2E9}" presName="rootConnector" presStyleLbl="node1" presStyleIdx="0" presStyleCnt="3"/>
      <dgm:spPr/>
    </dgm:pt>
    <dgm:pt modelId="{69A376E6-F768-4C44-90B6-39577E92306E}" type="pres">
      <dgm:prSet presAssocID="{BC8C81DB-8A60-4D6B-955E-3BE24A0CC2E9}" presName="childShape" presStyleCnt="0"/>
      <dgm:spPr/>
    </dgm:pt>
    <dgm:pt modelId="{08EFA3A5-0491-44ED-AC20-31DB8885272A}" type="pres">
      <dgm:prSet presAssocID="{A344DB89-BDD7-4D20-B96F-5848014B208E}" presName="root" presStyleCnt="0"/>
      <dgm:spPr/>
    </dgm:pt>
    <dgm:pt modelId="{A2538263-B034-45F1-8164-8DFB24CBDEFE}" type="pres">
      <dgm:prSet presAssocID="{A344DB89-BDD7-4D20-B96F-5848014B208E}" presName="rootComposite" presStyleCnt="0"/>
      <dgm:spPr/>
    </dgm:pt>
    <dgm:pt modelId="{F8DD9E1F-9078-479A-A9FD-65167E8CF440}" type="pres">
      <dgm:prSet presAssocID="{A344DB89-BDD7-4D20-B96F-5848014B208E}" presName="rootText" presStyleLbl="node1" presStyleIdx="1" presStyleCnt="3"/>
      <dgm:spPr/>
    </dgm:pt>
    <dgm:pt modelId="{A9490E64-8156-434C-A287-8D59CC5EF2E1}" type="pres">
      <dgm:prSet presAssocID="{A344DB89-BDD7-4D20-B96F-5848014B208E}" presName="rootConnector" presStyleLbl="node1" presStyleIdx="1" presStyleCnt="3"/>
      <dgm:spPr/>
    </dgm:pt>
    <dgm:pt modelId="{B31557F0-158C-4A4E-B559-319C65C34D61}" type="pres">
      <dgm:prSet presAssocID="{A344DB89-BDD7-4D20-B96F-5848014B208E}" presName="childShape" presStyleCnt="0"/>
      <dgm:spPr/>
    </dgm:pt>
    <dgm:pt modelId="{544A53BF-9843-4C38-8214-F2AEE28CF976}" type="pres">
      <dgm:prSet presAssocID="{09EC013A-39AF-48EA-BCE2-81A73D53559A}" presName="root" presStyleCnt="0"/>
      <dgm:spPr/>
    </dgm:pt>
    <dgm:pt modelId="{E04B8347-178E-4357-8BE1-EC57CD1D3DBC}" type="pres">
      <dgm:prSet presAssocID="{09EC013A-39AF-48EA-BCE2-81A73D53559A}" presName="rootComposite" presStyleCnt="0"/>
      <dgm:spPr/>
    </dgm:pt>
    <dgm:pt modelId="{2F0F11C4-B33B-4C8C-AC55-153ED25D41F5}" type="pres">
      <dgm:prSet presAssocID="{09EC013A-39AF-48EA-BCE2-81A73D53559A}" presName="rootText" presStyleLbl="node1" presStyleIdx="2" presStyleCnt="3"/>
      <dgm:spPr/>
    </dgm:pt>
    <dgm:pt modelId="{8BEA3BE7-D6AB-49AF-BDB1-9777687245F2}" type="pres">
      <dgm:prSet presAssocID="{09EC013A-39AF-48EA-BCE2-81A73D53559A}" presName="rootConnector" presStyleLbl="node1" presStyleIdx="2" presStyleCnt="3"/>
      <dgm:spPr/>
    </dgm:pt>
    <dgm:pt modelId="{FE1CAE83-2D7F-4E19-B951-2B02077B0779}" type="pres">
      <dgm:prSet presAssocID="{09EC013A-39AF-48EA-BCE2-81A73D53559A}" presName="childShape" presStyleCnt="0"/>
      <dgm:spPr/>
    </dgm:pt>
  </dgm:ptLst>
  <dgm:cxnLst>
    <dgm:cxn modelId="{55396C37-6F2B-4EB8-958B-583FFC5AF547}" type="presOf" srcId="{09EC013A-39AF-48EA-BCE2-81A73D53559A}" destId="{8BEA3BE7-D6AB-49AF-BDB1-9777687245F2}" srcOrd="1" destOrd="0" presId="urn:microsoft.com/office/officeart/2005/8/layout/hierarchy3"/>
    <dgm:cxn modelId="{9DA4ED63-9E85-40E3-B68F-41FFC9013791}" type="presOf" srcId="{A344DB89-BDD7-4D20-B96F-5848014B208E}" destId="{A9490E64-8156-434C-A287-8D59CC5EF2E1}" srcOrd="1" destOrd="0" presId="urn:microsoft.com/office/officeart/2005/8/layout/hierarchy3"/>
    <dgm:cxn modelId="{F1CC4665-0D82-4B7E-977F-7D97CBC61803}" srcId="{9330C896-38DE-4553-B330-23A5B797D4B4}" destId="{09EC013A-39AF-48EA-BCE2-81A73D53559A}" srcOrd="2" destOrd="0" parTransId="{A81C4ED5-7524-4EAC-9A07-6CCD4FDEAF97}" sibTransId="{8B0C5B2B-C31E-4AD1-90E1-94B1BF217AC5}"/>
    <dgm:cxn modelId="{62129A4A-8A62-439C-9A80-D7F75C06226F}" type="presOf" srcId="{BC8C81DB-8A60-4D6B-955E-3BE24A0CC2E9}" destId="{8C0C2B0C-86C0-42E1-8F77-D00E5397B6AC}" srcOrd="1" destOrd="0" presId="urn:microsoft.com/office/officeart/2005/8/layout/hierarchy3"/>
    <dgm:cxn modelId="{C706DC82-18DD-4929-85CC-68C03B7EEAC1}" type="presOf" srcId="{9330C896-38DE-4553-B330-23A5B797D4B4}" destId="{46B5C2CE-AC5C-4FD6-8EB6-65B7D1C44B3E}" srcOrd="0" destOrd="0" presId="urn:microsoft.com/office/officeart/2005/8/layout/hierarchy3"/>
    <dgm:cxn modelId="{7ECC0083-8461-46E3-B1B1-1297D78C2472}" srcId="{9330C896-38DE-4553-B330-23A5B797D4B4}" destId="{A344DB89-BDD7-4D20-B96F-5848014B208E}" srcOrd="1" destOrd="0" parTransId="{33332302-D1D1-4FA9-AE69-9974024D9F4B}" sibTransId="{CB87709A-D46D-487E-B0B2-9F5375E6D375}"/>
    <dgm:cxn modelId="{729B04CC-795C-46D3-85D6-4AB2B4E3F889}" srcId="{9330C896-38DE-4553-B330-23A5B797D4B4}" destId="{BC8C81DB-8A60-4D6B-955E-3BE24A0CC2E9}" srcOrd="0" destOrd="0" parTransId="{924E02E4-8753-4BB6-AF43-495F025FDC0D}" sibTransId="{17356B06-E47A-4190-9CE4-266E94316F92}"/>
    <dgm:cxn modelId="{D5554DCC-0F54-48CE-AD70-BB5D4CEE5944}" type="presOf" srcId="{A344DB89-BDD7-4D20-B96F-5848014B208E}" destId="{F8DD9E1F-9078-479A-A9FD-65167E8CF440}" srcOrd="0" destOrd="0" presId="urn:microsoft.com/office/officeart/2005/8/layout/hierarchy3"/>
    <dgm:cxn modelId="{3F7184DA-BAE5-4A1C-AF2B-748A8FC28FAD}" type="presOf" srcId="{BC8C81DB-8A60-4D6B-955E-3BE24A0CC2E9}" destId="{669B1D18-12C8-441F-B9F7-398C3FB6FE4B}" srcOrd="0" destOrd="0" presId="urn:microsoft.com/office/officeart/2005/8/layout/hierarchy3"/>
    <dgm:cxn modelId="{0D9626E7-034E-42B2-A403-6D642DCBC8E4}" type="presOf" srcId="{09EC013A-39AF-48EA-BCE2-81A73D53559A}" destId="{2F0F11C4-B33B-4C8C-AC55-153ED25D41F5}" srcOrd="0" destOrd="0" presId="urn:microsoft.com/office/officeart/2005/8/layout/hierarchy3"/>
    <dgm:cxn modelId="{71A9C5A6-9F1D-4741-9D9F-C278F1889EE4}" type="presParOf" srcId="{46B5C2CE-AC5C-4FD6-8EB6-65B7D1C44B3E}" destId="{E102A3E6-F0CE-46AE-886A-52C0D2BA5CA1}" srcOrd="0" destOrd="0" presId="urn:microsoft.com/office/officeart/2005/8/layout/hierarchy3"/>
    <dgm:cxn modelId="{81597287-EF3E-40B7-BCBC-18FADECE9966}" type="presParOf" srcId="{E102A3E6-F0CE-46AE-886A-52C0D2BA5CA1}" destId="{C4CFFB49-D569-4DBC-9211-944A9EAB81E0}" srcOrd="0" destOrd="0" presId="urn:microsoft.com/office/officeart/2005/8/layout/hierarchy3"/>
    <dgm:cxn modelId="{75B3B331-DCE1-42C5-8098-2F858487E347}" type="presParOf" srcId="{C4CFFB49-D569-4DBC-9211-944A9EAB81E0}" destId="{669B1D18-12C8-441F-B9F7-398C3FB6FE4B}" srcOrd="0" destOrd="0" presId="urn:microsoft.com/office/officeart/2005/8/layout/hierarchy3"/>
    <dgm:cxn modelId="{F37FAACF-9B2B-41EE-89DE-1E7A1A7158BC}" type="presParOf" srcId="{C4CFFB49-D569-4DBC-9211-944A9EAB81E0}" destId="{8C0C2B0C-86C0-42E1-8F77-D00E5397B6AC}" srcOrd="1" destOrd="0" presId="urn:microsoft.com/office/officeart/2005/8/layout/hierarchy3"/>
    <dgm:cxn modelId="{0BDEB506-F40D-49E1-B0A7-216BF28B11AE}" type="presParOf" srcId="{E102A3E6-F0CE-46AE-886A-52C0D2BA5CA1}" destId="{69A376E6-F768-4C44-90B6-39577E92306E}" srcOrd="1" destOrd="0" presId="urn:microsoft.com/office/officeart/2005/8/layout/hierarchy3"/>
    <dgm:cxn modelId="{0382B6E3-0230-4198-A1C5-8D9B55A392AC}" type="presParOf" srcId="{46B5C2CE-AC5C-4FD6-8EB6-65B7D1C44B3E}" destId="{08EFA3A5-0491-44ED-AC20-31DB8885272A}" srcOrd="1" destOrd="0" presId="urn:microsoft.com/office/officeart/2005/8/layout/hierarchy3"/>
    <dgm:cxn modelId="{085E0205-7A44-4BF5-8C64-2CA897FDE690}" type="presParOf" srcId="{08EFA3A5-0491-44ED-AC20-31DB8885272A}" destId="{A2538263-B034-45F1-8164-8DFB24CBDEFE}" srcOrd="0" destOrd="0" presId="urn:microsoft.com/office/officeart/2005/8/layout/hierarchy3"/>
    <dgm:cxn modelId="{DC3FD1C8-D893-4747-8E47-0F3C26F45230}" type="presParOf" srcId="{A2538263-B034-45F1-8164-8DFB24CBDEFE}" destId="{F8DD9E1F-9078-479A-A9FD-65167E8CF440}" srcOrd="0" destOrd="0" presId="urn:microsoft.com/office/officeart/2005/8/layout/hierarchy3"/>
    <dgm:cxn modelId="{EB5B8E20-345A-4F98-A2E2-350F1FD6DB74}" type="presParOf" srcId="{A2538263-B034-45F1-8164-8DFB24CBDEFE}" destId="{A9490E64-8156-434C-A287-8D59CC5EF2E1}" srcOrd="1" destOrd="0" presId="urn:microsoft.com/office/officeart/2005/8/layout/hierarchy3"/>
    <dgm:cxn modelId="{CE59BFB3-CB21-4483-B1CE-8776906DCBDD}" type="presParOf" srcId="{08EFA3A5-0491-44ED-AC20-31DB8885272A}" destId="{B31557F0-158C-4A4E-B559-319C65C34D61}" srcOrd="1" destOrd="0" presId="urn:microsoft.com/office/officeart/2005/8/layout/hierarchy3"/>
    <dgm:cxn modelId="{763FDDD3-20B3-4D84-87A1-AEE7F59975FB}" type="presParOf" srcId="{46B5C2CE-AC5C-4FD6-8EB6-65B7D1C44B3E}" destId="{544A53BF-9843-4C38-8214-F2AEE28CF976}" srcOrd="2" destOrd="0" presId="urn:microsoft.com/office/officeart/2005/8/layout/hierarchy3"/>
    <dgm:cxn modelId="{099A7021-4007-438A-8EDF-8E44A48F267F}" type="presParOf" srcId="{544A53BF-9843-4C38-8214-F2AEE28CF976}" destId="{E04B8347-178E-4357-8BE1-EC57CD1D3DBC}" srcOrd="0" destOrd="0" presId="urn:microsoft.com/office/officeart/2005/8/layout/hierarchy3"/>
    <dgm:cxn modelId="{70D216EB-E4EA-40D2-9691-1521057F544B}" type="presParOf" srcId="{E04B8347-178E-4357-8BE1-EC57CD1D3DBC}" destId="{2F0F11C4-B33B-4C8C-AC55-153ED25D41F5}" srcOrd="0" destOrd="0" presId="urn:microsoft.com/office/officeart/2005/8/layout/hierarchy3"/>
    <dgm:cxn modelId="{4178C2D7-7D8A-4D60-9DF6-6B0C37F91FB5}" type="presParOf" srcId="{E04B8347-178E-4357-8BE1-EC57CD1D3DBC}" destId="{8BEA3BE7-D6AB-49AF-BDB1-9777687245F2}" srcOrd="1" destOrd="0" presId="urn:microsoft.com/office/officeart/2005/8/layout/hierarchy3"/>
    <dgm:cxn modelId="{7FD6D0A1-8562-4D8C-B902-741E205E2963}" type="presParOf" srcId="{544A53BF-9843-4C38-8214-F2AEE28CF976}" destId="{FE1CAE83-2D7F-4E19-B951-2B02077B077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E530A1-2227-4316-BEA7-19152876CBF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8A6679C-97B7-4E0D-A5B5-B88400636043}">
      <dgm:prSet/>
      <dgm:spPr/>
      <dgm:t>
        <a:bodyPr/>
        <a:lstStyle/>
        <a:p>
          <a:r>
            <a:rPr lang="en-US"/>
            <a:t>Population</a:t>
          </a:r>
        </a:p>
      </dgm:t>
    </dgm:pt>
    <dgm:pt modelId="{C59A2103-3052-406A-B4B7-8DDFA77AFB14}" type="parTrans" cxnId="{5B39B40E-C85B-400B-865C-D173273EEC4E}">
      <dgm:prSet/>
      <dgm:spPr/>
      <dgm:t>
        <a:bodyPr/>
        <a:lstStyle/>
        <a:p>
          <a:endParaRPr lang="en-US"/>
        </a:p>
      </dgm:t>
    </dgm:pt>
    <dgm:pt modelId="{81654FA6-EECD-4082-89F2-2069B1974275}" type="sibTrans" cxnId="{5B39B40E-C85B-400B-865C-D173273EEC4E}">
      <dgm:prSet/>
      <dgm:spPr/>
      <dgm:t>
        <a:bodyPr/>
        <a:lstStyle/>
        <a:p>
          <a:endParaRPr lang="en-US"/>
        </a:p>
      </dgm:t>
    </dgm:pt>
    <dgm:pt modelId="{DA99A5E4-3EA5-4F30-9999-09ABD64251FE}">
      <dgm:prSet/>
      <dgm:spPr/>
      <dgm:t>
        <a:bodyPr/>
        <a:lstStyle/>
        <a:p>
          <a:r>
            <a:rPr lang="en-US"/>
            <a:t>Sample</a:t>
          </a:r>
        </a:p>
      </dgm:t>
    </dgm:pt>
    <dgm:pt modelId="{7331469B-55D2-4D78-8485-58BAA776D6CD}" type="parTrans" cxnId="{7BBF6987-1528-459D-A359-3DC296DC5656}">
      <dgm:prSet/>
      <dgm:spPr/>
      <dgm:t>
        <a:bodyPr/>
        <a:lstStyle/>
        <a:p>
          <a:endParaRPr lang="en-US"/>
        </a:p>
      </dgm:t>
    </dgm:pt>
    <dgm:pt modelId="{A95CA543-D43A-494F-9DC2-E95218AB539B}" type="sibTrans" cxnId="{7BBF6987-1528-459D-A359-3DC296DC5656}">
      <dgm:prSet/>
      <dgm:spPr/>
      <dgm:t>
        <a:bodyPr/>
        <a:lstStyle/>
        <a:p>
          <a:endParaRPr lang="en-US"/>
        </a:p>
      </dgm:t>
    </dgm:pt>
    <dgm:pt modelId="{94FBF783-B67D-4A7A-9E29-F02B101479B5}" type="pres">
      <dgm:prSet presAssocID="{14E530A1-2227-4316-BEA7-19152876CBF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551A3F-31F5-4F11-A155-DCB61B5422BA}" type="pres">
      <dgm:prSet presAssocID="{18A6679C-97B7-4E0D-A5B5-B88400636043}" presName="hierRoot1" presStyleCnt="0"/>
      <dgm:spPr/>
    </dgm:pt>
    <dgm:pt modelId="{40D6526F-0DDE-4AEF-99EF-235874C337A7}" type="pres">
      <dgm:prSet presAssocID="{18A6679C-97B7-4E0D-A5B5-B88400636043}" presName="composite" presStyleCnt="0"/>
      <dgm:spPr/>
    </dgm:pt>
    <dgm:pt modelId="{1C258D75-C96A-4FDF-99A6-89B715370041}" type="pres">
      <dgm:prSet presAssocID="{18A6679C-97B7-4E0D-A5B5-B88400636043}" presName="background" presStyleLbl="node0" presStyleIdx="0" presStyleCnt="2"/>
      <dgm:spPr/>
    </dgm:pt>
    <dgm:pt modelId="{3F2DFD8C-0DC4-426F-9C20-FC781D7645C2}" type="pres">
      <dgm:prSet presAssocID="{18A6679C-97B7-4E0D-A5B5-B88400636043}" presName="text" presStyleLbl="fgAcc0" presStyleIdx="0" presStyleCnt="2">
        <dgm:presLayoutVars>
          <dgm:chPref val="3"/>
        </dgm:presLayoutVars>
      </dgm:prSet>
      <dgm:spPr/>
    </dgm:pt>
    <dgm:pt modelId="{1F6DFF95-2381-4740-B6DF-EE227AEDCC4D}" type="pres">
      <dgm:prSet presAssocID="{18A6679C-97B7-4E0D-A5B5-B88400636043}" presName="hierChild2" presStyleCnt="0"/>
      <dgm:spPr/>
    </dgm:pt>
    <dgm:pt modelId="{FC12CFC9-1399-4BF6-982B-A2AD5D89EC54}" type="pres">
      <dgm:prSet presAssocID="{DA99A5E4-3EA5-4F30-9999-09ABD64251FE}" presName="hierRoot1" presStyleCnt="0"/>
      <dgm:spPr/>
    </dgm:pt>
    <dgm:pt modelId="{F30CB0B8-2AE0-4370-AE1B-05C845B7FED3}" type="pres">
      <dgm:prSet presAssocID="{DA99A5E4-3EA5-4F30-9999-09ABD64251FE}" presName="composite" presStyleCnt="0"/>
      <dgm:spPr/>
    </dgm:pt>
    <dgm:pt modelId="{25771D0D-8987-433A-B8AA-6C70502C97DF}" type="pres">
      <dgm:prSet presAssocID="{DA99A5E4-3EA5-4F30-9999-09ABD64251FE}" presName="background" presStyleLbl="node0" presStyleIdx="1" presStyleCnt="2"/>
      <dgm:spPr/>
    </dgm:pt>
    <dgm:pt modelId="{576FC85C-853E-47F6-BC41-E81A488082A2}" type="pres">
      <dgm:prSet presAssocID="{DA99A5E4-3EA5-4F30-9999-09ABD64251FE}" presName="text" presStyleLbl="fgAcc0" presStyleIdx="1" presStyleCnt="2">
        <dgm:presLayoutVars>
          <dgm:chPref val="3"/>
        </dgm:presLayoutVars>
      </dgm:prSet>
      <dgm:spPr/>
    </dgm:pt>
    <dgm:pt modelId="{8E3BD5CA-9CDF-455B-9E31-7A32A826745B}" type="pres">
      <dgm:prSet presAssocID="{DA99A5E4-3EA5-4F30-9999-09ABD64251FE}" presName="hierChild2" presStyleCnt="0"/>
      <dgm:spPr/>
    </dgm:pt>
  </dgm:ptLst>
  <dgm:cxnLst>
    <dgm:cxn modelId="{5B39B40E-C85B-400B-865C-D173273EEC4E}" srcId="{14E530A1-2227-4316-BEA7-19152876CBFC}" destId="{18A6679C-97B7-4E0D-A5B5-B88400636043}" srcOrd="0" destOrd="0" parTransId="{C59A2103-3052-406A-B4B7-8DDFA77AFB14}" sibTransId="{81654FA6-EECD-4082-89F2-2069B1974275}"/>
    <dgm:cxn modelId="{29814116-65C4-480E-90B4-3E363E57570A}" type="presOf" srcId="{DA99A5E4-3EA5-4F30-9999-09ABD64251FE}" destId="{576FC85C-853E-47F6-BC41-E81A488082A2}" srcOrd="0" destOrd="0" presId="urn:microsoft.com/office/officeart/2005/8/layout/hierarchy1"/>
    <dgm:cxn modelId="{7BBF6987-1528-459D-A359-3DC296DC5656}" srcId="{14E530A1-2227-4316-BEA7-19152876CBFC}" destId="{DA99A5E4-3EA5-4F30-9999-09ABD64251FE}" srcOrd="1" destOrd="0" parTransId="{7331469B-55D2-4D78-8485-58BAA776D6CD}" sibTransId="{A95CA543-D43A-494F-9DC2-E95218AB539B}"/>
    <dgm:cxn modelId="{8E3C4CAC-9BD4-45EA-991B-18FC702FB288}" type="presOf" srcId="{14E530A1-2227-4316-BEA7-19152876CBFC}" destId="{94FBF783-B67D-4A7A-9E29-F02B101479B5}" srcOrd="0" destOrd="0" presId="urn:microsoft.com/office/officeart/2005/8/layout/hierarchy1"/>
    <dgm:cxn modelId="{578DD0DA-7149-4D57-A1D0-9BC691706B77}" type="presOf" srcId="{18A6679C-97B7-4E0D-A5B5-B88400636043}" destId="{3F2DFD8C-0DC4-426F-9C20-FC781D7645C2}" srcOrd="0" destOrd="0" presId="urn:microsoft.com/office/officeart/2005/8/layout/hierarchy1"/>
    <dgm:cxn modelId="{CD8196EF-9B55-46CD-B460-358F3291847C}" type="presParOf" srcId="{94FBF783-B67D-4A7A-9E29-F02B101479B5}" destId="{B4551A3F-31F5-4F11-A155-DCB61B5422BA}" srcOrd="0" destOrd="0" presId="urn:microsoft.com/office/officeart/2005/8/layout/hierarchy1"/>
    <dgm:cxn modelId="{62380A21-43BF-4CBE-8AF8-EEB3352DB814}" type="presParOf" srcId="{B4551A3F-31F5-4F11-A155-DCB61B5422BA}" destId="{40D6526F-0DDE-4AEF-99EF-235874C337A7}" srcOrd="0" destOrd="0" presId="urn:microsoft.com/office/officeart/2005/8/layout/hierarchy1"/>
    <dgm:cxn modelId="{DC8D777B-75FD-4601-9AA5-C35344B00302}" type="presParOf" srcId="{40D6526F-0DDE-4AEF-99EF-235874C337A7}" destId="{1C258D75-C96A-4FDF-99A6-89B715370041}" srcOrd="0" destOrd="0" presId="urn:microsoft.com/office/officeart/2005/8/layout/hierarchy1"/>
    <dgm:cxn modelId="{02285B0E-FA5D-4805-8E88-00416D5B93AC}" type="presParOf" srcId="{40D6526F-0DDE-4AEF-99EF-235874C337A7}" destId="{3F2DFD8C-0DC4-426F-9C20-FC781D7645C2}" srcOrd="1" destOrd="0" presId="urn:microsoft.com/office/officeart/2005/8/layout/hierarchy1"/>
    <dgm:cxn modelId="{E54E4D10-1836-4A09-B61A-959CF81E2587}" type="presParOf" srcId="{B4551A3F-31F5-4F11-A155-DCB61B5422BA}" destId="{1F6DFF95-2381-4740-B6DF-EE227AEDCC4D}" srcOrd="1" destOrd="0" presId="urn:microsoft.com/office/officeart/2005/8/layout/hierarchy1"/>
    <dgm:cxn modelId="{33454BA5-10D4-4300-9FAC-D248D046B1CE}" type="presParOf" srcId="{94FBF783-B67D-4A7A-9E29-F02B101479B5}" destId="{FC12CFC9-1399-4BF6-982B-A2AD5D89EC54}" srcOrd="1" destOrd="0" presId="urn:microsoft.com/office/officeart/2005/8/layout/hierarchy1"/>
    <dgm:cxn modelId="{51CFCDB5-3155-433D-BD55-04D150A77D40}" type="presParOf" srcId="{FC12CFC9-1399-4BF6-982B-A2AD5D89EC54}" destId="{F30CB0B8-2AE0-4370-AE1B-05C845B7FED3}" srcOrd="0" destOrd="0" presId="urn:microsoft.com/office/officeart/2005/8/layout/hierarchy1"/>
    <dgm:cxn modelId="{CC89E293-8260-4BCF-9E2A-9CD7039AED0B}" type="presParOf" srcId="{F30CB0B8-2AE0-4370-AE1B-05C845B7FED3}" destId="{25771D0D-8987-433A-B8AA-6C70502C97DF}" srcOrd="0" destOrd="0" presId="urn:microsoft.com/office/officeart/2005/8/layout/hierarchy1"/>
    <dgm:cxn modelId="{3A4464D8-1988-4C38-8863-4576DDCA6343}" type="presParOf" srcId="{F30CB0B8-2AE0-4370-AE1B-05C845B7FED3}" destId="{576FC85C-853E-47F6-BC41-E81A488082A2}" srcOrd="1" destOrd="0" presId="urn:microsoft.com/office/officeart/2005/8/layout/hierarchy1"/>
    <dgm:cxn modelId="{8425CC05-4B46-4C08-B8B2-79236701555D}" type="presParOf" srcId="{FC12CFC9-1399-4BF6-982B-A2AD5D89EC54}" destId="{8E3BD5CA-9CDF-455B-9E31-7A32A826745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7E06D3-BA0C-4B15-9105-24C7F8D1F35E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B9AA376-F309-43B1-9A3B-42FF69C8EEB3}">
      <dgm:prSet/>
      <dgm:spPr/>
      <dgm:t>
        <a:bodyPr/>
        <a:lstStyle/>
        <a:p>
          <a:r>
            <a:rPr lang="en-US"/>
            <a:t>Lottery method</a:t>
          </a:r>
        </a:p>
      </dgm:t>
    </dgm:pt>
    <dgm:pt modelId="{ECB2F883-9D99-4B16-B01E-D1045C78C7D9}" type="parTrans" cxnId="{18415DF7-F27F-42C2-96E6-D97D4FE91DDC}">
      <dgm:prSet/>
      <dgm:spPr/>
      <dgm:t>
        <a:bodyPr/>
        <a:lstStyle/>
        <a:p>
          <a:endParaRPr lang="en-US"/>
        </a:p>
      </dgm:t>
    </dgm:pt>
    <dgm:pt modelId="{FB1F29E7-2649-42B4-AB5B-9D65F786178F}" type="sibTrans" cxnId="{18415DF7-F27F-42C2-96E6-D97D4FE91DDC}">
      <dgm:prSet/>
      <dgm:spPr/>
      <dgm:t>
        <a:bodyPr/>
        <a:lstStyle/>
        <a:p>
          <a:endParaRPr lang="en-US"/>
        </a:p>
      </dgm:t>
    </dgm:pt>
    <dgm:pt modelId="{E5DEAAD2-62AA-4C6A-8F21-9A8B8B309979}">
      <dgm:prSet/>
      <dgm:spPr/>
      <dgm:t>
        <a:bodyPr/>
        <a:lstStyle/>
        <a:p>
          <a:r>
            <a:rPr lang="en-US"/>
            <a:t>Table of random numbers</a:t>
          </a:r>
        </a:p>
      </dgm:t>
    </dgm:pt>
    <dgm:pt modelId="{6FCBF1D0-F787-4ECB-A309-FAEC47D70FD5}" type="parTrans" cxnId="{A777D1D1-7895-462B-AB18-3DAA5615DD65}">
      <dgm:prSet/>
      <dgm:spPr/>
      <dgm:t>
        <a:bodyPr/>
        <a:lstStyle/>
        <a:p>
          <a:endParaRPr lang="en-US"/>
        </a:p>
      </dgm:t>
    </dgm:pt>
    <dgm:pt modelId="{8680D9FF-3115-4C2E-85E6-718A972BF9AF}" type="sibTrans" cxnId="{A777D1D1-7895-462B-AB18-3DAA5615DD65}">
      <dgm:prSet/>
      <dgm:spPr/>
      <dgm:t>
        <a:bodyPr/>
        <a:lstStyle/>
        <a:p>
          <a:endParaRPr lang="en-US"/>
        </a:p>
      </dgm:t>
    </dgm:pt>
    <dgm:pt modelId="{3ABAACC2-6E6F-422B-979D-BFEBDECB8CB0}">
      <dgm:prSet/>
      <dgm:spPr/>
      <dgm:t>
        <a:bodyPr/>
        <a:lstStyle/>
        <a:p>
          <a:r>
            <a:rPr lang="en-US"/>
            <a:t>Software generated random numbers</a:t>
          </a:r>
        </a:p>
      </dgm:t>
    </dgm:pt>
    <dgm:pt modelId="{66C85C02-0FBE-41E8-82A3-EC128E64FE56}" type="parTrans" cxnId="{C49169AC-0298-4057-AB60-F94EED70CD65}">
      <dgm:prSet/>
      <dgm:spPr/>
      <dgm:t>
        <a:bodyPr/>
        <a:lstStyle/>
        <a:p>
          <a:endParaRPr lang="en-US"/>
        </a:p>
      </dgm:t>
    </dgm:pt>
    <dgm:pt modelId="{6F7D7733-8C34-4A10-9269-189325EE5C3B}" type="sibTrans" cxnId="{C49169AC-0298-4057-AB60-F94EED70CD65}">
      <dgm:prSet/>
      <dgm:spPr/>
      <dgm:t>
        <a:bodyPr/>
        <a:lstStyle/>
        <a:p>
          <a:endParaRPr lang="en-US"/>
        </a:p>
      </dgm:t>
    </dgm:pt>
    <dgm:pt modelId="{0EBB2A5A-F872-47DF-84E9-9972560FBC42}" type="pres">
      <dgm:prSet presAssocID="{967E06D3-BA0C-4B15-9105-24C7F8D1F35E}" presName="vert0" presStyleCnt="0">
        <dgm:presLayoutVars>
          <dgm:dir/>
          <dgm:animOne val="branch"/>
          <dgm:animLvl val="lvl"/>
        </dgm:presLayoutVars>
      </dgm:prSet>
      <dgm:spPr/>
    </dgm:pt>
    <dgm:pt modelId="{54B3CD80-A4FA-42A0-B37D-73854C1E7683}" type="pres">
      <dgm:prSet presAssocID="{4B9AA376-F309-43B1-9A3B-42FF69C8EEB3}" presName="thickLine" presStyleLbl="alignNode1" presStyleIdx="0" presStyleCnt="3"/>
      <dgm:spPr/>
    </dgm:pt>
    <dgm:pt modelId="{C0F57F65-0D47-464F-ACD6-A35411AB9D02}" type="pres">
      <dgm:prSet presAssocID="{4B9AA376-F309-43B1-9A3B-42FF69C8EEB3}" presName="horz1" presStyleCnt="0"/>
      <dgm:spPr/>
    </dgm:pt>
    <dgm:pt modelId="{C97FF315-6C52-458D-9009-997414DA0F0D}" type="pres">
      <dgm:prSet presAssocID="{4B9AA376-F309-43B1-9A3B-42FF69C8EEB3}" presName="tx1" presStyleLbl="revTx" presStyleIdx="0" presStyleCnt="3"/>
      <dgm:spPr/>
    </dgm:pt>
    <dgm:pt modelId="{878D7A38-E395-4336-AC9A-11BF74721EE7}" type="pres">
      <dgm:prSet presAssocID="{4B9AA376-F309-43B1-9A3B-42FF69C8EEB3}" presName="vert1" presStyleCnt="0"/>
      <dgm:spPr/>
    </dgm:pt>
    <dgm:pt modelId="{DFE3B753-3D1B-48A7-B7AB-CF4B1815D440}" type="pres">
      <dgm:prSet presAssocID="{E5DEAAD2-62AA-4C6A-8F21-9A8B8B309979}" presName="thickLine" presStyleLbl="alignNode1" presStyleIdx="1" presStyleCnt="3"/>
      <dgm:spPr/>
    </dgm:pt>
    <dgm:pt modelId="{902A7500-A6A2-4591-856E-483EC0158D18}" type="pres">
      <dgm:prSet presAssocID="{E5DEAAD2-62AA-4C6A-8F21-9A8B8B309979}" presName="horz1" presStyleCnt="0"/>
      <dgm:spPr/>
    </dgm:pt>
    <dgm:pt modelId="{DBB3C59A-C444-4329-BC42-B4557D6E8D96}" type="pres">
      <dgm:prSet presAssocID="{E5DEAAD2-62AA-4C6A-8F21-9A8B8B309979}" presName="tx1" presStyleLbl="revTx" presStyleIdx="1" presStyleCnt="3"/>
      <dgm:spPr/>
    </dgm:pt>
    <dgm:pt modelId="{5039F2B3-6032-48BB-BD59-F022977CC844}" type="pres">
      <dgm:prSet presAssocID="{E5DEAAD2-62AA-4C6A-8F21-9A8B8B309979}" presName="vert1" presStyleCnt="0"/>
      <dgm:spPr/>
    </dgm:pt>
    <dgm:pt modelId="{ABDC834B-92F2-4706-AC03-C367C3093426}" type="pres">
      <dgm:prSet presAssocID="{3ABAACC2-6E6F-422B-979D-BFEBDECB8CB0}" presName="thickLine" presStyleLbl="alignNode1" presStyleIdx="2" presStyleCnt="3"/>
      <dgm:spPr/>
    </dgm:pt>
    <dgm:pt modelId="{B731494D-A0E2-4B13-B3F0-DDABA1DFD70E}" type="pres">
      <dgm:prSet presAssocID="{3ABAACC2-6E6F-422B-979D-BFEBDECB8CB0}" presName="horz1" presStyleCnt="0"/>
      <dgm:spPr/>
    </dgm:pt>
    <dgm:pt modelId="{9AADFC9F-3436-48EF-8ED7-9C7EA1C22B2C}" type="pres">
      <dgm:prSet presAssocID="{3ABAACC2-6E6F-422B-979D-BFEBDECB8CB0}" presName="tx1" presStyleLbl="revTx" presStyleIdx="2" presStyleCnt="3"/>
      <dgm:spPr/>
    </dgm:pt>
    <dgm:pt modelId="{2E854D15-45DD-4342-951C-DFE3A71B3996}" type="pres">
      <dgm:prSet presAssocID="{3ABAACC2-6E6F-422B-979D-BFEBDECB8CB0}" presName="vert1" presStyleCnt="0"/>
      <dgm:spPr/>
    </dgm:pt>
  </dgm:ptLst>
  <dgm:cxnLst>
    <dgm:cxn modelId="{ED694108-475D-4FD9-84E8-53B39DFA9626}" type="presOf" srcId="{E5DEAAD2-62AA-4C6A-8F21-9A8B8B309979}" destId="{DBB3C59A-C444-4329-BC42-B4557D6E8D96}" srcOrd="0" destOrd="0" presId="urn:microsoft.com/office/officeart/2008/layout/LinedList"/>
    <dgm:cxn modelId="{D0737C1D-669C-4BB1-AF37-F52FBD4D915E}" type="presOf" srcId="{967E06D3-BA0C-4B15-9105-24C7F8D1F35E}" destId="{0EBB2A5A-F872-47DF-84E9-9972560FBC42}" srcOrd="0" destOrd="0" presId="urn:microsoft.com/office/officeart/2008/layout/LinedList"/>
    <dgm:cxn modelId="{5BA74535-1F79-44E4-9EC0-EFFF874F2AD9}" type="presOf" srcId="{4B9AA376-F309-43B1-9A3B-42FF69C8EEB3}" destId="{C97FF315-6C52-458D-9009-997414DA0F0D}" srcOrd="0" destOrd="0" presId="urn:microsoft.com/office/officeart/2008/layout/LinedList"/>
    <dgm:cxn modelId="{C49169AC-0298-4057-AB60-F94EED70CD65}" srcId="{967E06D3-BA0C-4B15-9105-24C7F8D1F35E}" destId="{3ABAACC2-6E6F-422B-979D-BFEBDECB8CB0}" srcOrd="2" destOrd="0" parTransId="{66C85C02-0FBE-41E8-82A3-EC128E64FE56}" sibTransId="{6F7D7733-8C34-4A10-9269-189325EE5C3B}"/>
    <dgm:cxn modelId="{A777D1D1-7895-462B-AB18-3DAA5615DD65}" srcId="{967E06D3-BA0C-4B15-9105-24C7F8D1F35E}" destId="{E5DEAAD2-62AA-4C6A-8F21-9A8B8B309979}" srcOrd="1" destOrd="0" parTransId="{6FCBF1D0-F787-4ECB-A309-FAEC47D70FD5}" sibTransId="{8680D9FF-3115-4C2E-85E6-718A972BF9AF}"/>
    <dgm:cxn modelId="{EE9E2DE6-F9D5-4CDC-B4E1-6C9F4BF19E50}" type="presOf" srcId="{3ABAACC2-6E6F-422B-979D-BFEBDECB8CB0}" destId="{9AADFC9F-3436-48EF-8ED7-9C7EA1C22B2C}" srcOrd="0" destOrd="0" presId="urn:microsoft.com/office/officeart/2008/layout/LinedList"/>
    <dgm:cxn modelId="{18415DF7-F27F-42C2-96E6-D97D4FE91DDC}" srcId="{967E06D3-BA0C-4B15-9105-24C7F8D1F35E}" destId="{4B9AA376-F309-43B1-9A3B-42FF69C8EEB3}" srcOrd="0" destOrd="0" parTransId="{ECB2F883-9D99-4B16-B01E-D1045C78C7D9}" sibTransId="{FB1F29E7-2649-42B4-AB5B-9D65F786178F}"/>
    <dgm:cxn modelId="{7DBE1E2A-82A8-4726-AC98-E3B2EB3C6AA4}" type="presParOf" srcId="{0EBB2A5A-F872-47DF-84E9-9972560FBC42}" destId="{54B3CD80-A4FA-42A0-B37D-73854C1E7683}" srcOrd="0" destOrd="0" presId="urn:microsoft.com/office/officeart/2008/layout/LinedList"/>
    <dgm:cxn modelId="{BEFB7C76-1D72-48A1-9B9B-3A54BF1B8B4E}" type="presParOf" srcId="{0EBB2A5A-F872-47DF-84E9-9972560FBC42}" destId="{C0F57F65-0D47-464F-ACD6-A35411AB9D02}" srcOrd="1" destOrd="0" presId="urn:microsoft.com/office/officeart/2008/layout/LinedList"/>
    <dgm:cxn modelId="{C1E98728-CC0E-492C-82D6-EA34985876BB}" type="presParOf" srcId="{C0F57F65-0D47-464F-ACD6-A35411AB9D02}" destId="{C97FF315-6C52-458D-9009-997414DA0F0D}" srcOrd="0" destOrd="0" presId="urn:microsoft.com/office/officeart/2008/layout/LinedList"/>
    <dgm:cxn modelId="{EE00BFC6-5CC9-4362-AD49-DBAAF9C130CC}" type="presParOf" srcId="{C0F57F65-0D47-464F-ACD6-A35411AB9D02}" destId="{878D7A38-E395-4336-AC9A-11BF74721EE7}" srcOrd="1" destOrd="0" presId="urn:microsoft.com/office/officeart/2008/layout/LinedList"/>
    <dgm:cxn modelId="{EE209E57-7AA3-45C3-9DA5-F1BC6C59DD81}" type="presParOf" srcId="{0EBB2A5A-F872-47DF-84E9-9972560FBC42}" destId="{DFE3B753-3D1B-48A7-B7AB-CF4B1815D440}" srcOrd="2" destOrd="0" presId="urn:microsoft.com/office/officeart/2008/layout/LinedList"/>
    <dgm:cxn modelId="{CB3F9771-DEA8-4B76-9907-1DB0D52295A9}" type="presParOf" srcId="{0EBB2A5A-F872-47DF-84E9-9972560FBC42}" destId="{902A7500-A6A2-4591-856E-483EC0158D18}" srcOrd="3" destOrd="0" presId="urn:microsoft.com/office/officeart/2008/layout/LinedList"/>
    <dgm:cxn modelId="{CC3E0D13-5638-4C36-AA1E-2E64378BC77C}" type="presParOf" srcId="{902A7500-A6A2-4591-856E-483EC0158D18}" destId="{DBB3C59A-C444-4329-BC42-B4557D6E8D96}" srcOrd="0" destOrd="0" presId="urn:microsoft.com/office/officeart/2008/layout/LinedList"/>
    <dgm:cxn modelId="{167C8776-C8D5-4EC6-87C9-0F5003BB6B21}" type="presParOf" srcId="{902A7500-A6A2-4591-856E-483EC0158D18}" destId="{5039F2B3-6032-48BB-BD59-F022977CC844}" srcOrd="1" destOrd="0" presId="urn:microsoft.com/office/officeart/2008/layout/LinedList"/>
    <dgm:cxn modelId="{1FE8D3D7-881E-4126-81DA-6AE3FB6FB0DB}" type="presParOf" srcId="{0EBB2A5A-F872-47DF-84E9-9972560FBC42}" destId="{ABDC834B-92F2-4706-AC03-C367C3093426}" srcOrd="4" destOrd="0" presId="urn:microsoft.com/office/officeart/2008/layout/LinedList"/>
    <dgm:cxn modelId="{F23633AB-06EA-40A0-9CE8-CABA91FFD651}" type="presParOf" srcId="{0EBB2A5A-F872-47DF-84E9-9972560FBC42}" destId="{B731494D-A0E2-4B13-B3F0-DDABA1DFD70E}" srcOrd="5" destOrd="0" presId="urn:microsoft.com/office/officeart/2008/layout/LinedList"/>
    <dgm:cxn modelId="{C09C7E35-3C30-402B-80FB-20E9F297A788}" type="presParOf" srcId="{B731494D-A0E2-4B13-B3F0-DDABA1DFD70E}" destId="{9AADFC9F-3436-48EF-8ED7-9C7EA1C22B2C}" srcOrd="0" destOrd="0" presId="urn:microsoft.com/office/officeart/2008/layout/LinedList"/>
    <dgm:cxn modelId="{28D3DD9E-CBCF-4B4A-9062-02D5D10EBE95}" type="presParOf" srcId="{B731494D-A0E2-4B13-B3F0-DDABA1DFD70E}" destId="{2E854D15-45DD-4342-951C-DFE3A71B399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B1D18-12C8-441F-B9F7-398C3FB6FE4B}">
      <dsp:nvSpPr>
        <dsp:cNvPr id="0" name=""/>
        <dsp:cNvSpPr/>
      </dsp:nvSpPr>
      <dsp:spPr>
        <a:xfrm>
          <a:off x="1242" y="1070152"/>
          <a:ext cx="2907589" cy="14537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Point estimation</a:t>
          </a:r>
        </a:p>
      </dsp:txBody>
      <dsp:txXfrm>
        <a:off x="43822" y="1112732"/>
        <a:ext cx="2822429" cy="1368634"/>
      </dsp:txXfrm>
    </dsp:sp>
    <dsp:sp modelId="{F8DD9E1F-9078-479A-A9FD-65167E8CF440}">
      <dsp:nvSpPr>
        <dsp:cNvPr id="0" name=""/>
        <dsp:cNvSpPr/>
      </dsp:nvSpPr>
      <dsp:spPr>
        <a:xfrm>
          <a:off x="3635730" y="1070152"/>
          <a:ext cx="2907589" cy="1453794"/>
        </a:xfrm>
        <a:prstGeom prst="roundRect">
          <a:avLst>
            <a:gd name="adj" fmla="val 10000"/>
          </a:avLst>
        </a:prstGeom>
        <a:solidFill>
          <a:schemeClr val="accent2">
            <a:hueOff val="3119331"/>
            <a:satOff val="17752"/>
            <a:lumOff val="549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Central Limit Theorem</a:t>
          </a:r>
        </a:p>
      </dsp:txBody>
      <dsp:txXfrm>
        <a:off x="3678310" y="1112732"/>
        <a:ext cx="2822429" cy="1368634"/>
      </dsp:txXfrm>
    </dsp:sp>
    <dsp:sp modelId="{2F0F11C4-B33B-4C8C-AC55-153ED25D41F5}">
      <dsp:nvSpPr>
        <dsp:cNvPr id="0" name=""/>
        <dsp:cNvSpPr/>
      </dsp:nvSpPr>
      <dsp:spPr>
        <a:xfrm>
          <a:off x="7270217" y="1070152"/>
          <a:ext cx="2907589" cy="1453794"/>
        </a:xfrm>
        <a:prstGeom prst="roundRect">
          <a:avLst>
            <a:gd name="adj" fmla="val 10000"/>
          </a:avLst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Normal distribution</a:t>
          </a:r>
        </a:p>
      </dsp:txBody>
      <dsp:txXfrm>
        <a:off x="7312797" y="1112732"/>
        <a:ext cx="2822429" cy="13686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58D75-C96A-4FDF-99A6-89B715370041}">
      <dsp:nvSpPr>
        <dsp:cNvPr id="0" name=""/>
        <dsp:cNvSpPr/>
      </dsp:nvSpPr>
      <dsp:spPr>
        <a:xfrm>
          <a:off x="1242" y="181987"/>
          <a:ext cx="4361073" cy="2769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DFD8C-0DC4-426F-9C20-FC781D7645C2}">
      <dsp:nvSpPr>
        <dsp:cNvPr id="0" name=""/>
        <dsp:cNvSpPr/>
      </dsp:nvSpPr>
      <dsp:spPr>
        <a:xfrm>
          <a:off x="485806" y="642322"/>
          <a:ext cx="4361073" cy="2769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Population</a:t>
          </a:r>
        </a:p>
      </dsp:txBody>
      <dsp:txXfrm>
        <a:off x="566915" y="723431"/>
        <a:ext cx="4198855" cy="2607063"/>
      </dsp:txXfrm>
    </dsp:sp>
    <dsp:sp modelId="{25771D0D-8987-433A-B8AA-6C70502C97DF}">
      <dsp:nvSpPr>
        <dsp:cNvPr id="0" name=""/>
        <dsp:cNvSpPr/>
      </dsp:nvSpPr>
      <dsp:spPr>
        <a:xfrm>
          <a:off x="5331442" y="181987"/>
          <a:ext cx="4361073" cy="2769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FC85C-853E-47F6-BC41-E81A488082A2}">
      <dsp:nvSpPr>
        <dsp:cNvPr id="0" name=""/>
        <dsp:cNvSpPr/>
      </dsp:nvSpPr>
      <dsp:spPr>
        <a:xfrm>
          <a:off x="5816006" y="642322"/>
          <a:ext cx="4361073" cy="2769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Sample</a:t>
          </a:r>
        </a:p>
      </dsp:txBody>
      <dsp:txXfrm>
        <a:off x="5897115" y="723431"/>
        <a:ext cx="4198855" cy="26070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B3CD80-A4FA-42A0-B37D-73854C1E7683}">
      <dsp:nvSpPr>
        <dsp:cNvPr id="0" name=""/>
        <dsp:cNvSpPr/>
      </dsp:nvSpPr>
      <dsp:spPr>
        <a:xfrm>
          <a:off x="0" y="2641"/>
          <a:ext cx="59944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FF315-6C52-458D-9009-997414DA0F0D}">
      <dsp:nvSpPr>
        <dsp:cNvPr id="0" name=""/>
        <dsp:cNvSpPr/>
      </dsp:nvSpPr>
      <dsp:spPr>
        <a:xfrm>
          <a:off x="0" y="2641"/>
          <a:ext cx="5994400" cy="1801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Lottery method</a:t>
          </a:r>
        </a:p>
      </dsp:txBody>
      <dsp:txXfrm>
        <a:off x="0" y="2641"/>
        <a:ext cx="5994400" cy="1801379"/>
      </dsp:txXfrm>
    </dsp:sp>
    <dsp:sp modelId="{DFE3B753-3D1B-48A7-B7AB-CF4B1815D440}">
      <dsp:nvSpPr>
        <dsp:cNvPr id="0" name=""/>
        <dsp:cNvSpPr/>
      </dsp:nvSpPr>
      <dsp:spPr>
        <a:xfrm>
          <a:off x="0" y="1804020"/>
          <a:ext cx="59944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3C59A-C444-4329-BC42-B4557D6E8D96}">
      <dsp:nvSpPr>
        <dsp:cNvPr id="0" name=""/>
        <dsp:cNvSpPr/>
      </dsp:nvSpPr>
      <dsp:spPr>
        <a:xfrm>
          <a:off x="0" y="1804020"/>
          <a:ext cx="5994400" cy="1801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Table of random numbers</a:t>
          </a:r>
        </a:p>
      </dsp:txBody>
      <dsp:txXfrm>
        <a:off x="0" y="1804020"/>
        <a:ext cx="5994400" cy="1801379"/>
      </dsp:txXfrm>
    </dsp:sp>
    <dsp:sp modelId="{ABDC834B-92F2-4706-AC03-C367C3093426}">
      <dsp:nvSpPr>
        <dsp:cNvPr id="0" name=""/>
        <dsp:cNvSpPr/>
      </dsp:nvSpPr>
      <dsp:spPr>
        <a:xfrm>
          <a:off x="0" y="3605400"/>
          <a:ext cx="59944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DFC9F-3436-48EF-8ED7-9C7EA1C22B2C}">
      <dsp:nvSpPr>
        <dsp:cNvPr id="0" name=""/>
        <dsp:cNvSpPr/>
      </dsp:nvSpPr>
      <dsp:spPr>
        <a:xfrm>
          <a:off x="0" y="3605400"/>
          <a:ext cx="5994400" cy="1801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Software generated random numbers</a:t>
          </a:r>
        </a:p>
      </dsp:txBody>
      <dsp:txXfrm>
        <a:off x="0" y="3605400"/>
        <a:ext cx="5994400" cy="1801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AB092CD-4273-444B-8426-8EB57D389A51}" type="datetimeFigureOut">
              <a:rPr lang="es-MX" smtClean="0"/>
              <a:t>20/11/2021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435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20/11/2021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0734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20/11/2021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80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20/11/2021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113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AB092CD-4273-444B-8426-8EB57D389A51}" type="datetimeFigureOut">
              <a:rPr lang="es-MX" smtClean="0"/>
              <a:t>20/11/2021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69856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20/11/2021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86266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20/11/2021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3143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20/11/2021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083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20/11/2021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0116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AB092CD-4273-444B-8426-8EB57D389A51}" type="datetimeFigureOut">
              <a:rPr lang="es-MX" smtClean="0"/>
              <a:t>20/11/2021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80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AB092CD-4273-444B-8426-8EB57D389A51}" type="datetimeFigureOut">
              <a:rPr lang="es-MX" smtClean="0"/>
              <a:t>20/11/2021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791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AB092CD-4273-444B-8426-8EB57D389A51}" type="datetimeFigureOut">
              <a:rPr lang="es-MX" smtClean="0"/>
              <a:t>20/11/2021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92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9868916-58B2-48F0-B6C8-D995E8977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6C352560-ADF3-46EB-BC01-09CADA639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86" r="40118"/>
          <a:stretch/>
        </p:blipFill>
        <p:spPr>
          <a:xfrm>
            <a:off x="8362943" y="10"/>
            <a:ext cx="3829057" cy="6857990"/>
          </a:xfrm>
          <a:prstGeom prst="rect">
            <a:avLst/>
          </a:prstGeom>
        </p:spPr>
      </p:pic>
      <p:sp>
        <p:nvSpPr>
          <p:cNvPr id="18" name="Freeform 13">
            <a:extLst>
              <a:ext uri="{FF2B5EF4-FFF2-40B4-BE49-F238E27FC236}">
                <a16:creationId xmlns:a16="http://schemas.microsoft.com/office/drawing/2014/main" id="{BB82496C-9AD4-4916-BAB7-FF3CC04B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0" y="0"/>
            <a:ext cx="9807836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B812C-A936-48DB-B097-FDC4042C2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403" y="1098388"/>
            <a:ext cx="7818540" cy="439498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Statistics for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ED5D-A1BA-4364-A295-E160DB348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403" y="5563388"/>
            <a:ext cx="7818540" cy="742279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bg2"/>
                </a:solidFill>
              </a:rPr>
              <a:t>Dr. Suresh Kumar Gadi</a:t>
            </a:r>
          </a:p>
          <a:p>
            <a:pPr algn="l">
              <a:lnSpc>
                <a:spcPct val="90000"/>
              </a:lnSpc>
            </a:pPr>
            <a:r>
              <a:rPr lang="es-ES" dirty="0">
                <a:solidFill>
                  <a:schemeClr val="bg2"/>
                </a:solidFill>
              </a:rPr>
              <a:t>Universidad de las Américas Puebla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7C1286-B472-4907-9B47-E8C9FE290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28B35564-38A4-457A-BD01-15D6F1659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33061" y="0"/>
            <a:ext cx="1646238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403AE2-0B84-413A-B7A8-3165F3E5E5A0}"/>
              </a:ext>
            </a:extLst>
          </p:cNvPr>
          <p:cNvSpPr/>
          <p:nvPr/>
        </p:nvSpPr>
        <p:spPr>
          <a:xfrm>
            <a:off x="544404" y="293941"/>
            <a:ext cx="440933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cap="all" spc="8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Session 5 of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831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D21332B-FE15-41A6-8919-8563A89EA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58A98-4F59-438C-A875-83AD6275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901" y="3741641"/>
            <a:ext cx="10134198" cy="1857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720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7B686-6A88-4937-9218-54E96E2E5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3314" y="5715000"/>
            <a:ext cx="8045373" cy="6606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439F6CA3-780D-4C3A-A889-C705E7E7D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1DA82753-4FFA-4E2E-BA9A-EA459BE64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2271" y="941544"/>
            <a:ext cx="2487458" cy="248745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335BA4-3C40-424B-A885-29B1007B8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298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E50C6D-461D-4444-9900-3C02497B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/>
              <a:t>Content</a:t>
            </a:r>
            <a:endParaRPr lang="en-US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B8839D-A0EB-4C8F-ABC3-1905904698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803268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773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428CF-3433-4122-891E-BF6C31E34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BD9978-A8B5-4D74-89FA-A464649224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51678" y="2286001"/>
          <a:ext cx="10178322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519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FD86-229A-4105-836C-F824F1C7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6"/>
            <a:ext cx="3384329" cy="5421435"/>
          </a:xfrm>
        </p:spPr>
        <p:txBody>
          <a:bodyPr anchor="ctr">
            <a:normAutofit/>
          </a:bodyPr>
          <a:lstStyle/>
          <a:p>
            <a:r>
              <a:rPr lang="en-US" sz="4000"/>
              <a:t>Random sampling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2DAB50BB-0C90-4C8B-966E-5798E9F38C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401897"/>
              </p:ext>
            </p:extLst>
          </p:nvPr>
        </p:nvGraphicFramePr>
        <p:xfrm>
          <a:off x="5280025" y="644525"/>
          <a:ext cx="5994400" cy="54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783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FA0B0DB9-9592-477A-88BB-5A1139A94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9705" y="240367"/>
            <a:ext cx="6385010" cy="6377266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36C218-8C6D-452A-99E5-47A19744E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2077" y="1068755"/>
            <a:ext cx="6434864" cy="4720490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chemeClr val="tx1"/>
                </a:solidFill>
              </a:rPr>
              <a:t>Sampling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59C197-C92F-4EEC-9821-4C2CAABD6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rgbClr val="F3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8FAB21-585B-45B5-A4AF-3F5A5453E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10" y="1306286"/>
            <a:ext cx="3392854" cy="4245428"/>
          </a:xfrm>
        </p:spPr>
        <p:txBody>
          <a:bodyPr anchor="ctr">
            <a:normAutofit/>
          </a:bodyPr>
          <a:lstStyle/>
          <a:p>
            <a:pPr algn="l"/>
            <a:r>
              <a:rPr lang="en-US" sz="2400" dirty="0">
                <a:solidFill>
                  <a:srgbClr val="62584F"/>
                </a:solidFill>
              </a:rPr>
              <a:t>Example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18D58F-96AE-499D-AB10-312690101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rgbClr val="625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145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384613-A493-4A01-873E-5BD3769D1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50CF4-A76C-4C90-96F2-59C42005A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3" y="643467"/>
            <a:ext cx="7558609" cy="4849909"/>
          </a:xfrm>
        </p:spPr>
        <p:txBody>
          <a:bodyPr anchor="b">
            <a:normAutofit/>
          </a:bodyPr>
          <a:lstStyle/>
          <a:p>
            <a:pPr algn="l"/>
            <a:r>
              <a:rPr lang="en-US" sz="8800"/>
              <a:t>Point estimation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13C202F-D8B7-4895-AF46-A9FF4AB05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3" y="5563388"/>
            <a:ext cx="7558609" cy="742279"/>
          </a:xfrm>
        </p:spPr>
        <p:txBody>
          <a:bodyPr>
            <a:normAutofit/>
          </a:bodyPr>
          <a:lstStyle/>
          <a:p>
            <a:pPr algn="l"/>
            <a:endParaRPr lang="en-US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336F18-80E9-4DFA-9C2E-3F8561472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171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D293054-EC89-4CF2-AAEF-B38981E9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302764" y="0"/>
            <a:ext cx="2889236" cy="6858000"/>
          </a:xfrm>
          <a:custGeom>
            <a:avLst/>
            <a:gdLst>
              <a:gd name="connsiteX0" fmla="*/ 1514461 w 2889236"/>
              <a:gd name="connsiteY0" fmla="*/ 0 h 6858000"/>
              <a:gd name="connsiteX1" fmla="*/ 1291796 w 2889236"/>
              <a:gd name="connsiteY1" fmla="*/ 0 h 6858000"/>
              <a:gd name="connsiteX2" fmla="*/ 1242998 w 2889236"/>
              <a:gd name="connsiteY2" fmla="*/ 0 h 6858000"/>
              <a:gd name="connsiteX3" fmla="*/ 303177 w 2889236"/>
              <a:gd name="connsiteY3" fmla="*/ 0 h 6858000"/>
              <a:gd name="connsiteX4" fmla="*/ 235415 w 2889236"/>
              <a:gd name="connsiteY4" fmla="*/ 0 h 6858000"/>
              <a:gd name="connsiteX5" fmla="*/ 0 w 2889236"/>
              <a:gd name="connsiteY5" fmla="*/ 0 h 6858000"/>
              <a:gd name="connsiteX6" fmla="*/ 0 w 2889236"/>
              <a:gd name="connsiteY6" fmla="*/ 6858000 h 6858000"/>
              <a:gd name="connsiteX7" fmla="*/ 235415 w 2889236"/>
              <a:gd name="connsiteY7" fmla="*/ 6858000 h 6858000"/>
              <a:gd name="connsiteX8" fmla="*/ 303177 w 2889236"/>
              <a:gd name="connsiteY8" fmla="*/ 6858000 h 6858000"/>
              <a:gd name="connsiteX9" fmla="*/ 1242998 w 2889236"/>
              <a:gd name="connsiteY9" fmla="*/ 6858000 h 6858000"/>
              <a:gd name="connsiteX10" fmla="*/ 1291795 w 2889236"/>
              <a:gd name="connsiteY10" fmla="*/ 6858000 h 6858000"/>
              <a:gd name="connsiteX11" fmla="*/ 1514461 w 2889236"/>
              <a:gd name="connsiteY11" fmla="*/ 6858000 h 6858000"/>
              <a:gd name="connsiteX12" fmla="*/ 1541448 w 2889236"/>
              <a:gd name="connsiteY12" fmla="*/ 6770688 h 6858000"/>
              <a:gd name="connsiteX13" fmla="*/ 1566848 w 2889236"/>
              <a:gd name="connsiteY13" fmla="*/ 6683375 h 6858000"/>
              <a:gd name="connsiteX14" fmla="*/ 1592248 w 2889236"/>
              <a:gd name="connsiteY14" fmla="*/ 6594475 h 6858000"/>
              <a:gd name="connsiteX15" fmla="*/ 1614473 w 2889236"/>
              <a:gd name="connsiteY15" fmla="*/ 6503988 h 6858000"/>
              <a:gd name="connsiteX16" fmla="*/ 1641461 w 2889236"/>
              <a:gd name="connsiteY16" fmla="*/ 6416675 h 6858000"/>
              <a:gd name="connsiteX17" fmla="*/ 1670036 w 2889236"/>
              <a:gd name="connsiteY17" fmla="*/ 6332538 h 6858000"/>
              <a:gd name="connsiteX18" fmla="*/ 1706548 w 2889236"/>
              <a:gd name="connsiteY18" fmla="*/ 6253163 h 6858000"/>
              <a:gd name="connsiteX19" fmla="*/ 1749411 w 2889236"/>
              <a:gd name="connsiteY19" fmla="*/ 6180138 h 6858000"/>
              <a:gd name="connsiteX20" fmla="*/ 1797036 w 2889236"/>
              <a:gd name="connsiteY20" fmla="*/ 6118225 h 6858000"/>
              <a:gd name="connsiteX21" fmla="*/ 1849423 w 2889236"/>
              <a:gd name="connsiteY21" fmla="*/ 6059488 h 6858000"/>
              <a:gd name="connsiteX22" fmla="*/ 1909748 w 2889236"/>
              <a:gd name="connsiteY22" fmla="*/ 6005513 h 6858000"/>
              <a:gd name="connsiteX23" fmla="*/ 1973248 w 2889236"/>
              <a:gd name="connsiteY23" fmla="*/ 5951538 h 6858000"/>
              <a:gd name="connsiteX24" fmla="*/ 2039923 w 2889236"/>
              <a:gd name="connsiteY24" fmla="*/ 5900738 h 6858000"/>
              <a:gd name="connsiteX25" fmla="*/ 2106598 w 2889236"/>
              <a:gd name="connsiteY25" fmla="*/ 5849938 h 6858000"/>
              <a:gd name="connsiteX26" fmla="*/ 2174861 w 2889236"/>
              <a:gd name="connsiteY26" fmla="*/ 5797550 h 6858000"/>
              <a:gd name="connsiteX27" fmla="*/ 2239948 w 2889236"/>
              <a:gd name="connsiteY27" fmla="*/ 5746750 h 6858000"/>
              <a:gd name="connsiteX28" fmla="*/ 2301861 w 2889236"/>
              <a:gd name="connsiteY28" fmla="*/ 5692775 h 6858000"/>
              <a:gd name="connsiteX29" fmla="*/ 2359011 w 2889236"/>
              <a:gd name="connsiteY29" fmla="*/ 5634038 h 6858000"/>
              <a:gd name="connsiteX30" fmla="*/ 2411398 w 2889236"/>
              <a:gd name="connsiteY30" fmla="*/ 5575300 h 6858000"/>
              <a:gd name="connsiteX31" fmla="*/ 2454261 w 2889236"/>
              <a:gd name="connsiteY31" fmla="*/ 5511800 h 6858000"/>
              <a:gd name="connsiteX32" fmla="*/ 2490773 w 2889236"/>
              <a:gd name="connsiteY32" fmla="*/ 5440363 h 6858000"/>
              <a:gd name="connsiteX33" fmla="*/ 2512998 w 2889236"/>
              <a:gd name="connsiteY33" fmla="*/ 5370513 h 6858000"/>
              <a:gd name="connsiteX34" fmla="*/ 2527286 w 2889236"/>
              <a:gd name="connsiteY34" fmla="*/ 5292725 h 6858000"/>
              <a:gd name="connsiteX35" fmla="*/ 2533636 w 2889236"/>
              <a:gd name="connsiteY35" fmla="*/ 5216525 h 6858000"/>
              <a:gd name="connsiteX36" fmla="*/ 2532048 w 2889236"/>
              <a:gd name="connsiteY36" fmla="*/ 5135563 h 6858000"/>
              <a:gd name="connsiteX37" fmla="*/ 2525698 w 2889236"/>
              <a:gd name="connsiteY37" fmla="*/ 5054600 h 6858000"/>
              <a:gd name="connsiteX38" fmla="*/ 2517761 w 2889236"/>
              <a:gd name="connsiteY38" fmla="*/ 4970463 h 6858000"/>
              <a:gd name="connsiteX39" fmla="*/ 2506648 w 2889236"/>
              <a:gd name="connsiteY39" fmla="*/ 4886325 h 6858000"/>
              <a:gd name="connsiteX40" fmla="*/ 2493948 w 2889236"/>
              <a:gd name="connsiteY40" fmla="*/ 4802188 h 6858000"/>
              <a:gd name="connsiteX41" fmla="*/ 2484423 w 2889236"/>
              <a:gd name="connsiteY41" fmla="*/ 4718050 h 6858000"/>
              <a:gd name="connsiteX42" fmla="*/ 2478073 w 2889236"/>
              <a:gd name="connsiteY42" fmla="*/ 4633913 h 6858000"/>
              <a:gd name="connsiteX43" fmla="*/ 2473311 w 2889236"/>
              <a:gd name="connsiteY43" fmla="*/ 4552950 h 6858000"/>
              <a:gd name="connsiteX44" fmla="*/ 2478073 w 2889236"/>
              <a:gd name="connsiteY44" fmla="*/ 4473575 h 6858000"/>
              <a:gd name="connsiteX45" fmla="*/ 2487598 w 2889236"/>
              <a:gd name="connsiteY45" fmla="*/ 4395788 h 6858000"/>
              <a:gd name="connsiteX46" fmla="*/ 2508236 w 2889236"/>
              <a:gd name="connsiteY46" fmla="*/ 4314825 h 6858000"/>
              <a:gd name="connsiteX47" fmla="*/ 2539986 w 2889236"/>
              <a:gd name="connsiteY47" fmla="*/ 4235450 h 6858000"/>
              <a:gd name="connsiteX48" fmla="*/ 2578086 w 2889236"/>
              <a:gd name="connsiteY48" fmla="*/ 4156075 h 6858000"/>
              <a:gd name="connsiteX49" fmla="*/ 2620948 w 2889236"/>
              <a:gd name="connsiteY49" fmla="*/ 4076700 h 6858000"/>
              <a:gd name="connsiteX50" fmla="*/ 2665398 w 2889236"/>
              <a:gd name="connsiteY50" fmla="*/ 3998913 h 6858000"/>
              <a:gd name="connsiteX51" fmla="*/ 2713024 w 2889236"/>
              <a:gd name="connsiteY51" fmla="*/ 3919538 h 6858000"/>
              <a:gd name="connsiteX52" fmla="*/ 2755886 w 2889236"/>
              <a:gd name="connsiteY52" fmla="*/ 3840163 h 6858000"/>
              <a:gd name="connsiteX53" fmla="*/ 2798748 w 2889236"/>
              <a:gd name="connsiteY53" fmla="*/ 3759200 h 6858000"/>
              <a:gd name="connsiteX54" fmla="*/ 2835261 w 2889236"/>
              <a:gd name="connsiteY54" fmla="*/ 3678238 h 6858000"/>
              <a:gd name="connsiteX55" fmla="*/ 2863836 w 2889236"/>
              <a:gd name="connsiteY55" fmla="*/ 3597275 h 6858000"/>
              <a:gd name="connsiteX56" fmla="*/ 2879711 w 2889236"/>
              <a:gd name="connsiteY56" fmla="*/ 3514725 h 6858000"/>
              <a:gd name="connsiteX57" fmla="*/ 2889236 w 2889236"/>
              <a:gd name="connsiteY57" fmla="*/ 3429000 h 6858000"/>
              <a:gd name="connsiteX58" fmla="*/ 2879711 w 2889236"/>
              <a:gd name="connsiteY58" fmla="*/ 3343275 h 6858000"/>
              <a:gd name="connsiteX59" fmla="*/ 2863836 w 2889236"/>
              <a:gd name="connsiteY59" fmla="*/ 3260725 h 6858000"/>
              <a:gd name="connsiteX60" fmla="*/ 2835261 w 2889236"/>
              <a:gd name="connsiteY60" fmla="*/ 3179763 h 6858000"/>
              <a:gd name="connsiteX61" fmla="*/ 2798748 w 2889236"/>
              <a:gd name="connsiteY61" fmla="*/ 3098800 h 6858000"/>
              <a:gd name="connsiteX62" fmla="*/ 2755886 w 2889236"/>
              <a:gd name="connsiteY62" fmla="*/ 3017838 h 6858000"/>
              <a:gd name="connsiteX63" fmla="*/ 2713024 w 2889236"/>
              <a:gd name="connsiteY63" fmla="*/ 2938463 h 6858000"/>
              <a:gd name="connsiteX64" fmla="*/ 2665398 w 2889236"/>
              <a:gd name="connsiteY64" fmla="*/ 2859088 h 6858000"/>
              <a:gd name="connsiteX65" fmla="*/ 2620948 w 2889236"/>
              <a:gd name="connsiteY65" fmla="*/ 2781300 h 6858000"/>
              <a:gd name="connsiteX66" fmla="*/ 2578086 w 2889236"/>
              <a:gd name="connsiteY66" fmla="*/ 2701925 h 6858000"/>
              <a:gd name="connsiteX67" fmla="*/ 2539986 w 2889236"/>
              <a:gd name="connsiteY67" fmla="*/ 2622550 h 6858000"/>
              <a:gd name="connsiteX68" fmla="*/ 2508236 w 2889236"/>
              <a:gd name="connsiteY68" fmla="*/ 2543175 h 6858000"/>
              <a:gd name="connsiteX69" fmla="*/ 2487598 w 2889236"/>
              <a:gd name="connsiteY69" fmla="*/ 2462213 h 6858000"/>
              <a:gd name="connsiteX70" fmla="*/ 2478073 w 2889236"/>
              <a:gd name="connsiteY70" fmla="*/ 2384425 h 6858000"/>
              <a:gd name="connsiteX71" fmla="*/ 2473311 w 2889236"/>
              <a:gd name="connsiteY71" fmla="*/ 2305050 h 6858000"/>
              <a:gd name="connsiteX72" fmla="*/ 2478073 w 2889236"/>
              <a:gd name="connsiteY72" fmla="*/ 2224088 h 6858000"/>
              <a:gd name="connsiteX73" fmla="*/ 2484423 w 2889236"/>
              <a:gd name="connsiteY73" fmla="*/ 2139950 h 6858000"/>
              <a:gd name="connsiteX74" fmla="*/ 2493948 w 2889236"/>
              <a:gd name="connsiteY74" fmla="*/ 2055813 h 6858000"/>
              <a:gd name="connsiteX75" fmla="*/ 2506648 w 2889236"/>
              <a:gd name="connsiteY75" fmla="*/ 1971675 h 6858000"/>
              <a:gd name="connsiteX76" fmla="*/ 2517761 w 2889236"/>
              <a:gd name="connsiteY76" fmla="*/ 1887538 h 6858000"/>
              <a:gd name="connsiteX77" fmla="*/ 2525698 w 2889236"/>
              <a:gd name="connsiteY77" fmla="*/ 1803400 h 6858000"/>
              <a:gd name="connsiteX78" fmla="*/ 2532048 w 2889236"/>
              <a:gd name="connsiteY78" fmla="*/ 1722438 h 6858000"/>
              <a:gd name="connsiteX79" fmla="*/ 2533636 w 2889236"/>
              <a:gd name="connsiteY79" fmla="*/ 1641475 h 6858000"/>
              <a:gd name="connsiteX80" fmla="*/ 2527286 w 2889236"/>
              <a:gd name="connsiteY80" fmla="*/ 1565275 h 6858000"/>
              <a:gd name="connsiteX81" fmla="*/ 2512998 w 2889236"/>
              <a:gd name="connsiteY81" fmla="*/ 1487488 h 6858000"/>
              <a:gd name="connsiteX82" fmla="*/ 2490773 w 2889236"/>
              <a:gd name="connsiteY82" fmla="*/ 1417638 h 6858000"/>
              <a:gd name="connsiteX83" fmla="*/ 2454261 w 2889236"/>
              <a:gd name="connsiteY83" fmla="*/ 1346200 h 6858000"/>
              <a:gd name="connsiteX84" fmla="*/ 2411398 w 2889236"/>
              <a:gd name="connsiteY84" fmla="*/ 1282700 h 6858000"/>
              <a:gd name="connsiteX85" fmla="*/ 2359011 w 2889236"/>
              <a:gd name="connsiteY85" fmla="*/ 1223963 h 6858000"/>
              <a:gd name="connsiteX86" fmla="*/ 2301861 w 2889236"/>
              <a:gd name="connsiteY86" fmla="*/ 1165225 h 6858000"/>
              <a:gd name="connsiteX87" fmla="*/ 2239948 w 2889236"/>
              <a:gd name="connsiteY87" fmla="*/ 1111250 h 6858000"/>
              <a:gd name="connsiteX88" fmla="*/ 2174861 w 2889236"/>
              <a:gd name="connsiteY88" fmla="*/ 1060450 h 6858000"/>
              <a:gd name="connsiteX89" fmla="*/ 2106598 w 2889236"/>
              <a:gd name="connsiteY89" fmla="*/ 1008063 h 6858000"/>
              <a:gd name="connsiteX90" fmla="*/ 2039923 w 2889236"/>
              <a:gd name="connsiteY90" fmla="*/ 957263 h 6858000"/>
              <a:gd name="connsiteX91" fmla="*/ 1973248 w 2889236"/>
              <a:gd name="connsiteY91" fmla="*/ 906463 h 6858000"/>
              <a:gd name="connsiteX92" fmla="*/ 1909748 w 2889236"/>
              <a:gd name="connsiteY92" fmla="*/ 852488 h 6858000"/>
              <a:gd name="connsiteX93" fmla="*/ 1849423 w 2889236"/>
              <a:gd name="connsiteY93" fmla="*/ 798513 h 6858000"/>
              <a:gd name="connsiteX94" fmla="*/ 1797036 w 2889236"/>
              <a:gd name="connsiteY94" fmla="*/ 739775 h 6858000"/>
              <a:gd name="connsiteX95" fmla="*/ 1749411 w 2889236"/>
              <a:gd name="connsiteY95" fmla="*/ 677863 h 6858000"/>
              <a:gd name="connsiteX96" fmla="*/ 1706548 w 2889236"/>
              <a:gd name="connsiteY96" fmla="*/ 604838 h 6858000"/>
              <a:gd name="connsiteX97" fmla="*/ 1670036 w 2889236"/>
              <a:gd name="connsiteY97" fmla="*/ 525463 h 6858000"/>
              <a:gd name="connsiteX98" fmla="*/ 1641461 w 2889236"/>
              <a:gd name="connsiteY98" fmla="*/ 441325 h 6858000"/>
              <a:gd name="connsiteX99" fmla="*/ 1614473 w 2889236"/>
              <a:gd name="connsiteY99" fmla="*/ 354013 h 6858000"/>
              <a:gd name="connsiteX100" fmla="*/ 1592248 w 2889236"/>
              <a:gd name="connsiteY100" fmla="*/ 263525 h 6858000"/>
              <a:gd name="connsiteX101" fmla="*/ 1566848 w 2889236"/>
              <a:gd name="connsiteY101" fmla="*/ 174625 h 6858000"/>
              <a:gd name="connsiteX102" fmla="*/ 1541448 w 2889236"/>
              <a:gd name="connsiteY102" fmla="*/ 873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889236" h="6858000">
                <a:moveTo>
                  <a:pt x="1514461" y="0"/>
                </a:moveTo>
                <a:lnTo>
                  <a:pt x="1291796" y="0"/>
                </a:lnTo>
                <a:lnTo>
                  <a:pt x="1242998" y="0"/>
                </a:lnTo>
                <a:lnTo>
                  <a:pt x="303177" y="0"/>
                </a:lnTo>
                <a:lnTo>
                  <a:pt x="235415" y="0"/>
                </a:lnTo>
                <a:lnTo>
                  <a:pt x="0" y="0"/>
                </a:lnTo>
                <a:lnTo>
                  <a:pt x="0" y="6858000"/>
                </a:lnTo>
                <a:lnTo>
                  <a:pt x="235415" y="6858000"/>
                </a:lnTo>
                <a:lnTo>
                  <a:pt x="303177" y="6858000"/>
                </a:lnTo>
                <a:lnTo>
                  <a:pt x="1242998" y="6858000"/>
                </a:lnTo>
                <a:lnTo>
                  <a:pt x="1291795" y="6858000"/>
                </a:lnTo>
                <a:lnTo>
                  <a:pt x="1514461" y="6858000"/>
                </a:lnTo>
                <a:lnTo>
                  <a:pt x="1541448" y="6770688"/>
                </a:lnTo>
                <a:lnTo>
                  <a:pt x="1566848" y="6683375"/>
                </a:lnTo>
                <a:lnTo>
                  <a:pt x="1592248" y="6594475"/>
                </a:lnTo>
                <a:lnTo>
                  <a:pt x="1614473" y="6503988"/>
                </a:lnTo>
                <a:lnTo>
                  <a:pt x="1641461" y="6416675"/>
                </a:lnTo>
                <a:lnTo>
                  <a:pt x="1670036" y="6332538"/>
                </a:lnTo>
                <a:lnTo>
                  <a:pt x="1706548" y="6253163"/>
                </a:lnTo>
                <a:lnTo>
                  <a:pt x="1749411" y="6180138"/>
                </a:lnTo>
                <a:lnTo>
                  <a:pt x="1797036" y="6118225"/>
                </a:lnTo>
                <a:lnTo>
                  <a:pt x="1849423" y="6059488"/>
                </a:lnTo>
                <a:lnTo>
                  <a:pt x="1909748" y="6005513"/>
                </a:lnTo>
                <a:lnTo>
                  <a:pt x="1973248" y="5951538"/>
                </a:lnTo>
                <a:lnTo>
                  <a:pt x="2039923" y="5900738"/>
                </a:lnTo>
                <a:lnTo>
                  <a:pt x="2106598" y="5849938"/>
                </a:lnTo>
                <a:lnTo>
                  <a:pt x="2174861" y="5797550"/>
                </a:lnTo>
                <a:lnTo>
                  <a:pt x="2239948" y="5746750"/>
                </a:lnTo>
                <a:lnTo>
                  <a:pt x="2301861" y="5692775"/>
                </a:lnTo>
                <a:lnTo>
                  <a:pt x="2359011" y="5634038"/>
                </a:lnTo>
                <a:lnTo>
                  <a:pt x="2411398" y="5575300"/>
                </a:lnTo>
                <a:lnTo>
                  <a:pt x="2454261" y="5511800"/>
                </a:lnTo>
                <a:lnTo>
                  <a:pt x="2490773" y="5440363"/>
                </a:lnTo>
                <a:lnTo>
                  <a:pt x="2512998" y="5370513"/>
                </a:lnTo>
                <a:lnTo>
                  <a:pt x="2527286" y="5292725"/>
                </a:lnTo>
                <a:lnTo>
                  <a:pt x="2533636" y="5216525"/>
                </a:lnTo>
                <a:lnTo>
                  <a:pt x="2532048" y="5135563"/>
                </a:lnTo>
                <a:lnTo>
                  <a:pt x="2525698" y="5054600"/>
                </a:lnTo>
                <a:lnTo>
                  <a:pt x="2517761" y="4970463"/>
                </a:lnTo>
                <a:lnTo>
                  <a:pt x="2506648" y="4886325"/>
                </a:lnTo>
                <a:lnTo>
                  <a:pt x="2493948" y="4802188"/>
                </a:lnTo>
                <a:lnTo>
                  <a:pt x="2484423" y="4718050"/>
                </a:lnTo>
                <a:lnTo>
                  <a:pt x="2478073" y="4633913"/>
                </a:lnTo>
                <a:lnTo>
                  <a:pt x="2473311" y="4552950"/>
                </a:lnTo>
                <a:lnTo>
                  <a:pt x="2478073" y="4473575"/>
                </a:lnTo>
                <a:lnTo>
                  <a:pt x="2487598" y="4395788"/>
                </a:lnTo>
                <a:lnTo>
                  <a:pt x="2508236" y="4314825"/>
                </a:lnTo>
                <a:lnTo>
                  <a:pt x="2539986" y="4235450"/>
                </a:lnTo>
                <a:lnTo>
                  <a:pt x="2578086" y="4156075"/>
                </a:lnTo>
                <a:lnTo>
                  <a:pt x="2620948" y="4076700"/>
                </a:lnTo>
                <a:lnTo>
                  <a:pt x="2665398" y="3998913"/>
                </a:lnTo>
                <a:lnTo>
                  <a:pt x="2713024" y="3919538"/>
                </a:lnTo>
                <a:lnTo>
                  <a:pt x="2755886" y="3840163"/>
                </a:lnTo>
                <a:lnTo>
                  <a:pt x="2798748" y="3759200"/>
                </a:lnTo>
                <a:lnTo>
                  <a:pt x="2835261" y="3678238"/>
                </a:lnTo>
                <a:lnTo>
                  <a:pt x="2863836" y="3597275"/>
                </a:lnTo>
                <a:lnTo>
                  <a:pt x="2879711" y="3514725"/>
                </a:lnTo>
                <a:lnTo>
                  <a:pt x="2889236" y="3429000"/>
                </a:lnTo>
                <a:lnTo>
                  <a:pt x="2879711" y="3343275"/>
                </a:lnTo>
                <a:lnTo>
                  <a:pt x="2863836" y="3260725"/>
                </a:lnTo>
                <a:lnTo>
                  <a:pt x="2835261" y="3179763"/>
                </a:lnTo>
                <a:lnTo>
                  <a:pt x="2798748" y="3098800"/>
                </a:lnTo>
                <a:lnTo>
                  <a:pt x="2755886" y="3017838"/>
                </a:lnTo>
                <a:lnTo>
                  <a:pt x="2713024" y="2938463"/>
                </a:lnTo>
                <a:lnTo>
                  <a:pt x="2665398" y="2859088"/>
                </a:lnTo>
                <a:lnTo>
                  <a:pt x="2620948" y="2781300"/>
                </a:lnTo>
                <a:lnTo>
                  <a:pt x="2578086" y="2701925"/>
                </a:lnTo>
                <a:lnTo>
                  <a:pt x="2539986" y="2622550"/>
                </a:lnTo>
                <a:lnTo>
                  <a:pt x="2508236" y="2543175"/>
                </a:lnTo>
                <a:lnTo>
                  <a:pt x="2487598" y="2462213"/>
                </a:lnTo>
                <a:lnTo>
                  <a:pt x="2478073" y="2384425"/>
                </a:lnTo>
                <a:lnTo>
                  <a:pt x="2473311" y="2305050"/>
                </a:lnTo>
                <a:lnTo>
                  <a:pt x="2478073" y="2224088"/>
                </a:lnTo>
                <a:lnTo>
                  <a:pt x="2484423" y="2139950"/>
                </a:lnTo>
                <a:lnTo>
                  <a:pt x="2493948" y="2055813"/>
                </a:lnTo>
                <a:lnTo>
                  <a:pt x="2506648" y="1971675"/>
                </a:lnTo>
                <a:lnTo>
                  <a:pt x="2517761" y="1887538"/>
                </a:lnTo>
                <a:lnTo>
                  <a:pt x="2525698" y="1803400"/>
                </a:lnTo>
                <a:lnTo>
                  <a:pt x="2532048" y="1722438"/>
                </a:lnTo>
                <a:lnTo>
                  <a:pt x="2533636" y="1641475"/>
                </a:lnTo>
                <a:lnTo>
                  <a:pt x="2527286" y="1565275"/>
                </a:lnTo>
                <a:lnTo>
                  <a:pt x="2512998" y="1487488"/>
                </a:lnTo>
                <a:lnTo>
                  <a:pt x="2490773" y="1417638"/>
                </a:lnTo>
                <a:lnTo>
                  <a:pt x="2454261" y="1346200"/>
                </a:lnTo>
                <a:lnTo>
                  <a:pt x="2411398" y="1282700"/>
                </a:lnTo>
                <a:lnTo>
                  <a:pt x="2359011" y="1223963"/>
                </a:lnTo>
                <a:lnTo>
                  <a:pt x="2301861" y="1165225"/>
                </a:lnTo>
                <a:lnTo>
                  <a:pt x="2239948" y="1111250"/>
                </a:lnTo>
                <a:lnTo>
                  <a:pt x="2174861" y="1060450"/>
                </a:lnTo>
                <a:lnTo>
                  <a:pt x="2106598" y="1008063"/>
                </a:lnTo>
                <a:lnTo>
                  <a:pt x="2039923" y="957263"/>
                </a:lnTo>
                <a:lnTo>
                  <a:pt x="1973248" y="906463"/>
                </a:lnTo>
                <a:lnTo>
                  <a:pt x="1909748" y="852488"/>
                </a:lnTo>
                <a:lnTo>
                  <a:pt x="1849423" y="798513"/>
                </a:lnTo>
                <a:lnTo>
                  <a:pt x="1797036" y="739775"/>
                </a:lnTo>
                <a:lnTo>
                  <a:pt x="1749411" y="677863"/>
                </a:lnTo>
                <a:lnTo>
                  <a:pt x="1706548" y="604838"/>
                </a:lnTo>
                <a:lnTo>
                  <a:pt x="1670036" y="525463"/>
                </a:lnTo>
                <a:lnTo>
                  <a:pt x="1641461" y="441325"/>
                </a:lnTo>
                <a:lnTo>
                  <a:pt x="1614473" y="354013"/>
                </a:lnTo>
                <a:lnTo>
                  <a:pt x="1592248" y="263525"/>
                </a:lnTo>
                <a:lnTo>
                  <a:pt x="1566848" y="174625"/>
                </a:lnTo>
                <a:lnTo>
                  <a:pt x="1541448" y="87313"/>
                </a:lnTo>
                <a:close/>
              </a:path>
            </a:pathLst>
          </a:custGeom>
          <a:solidFill>
            <a:srgbClr val="171624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34497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BB7BA-BA08-4A31-9FC7-F3EC99CC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/>
              <a:t>Mathematical notations</a:t>
            </a:r>
            <a:endParaRPr lang="en-US" dirty="0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7711721E-5AAB-4DE6-94F4-F2E5DCBE7C7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62713826"/>
                  </p:ext>
                </p:extLst>
              </p:nvPr>
            </p:nvGraphicFramePr>
            <p:xfrm>
              <a:off x="1965225" y="2286000"/>
              <a:ext cx="8750500" cy="3209250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2849492">
                      <a:extLst>
                        <a:ext uri="{9D8B030D-6E8A-4147-A177-3AD203B41FA5}">
                          <a16:colId xmlns:a16="http://schemas.microsoft.com/office/drawing/2014/main" val="821994690"/>
                        </a:ext>
                      </a:extLst>
                    </a:gridCol>
                    <a:gridCol w="2097175">
                      <a:extLst>
                        <a:ext uri="{9D8B030D-6E8A-4147-A177-3AD203B41FA5}">
                          <a16:colId xmlns:a16="http://schemas.microsoft.com/office/drawing/2014/main" val="535166057"/>
                        </a:ext>
                      </a:extLst>
                    </a:gridCol>
                    <a:gridCol w="2097175">
                      <a:extLst>
                        <a:ext uri="{9D8B030D-6E8A-4147-A177-3AD203B41FA5}">
                          <a16:colId xmlns:a16="http://schemas.microsoft.com/office/drawing/2014/main" val="3531520867"/>
                        </a:ext>
                      </a:extLst>
                    </a:gridCol>
                    <a:gridCol w="1706658">
                      <a:extLst>
                        <a:ext uri="{9D8B030D-6E8A-4147-A177-3AD203B41FA5}">
                          <a16:colId xmlns:a16="http://schemas.microsoft.com/office/drawing/2014/main" val="3580293003"/>
                        </a:ext>
                      </a:extLst>
                    </a:gridCol>
                  </a:tblGrid>
                  <a:tr h="946725">
                    <a:tc>
                      <a:txBody>
                        <a:bodyPr/>
                        <a:lstStyle/>
                        <a:p>
                          <a:endParaRPr lang="en-US" sz="2300" b="0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59426" marR="259426" marT="105676" marB="10567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b="0" cap="none" spc="0">
                              <a:solidFill>
                                <a:schemeClr val="tx1"/>
                              </a:solidFill>
                            </a:rPr>
                            <a:t>Population</a:t>
                          </a:r>
                          <a:endParaRPr lang="en-US" sz="2300" b="0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59426" marR="259426" marT="105676" marB="10567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b="0" cap="none" spc="0">
                              <a:solidFill>
                                <a:schemeClr val="tx1"/>
                              </a:solidFill>
                            </a:rPr>
                            <a:t>Population estimate</a:t>
                          </a:r>
                        </a:p>
                      </a:txBody>
                      <a:tcPr marL="259426" marR="259426" marT="105676" marB="10567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b="0" cap="none" spc="0">
                              <a:solidFill>
                                <a:schemeClr val="tx1"/>
                              </a:solidFill>
                            </a:rPr>
                            <a:t>Sample</a:t>
                          </a:r>
                        </a:p>
                      </a:txBody>
                      <a:tcPr marL="259426" marR="259426" marT="105676" marB="105676"/>
                    </a:tc>
                    <a:extLst>
                      <a:ext uri="{0D108BD9-81ED-4DB2-BD59-A6C34878D82A}">
                        <a16:rowId xmlns:a16="http://schemas.microsoft.com/office/drawing/2014/main" val="4182246842"/>
                      </a:ext>
                    </a:extLst>
                  </a:tr>
                  <a:tr h="597271">
                    <a:tc>
                      <a:txBody>
                        <a:bodyPr/>
                        <a:lstStyle/>
                        <a:p>
                          <a:r>
                            <a:rPr lang="en-US" sz="2300" cap="none" spc="0">
                              <a:solidFill>
                                <a:schemeClr val="tx1"/>
                              </a:solidFill>
                            </a:rPr>
                            <a:t>Mean</a:t>
                          </a:r>
                        </a:p>
                      </a:txBody>
                      <a:tcPr marL="259426" marR="259426" marT="105676" marB="105676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300" cap="none" spc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sz="2300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59426" marR="259426" marT="105676" marB="105676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300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300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300" cap="none" spc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59426" marR="259426" marT="105676" marB="105676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300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300" b="0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300" b="0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300" b="0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300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59426" marR="259426" marT="105676" marB="105676"/>
                    </a:tc>
                    <a:extLst>
                      <a:ext uri="{0D108BD9-81ED-4DB2-BD59-A6C34878D82A}">
                        <a16:rowId xmlns:a16="http://schemas.microsoft.com/office/drawing/2014/main" val="2291196194"/>
                      </a:ext>
                    </a:extLst>
                  </a:tr>
                  <a:tr h="551691">
                    <a:tc>
                      <a:txBody>
                        <a:bodyPr/>
                        <a:lstStyle/>
                        <a:p>
                          <a:r>
                            <a:rPr lang="en-US" sz="2000" cap="none" spc="0">
                              <a:solidFill>
                                <a:schemeClr val="tx1"/>
                              </a:solidFill>
                            </a:rPr>
                            <a:t>Variance</a:t>
                          </a:r>
                          <a:endParaRPr lang="en-US" sz="2000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59426" marR="259426" marT="105676" marB="105676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000" b="0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59426" marR="259426" marT="105676" marB="105676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i="1" cap="none" spc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cap="none" spc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2000" b="0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59426" marR="259426" marT="105676" marB="105676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000" b="0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cap="none" spc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59426" marR="259426" marT="105676" marB="105676"/>
                    </a:tc>
                    <a:extLst>
                      <a:ext uri="{0D108BD9-81ED-4DB2-BD59-A6C34878D82A}">
                        <a16:rowId xmlns:a16="http://schemas.microsoft.com/office/drawing/2014/main" val="15187723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sz="2300" cap="none" spc="0">
                              <a:solidFill>
                                <a:schemeClr val="tx1"/>
                              </a:solidFill>
                            </a:rPr>
                            <a:t>Standard deviation</a:t>
                          </a:r>
                          <a:endParaRPr lang="en-US" sz="2300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59426" marR="259426" marT="105676" marB="105676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300" cap="none" spc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2300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59426" marR="259426" marT="105676" marB="105676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300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300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300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59426" marR="259426" marT="105676" marB="105676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300" b="0" cap="none" spc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2300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59426" marR="259426" marT="105676" marB="105676"/>
                    </a:tc>
                    <a:extLst>
                      <a:ext uri="{0D108BD9-81ED-4DB2-BD59-A6C34878D82A}">
                        <a16:rowId xmlns:a16="http://schemas.microsoft.com/office/drawing/2014/main" val="1327876918"/>
                      </a:ext>
                    </a:extLst>
                  </a:tr>
                  <a:tr h="551691">
                    <a:tc>
                      <a:txBody>
                        <a:bodyPr/>
                        <a:lstStyle/>
                        <a:p>
                          <a:r>
                            <a:rPr lang="en-US" sz="2000" cap="none" spc="0">
                              <a:solidFill>
                                <a:schemeClr val="tx1"/>
                              </a:solidFill>
                            </a:rPr>
                            <a:t>Population portion</a:t>
                          </a:r>
                          <a:endParaRPr lang="en-US" sz="2000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59426" marR="259426" marT="105676" marB="105676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cap="none" spc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2000" cap="none" spc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59426" marR="259426" marT="105676" marB="105676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000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59426" marR="259426" marT="105676" marB="105676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b="0" i="0" cap="none" spc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oMath>
                            </m:oMathPara>
                          </a14:m>
                          <a:endParaRPr lang="en-US" sz="2000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59426" marR="259426" marT="105676" marB="105676"/>
                    </a:tc>
                    <a:extLst>
                      <a:ext uri="{0D108BD9-81ED-4DB2-BD59-A6C34878D82A}">
                        <a16:rowId xmlns:a16="http://schemas.microsoft.com/office/drawing/2014/main" val="880302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7711721E-5AAB-4DE6-94F4-F2E5DCBE7C7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62713826"/>
                  </p:ext>
                </p:extLst>
              </p:nvPr>
            </p:nvGraphicFramePr>
            <p:xfrm>
              <a:off x="1965225" y="2286000"/>
              <a:ext cx="8750500" cy="3209250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2849492">
                      <a:extLst>
                        <a:ext uri="{9D8B030D-6E8A-4147-A177-3AD203B41FA5}">
                          <a16:colId xmlns:a16="http://schemas.microsoft.com/office/drawing/2014/main" val="821994690"/>
                        </a:ext>
                      </a:extLst>
                    </a:gridCol>
                    <a:gridCol w="2097175">
                      <a:extLst>
                        <a:ext uri="{9D8B030D-6E8A-4147-A177-3AD203B41FA5}">
                          <a16:colId xmlns:a16="http://schemas.microsoft.com/office/drawing/2014/main" val="535166057"/>
                        </a:ext>
                      </a:extLst>
                    </a:gridCol>
                    <a:gridCol w="2097175">
                      <a:extLst>
                        <a:ext uri="{9D8B030D-6E8A-4147-A177-3AD203B41FA5}">
                          <a16:colId xmlns:a16="http://schemas.microsoft.com/office/drawing/2014/main" val="3531520867"/>
                        </a:ext>
                      </a:extLst>
                    </a:gridCol>
                    <a:gridCol w="1706658">
                      <a:extLst>
                        <a:ext uri="{9D8B030D-6E8A-4147-A177-3AD203B41FA5}">
                          <a16:colId xmlns:a16="http://schemas.microsoft.com/office/drawing/2014/main" val="3580293003"/>
                        </a:ext>
                      </a:extLst>
                    </a:gridCol>
                  </a:tblGrid>
                  <a:tr h="946725">
                    <a:tc>
                      <a:txBody>
                        <a:bodyPr/>
                        <a:lstStyle/>
                        <a:p>
                          <a:endParaRPr lang="en-US" sz="2300" b="0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59426" marR="259426" marT="105676" marB="10567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b="0" cap="none" spc="0">
                              <a:solidFill>
                                <a:schemeClr val="tx1"/>
                              </a:solidFill>
                            </a:rPr>
                            <a:t>Population</a:t>
                          </a:r>
                          <a:endParaRPr lang="en-US" sz="2300" b="0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59426" marR="259426" marT="105676" marB="10567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b="0" cap="none" spc="0">
                              <a:solidFill>
                                <a:schemeClr val="tx1"/>
                              </a:solidFill>
                            </a:rPr>
                            <a:t>Population estimate</a:t>
                          </a:r>
                        </a:p>
                      </a:txBody>
                      <a:tcPr marL="259426" marR="259426" marT="105676" marB="10567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b="0" cap="none" spc="0">
                              <a:solidFill>
                                <a:schemeClr val="tx1"/>
                              </a:solidFill>
                            </a:rPr>
                            <a:t>Sample</a:t>
                          </a:r>
                        </a:p>
                      </a:txBody>
                      <a:tcPr marL="259426" marR="259426" marT="105676" marB="105676"/>
                    </a:tc>
                    <a:extLst>
                      <a:ext uri="{0D108BD9-81ED-4DB2-BD59-A6C34878D82A}">
                        <a16:rowId xmlns:a16="http://schemas.microsoft.com/office/drawing/2014/main" val="4182246842"/>
                      </a:ext>
                    </a:extLst>
                  </a:tr>
                  <a:tr h="597271">
                    <a:tc>
                      <a:txBody>
                        <a:bodyPr/>
                        <a:lstStyle/>
                        <a:p>
                          <a:r>
                            <a:rPr lang="en-US" sz="2300" cap="none" spc="0">
                              <a:solidFill>
                                <a:schemeClr val="tx1"/>
                              </a:solidFill>
                            </a:rPr>
                            <a:t>Mean</a:t>
                          </a:r>
                        </a:p>
                      </a:txBody>
                      <a:tcPr marL="259426" marR="259426" marT="105676" marB="10567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59426" marR="259426" marT="105676" marB="105676">
                        <a:blipFill>
                          <a:blip r:embed="rId2"/>
                          <a:stretch>
                            <a:fillRect l="-136337" t="-158586" r="-182267" b="-2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59426" marR="259426" marT="105676" marB="105676">
                        <a:blipFill>
                          <a:blip r:embed="rId2"/>
                          <a:stretch>
                            <a:fillRect l="-236337" t="-158586" r="-82267" b="-2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59426" marR="259426" marT="105676" marB="105676">
                        <a:blipFill>
                          <a:blip r:embed="rId2"/>
                          <a:stretch>
                            <a:fillRect l="-413214" t="-158586" r="-1071" b="-27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1196194"/>
                      </a:ext>
                    </a:extLst>
                  </a:tr>
                  <a:tr h="551691">
                    <a:tc>
                      <a:txBody>
                        <a:bodyPr/>
                        <a:lstStyle/>
                        <a:p>
                          <a:r>
                            <a:rPr lang="en-US" sz="2000" cap="none" spc="0">
                              <a:solidFill>
                                <a:schemeClr val="tx1"/>
                              </a:solidFill>
                            </a:rPr>
                            <a:t>Variance</a:t>
                          </a:r>
                          <a:endParaRPr lang="en-US" sz="2000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59426" marR="259426" marT="105676" marB="10567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59426" marR="259426" marT="105676" marB="105676">
                        <a:blipFill>
                          <a:blip r:embed="rId2"/>
                          <a:stretch>
                            <a:fillRect l="-136337" t="-284444" r="-182267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59426" marR="259426" marT="105676" marB="105676">
                        <a:blipFill>
                          <a:blip r:embed="rId2"/>
                          <a:stretch>
                            <a:fillRect l="-236337" t="-284444" r="-82267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59426" marR="259426" marT="105676" marB="105676">
                        <a:blipFill>
                          <a:blip r:embed="rId2"/>
                          <a:stretch>
                            <a:fillRect l="-413214" t="-284444" r="-1071" b="-2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8772375"/>
                      </a:ext>
                    </a:extLst>
                  </a:tr>
                  <a:tr h="561872">
                    <a:tc>
                      <a:txBody>
                        <a:bodyPr/>
                        <a:lstStyle/>
                        <a:p>
                          <a:r>
                            <a:rPr lang="en-US" sz="2300" cap="none" spc="0">
                              <a:solidFill>
                                <a:schemeClr val="tx1"/>
                              </a:solidFill>
                            </a:rPr>
                            <a:t>Standard deviation</a:t>
                          </a:r>
                          <a:endParaRPr lang="en-US" sz="2300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59426" marR="259426" marT="105676" marB="10567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59426" marR="259426" marT="105676" marB="105676">
                        <a:blipFill>
                          <a:blip r:embed="rId2"/>
                          <a:stretch>
                            <a:fillRect l="-136337" t="-376087" r="-182267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59426" marR="259426" marT="105676" marB="105676">
                        <a:blipFill>
                          <a:blip r:embed="rId2"/>
                          <a:stretch>
                            <a:fillRect l="-236337" t="-376087" r="-82267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59426" marR="259426" marT="105676" marB="105676">
                        <a:blipFill>
                          <a:blip r:embed="rId2"/>
                          <a:stretch>
                            <a:fillRect l="-413214" t="-376087" r="-1071" b="-1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7876918"/>
                      </a:ext>
                    </a:extLst>
                  </a:tr>
                  <a:tr h="551691">
                    <a:tc>
                      <a:txBody>
                        <a:bodyPr/>
                        <a:lstStyle/>
                        <a:p>
                          <a:r>
                            <a:rPr lang="en-US" sz="2000" cap="none" spc="0">
                              <a:solidFill>
                                <a:schemeClr val="tx1"/>
                              </a:solidFill>
                            </a:rPr>
                            <a:t>Population portion</a:t>
                          </a:r>
                          <a:endParaRPr lang="en-US" sz="2000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59426" marR="259426" marT="105676" marB="10567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59426" marR="259426" marT="105676" marB="105676">
                        <a:blipFill>
                          <a:blip r:embed="rId2"/>
                          <a:stretch>
                            <a:fillRect l="-136337" t="-481319" r="-182267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59426" marR="259426" marT="105676" marB="105676">
                        <a:blipFill>
                          <a:blip r:embed="rId2"/>
                          <a:stretch>
                            <a:fillRect l="-236337" t="-481319" r="-82267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59426" marR="259426" marT="105676" marB="105676">
                        <a:blipFill>
                          <a:blip r:embed="rId2"/>
                          <a:stretch>
                            <a:fillRect l="-413214" t="-481319" r="-1071" b="-2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0302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4234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DDA81F-3DBB-4A0F-80B0-56BC7D7C4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49" y="954923"/>
            <a:ext cx="5875694" cy="4504620"/>
          </a:xfrm>
        </p:spPr>
        <p:txBody>
          <a:bodyPr>
            <a:normAutofit/>
          </a:bodyPr>
          <a:lstStyle/>
          <a:p>
            <a:r>
              <a:rPr lang="en-US" sz="9600" dirty="0"/>
              <a:t>Central limit theorem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92B3E8C-FFD5-48A4-A344-493CAA37B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157" y="5572664"/>
            <a:ext cx="5877385" cy="841803"/>
          </a:xfrm>
        </p:spPr>
        <p:txBody>
          <a:bodyPr>
            <a:normAutofit/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Complex maths formulae on a blackboard">
            <a:extLst>
              <a:ext uri="{FF2B5EF4-FFF2-40B4-BE49-F238E27FC236}">
                <a16:creationId xmlns:a16="http://schemas.microsoft.com/office/drawing/2014/main" id="{1299AB49-8897-4D25-B334-7870A48AAE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47" r="14923" b="-1"/>
          <a:stretch/>
        </p:blipFill>
        <p:spPr>
          <a:xfrm>
            <a:off x="6909481" y="10"/>
            <a:ext cx="5282519" cy="6857990"/>
          </a:xfrm>
          <a:custGeom>
            <a:avLst/>
            <a:gdLst/>
            <a:ahLst/>
            <a:cxnLst/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4219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DAB8-BDE5-469D-BBAF-8BC3E26B0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A8ADF-947B-4D83-BF43-12B746F323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1159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16273</TotalTime>
  <Words>73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Gill Sans MT</vt:lpstr>
      <vt:lpstr>Impact</vt:lpstr>
      <vt:lpstr>Badge</vt:lpstr>
      <vt:lpstr>Statistics for Business</vt:lpstr>
      <vt:lpstr>Content</vt:lpstr>
      <vt:lpstr>Terminology</vt:lpstr>
      <vt:lpstr>Random sampling</vt:lpstr>
      <vt:lpstr>Sampling</vt:lpstr>
      <vt:lpstr>Point estimation</vt:lpstr>
      <vt:lpstr>Mathematical notations</vt:lpstr>
      <vt:lpstr>Central limit theorem</vt:lpstr>
      <vt:lpstr>Example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Business</dc:title>
  <dc:creator>Venkata Satya Soujanya Gadi</dc:creator>
  <cp:lastModifiedBy>Venkata Satya Soujanya Gadi</cp:lastModifiedBy>
  <cp:revision>82</cp:revision>
  <dcterms:created xsi:type="dcterms:W3CDTF">2021-10-16T02:05:39Z</dcterms:created>
  <dcterms:modified xsi:type="dcterms:W3CDTF">2021-11-20T15:53:34Z</dcterms:modified>
</cp:coreProperties>
</file>