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3" r:id="rId3"/>
    <p:sldId id="285" r:id="rId4"/>
    <p:sldId id="286" r:id="rId5"/>
    <p:sldId id="287" r:id="rId6"/>
    <p:sldId id="288" r:id="rId7"/>
    <p:sldId id="289" r:id="rId8"/>
    <p:sldId id="296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04/03/2022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7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1DD7E-17CE-4E39-B6BF-08D93CFC8B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61996" y="1153287"/>
                <a:ext cx="3570566" cy="455142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r"/>
                <a:r>
                  <a:rPr lang="en-US" sz="3000" spc="800"/>
                  <a:t>Significance level (</a:t>
                </a:r>
                <a14:m>
                  <m:oMath xmlns:m="http://schemas.openxmlformats.org/officeDocument/2006/math">
                    <m:r>
                      <a:rPr lang="en-US" sz="3000" i="1" spc="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000" spc="80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1DD7E-17CE-4E39-B6BF-08D93CFC8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1996" y="1153287"/>
                <a:ext cx="3570566" cy="4551426"/>
              </a:xfrm>
              <a:blipFill>
                <a:blip r:embed="rId2"/>
                <a:stretch>
                  <a:fillRect l="-1877" r="-8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DC36E-AC77-4DA1-9FAA-3387B109D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1153287"/>
                <a:ext cx="6453969" cy="455142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cap="all" spc="4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1" cap="all" spc="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cap="all" spc="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1" i="1" cap="all" spc="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1" cap="all" spc="400">
                              <a:latin typeface="Cambria Math" panose="02040503050406030204" pitchFamily="18" charset="0"/>
                            </a:rPr>
                            <m:t>Type</m:t>
                          </m:r>
                          <m:r>
                            <a:rPr lang="en-US" sz="1600" b="1" i="0" cap="all" spc="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cap="all" spc="40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1600" b="1" cap="all" spc="400">
                              <a:latin typeface="Cambria Math" panose="02040503050406030204" pitchFamily="18" charset="0"/>
                            </a:rPr>
                            <m:t>error</m:t>
                          </m:r>
                        </m:e>
                      </m:d>
                    </m:oMath>
                  </m:oMathPara>
                </a14:m>
                <a:endParaRPr lang="en-US" sz="1600" b="1" cap="all" spc="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DC36E-AC77-4DA1-9FAA-3387B109D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1153287"/>
                <a:ext cx="6453969" cy="45514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22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24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F965-D3DD-4842-AD89-DE5310FA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Type-2 error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AEB2-B607-484D-9646-694561985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false but we failed to reject it.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Type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error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AEB2-B607-484D-9646-694561985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1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A15B-55B4-4A28-9574-3F836C07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8A625-8D4B-4956-AE43-61AF238B0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Which error is acceptable for the following?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Average battery life of a pacemaker is 300 days or less.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8A625-8D4B-4956-AE43-61AF238B0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  <a:blipFill>
                <a:blip r:embed="rId2"/>
                <a:stretch>
                  <a:fillRect l="-1397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533D799-9032-4818-984D-BD356BF72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96" r="3974" b="1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070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32234B66-E5CC-4B33-B2BF-B7B0BB97B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7" r="42324" b="-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6A651-E90E-45C4-BBED-0F1203AA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0" spc="800" dirty="0"/>
              <a:t>Example One tailed 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140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F0001-7B1E-4DAE-BCCA-D18E920C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spc="800" dirty="0"/>
              <a:t>Example two tailed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31160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26419-B88E-45E3-B65B-CCE9A3760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5" r="29908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7E1A0-5452-420E-9D64-E5A56DF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6644-B93D-417C-A65E-E27A5691B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051" y="2286001"/>
                <a:ext cx="6015897" cy="359359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In recent years, the mean age of all college students in city X has been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. A random sample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dirty="0"/>
                  <a:t> students revealed a mean age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23.8</m:t>
                    </m:r>
                  </m:oMath>
                </a14:m>
                <a:r>
                  <a:rPr lang="en-US" dirty="0"/>
                  <a:t>. Suppose their ages are normally distributed with a population standard deviation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=2.4</m:t>
                    </m:r>
                  </m:oMath>
                </a14:m>
                <a:r>
                  <a:rPr lang="en-US" dirty="0"/>
                  <a:t>. Can we infer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that the population mean age has changed?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6644-B93D-417C-A65E-E27A5691B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051" y="2286001"/>
                <a:ext cx="6015897" cy="3593591"/>
              </a:xfrm>
              <a:blipFill>
                <a:blip r:embed="rId3"/>
                <a:stretch>
                  <a:fillRect l="-1116" t="-678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08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018EB-B786-4C5A-980A-883C22E7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2A1A00"/>
                </a:solidFill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FFD636-9B37-4D6A-92FE-4ECF34C84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>
            <a:normAutofit/>
          </a:bodyPr>
          <a:lstStyle/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8" descr="Right Double Quote">
            <a:extLst>
              <a:ext uri="{FF2B5EF4-FFF2-40B4-BE49-F238E27FC236}">
                <a16:creationId xmlns:a16="http://schemas.microsoft.com/office/drawing/2014/main" id="{533D1513-E2B7-4E92-BADE-DA078B1E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E386-6531-4AF9-BEB6-2C71BCA7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DB3-2698-4E38-874B-467057D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Hypothesis Testing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4077C-7522-4652-9C17-D72CFC60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By the end of class, we should know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0FB18-888D-4780-B18A-256606814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Null and alternative hypothesis</a:t>
                </a:r>
              </a:p>
              <a:p>
                <a:r>
                  <a:rPr lang="en-US" dirty="0"/>
                  <a:t>Hypothesis testing</a:t>
                </a:r>
              </a:p>
              <a:p>
                <a:r>
                  <a:rPr lang="en-US" dirty="0"/>
                  <a:t>Significance level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One and two tailed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0FB18-888D-4780-B18A-256606814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7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FC972354-F342-413F-AA08-6A40A201C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4927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037EA4EB-4F7C-4751-A4A2-563CD920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8197E63-3449-474F-AF38-381E1348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0010EC45-8B8C-49A1-92F4-297215C95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E15196-75B9-44D3-96CC-4D5536F7F5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78523" y="1098388"/>
                <a:ext cx="10318418" cy="439498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9300" spc="800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300" i="1" spc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300" b="0" i="1" spc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300" b="0" i="1" spc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9300" spc="8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E15196-75B9-44D3-96CC-4D5536F7F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8523" y="1098388"/>
                <a:ext cx="10318418" cy="4394988"/>
              </a:xfrm>
              <a:blipFill>
                <a:blip r:embed="rId3"/>
                <a:stretch>
                  <a:fillRect l="-3603" r="-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B6CD-EFFC-49F8-8571-78837D53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33" y="5960828"/>
            <a:ext cx="8998798" cy="530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cap="all" spc="400">
                <a:solidFill>
                  <a:schemeClr val="tx2"/>
                </a:solidFill>
                <a:effectLst/>
              </a:rPr>
              <a:t>Status quo</a:t>
            </a:r>
            <a:endParaRPr lang="en-US" b="1" cap="all" spc="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B3194D-61F6-4165-9F73-2566D900AE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4333" y="643467"/>
                <a:ext cx="7558609" cy="4849909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8800" spc="800"/>
                  <a:t>Alternate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800" i="1" spc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800" b="0" i="1" spc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8800" b="0" i="1" spc="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8800" spc="80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B3194D-61F6-4165-9F73-2566D900A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4333" y="643467"/>
                <a:ext cx="7558609" cy="4849909"/>
              </a:xfrm>
              <a:blipFill>
                <a:blip r:embed="rId2"/>
                <a:stretch>
                  <a:fillRect l="-7742" b="-12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A0B9-9AF0-49C5-B477-C46F033F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5563388"/>
            <a:ext cx="7558609" cy="742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cap="all" spc="400" dirty="0">
                <a:solidFill>
                  <a:schemeClr val="tx2"/>
                </a:solidFill>
              </a:rPr>
              <a:t>Proposing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6785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3887-D5F8-4743-A822-0E4F87E6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A9E36-E714-4B2F-9455-6A1568F4A0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average monthly salary of a European adult is EUR 3000.</a:t>
                </a:r>
              </a:p>
              <a:p>
                <a:r>
                  <a:rPr lang="en-US" dirty="0"/>
                  <a:t>The average height of the kids under seven years is less than hundred centimeters.</a:t>
                </a:r>
              </a:p>
              <a:p>
                <a:r>
                  <a:rPr lang="en-US" dirty="0"/>
                  <a:t>The average house-rent in los angels is greater than or equal to 2000 USD.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A9E36-E714-4B2F-9455-6A1568F4A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42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C0B593-3EC8-470B-8E21-AC205EFD041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average monthly salary of a European adult is not equal to EUR 3000.</a:t>
                </a:r>
              </a:p>
              <a:p>
                <a:r>
                  <a:rPr lang="en-US" dirty="0"/>
                  <a:t>The average height of the kids under seven years is grater than or equal to hundred centimeters.</a:t>
                </a:r>
              </a:p>
              <a:p>
                <a:r>
                  <a:rPr lang="en-US" dirty="0"/>
                  <a:t>The average house-rent in los angels is less than 2000 USD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C0B593-3EC8-470B-8E21-AC205EFD0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14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C578A-789D-4FAA-973E-03B41928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7" y="986216"/>
            <a:ext cx="523557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200" spc="800"/>
              <a:t>Hypothesis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Microscope">
            <a:extLst>
              <a:ext uri="{FF2B5EF4-FFF2-40B4-BE49-F238E27FC236}">
                <a16:creationId xmlns:a16="http://schemas.microsoft.com/office/drawing/2014/main" id="{FC1640FF-B74A-456A-A7EF-E6E2D0BB0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7C71-4FE2-4810-BD36-7D969D5B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A7029B1-9CB8-4783-9C7B-7BB24D1F04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0800306"/>
                  </p:ext>
                </p:extLst>
              </p:nvPr>
            </p:nvGraphicFramePr>
            <p:xfrm>
              <a:off x="5175250" y="1638431"/>
              <a:ext cx="6254751" cy="342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75039">
                      <a:extLst>
                        <a:ext uri="{9D8B030D-6E8A-4147-A177-3AD203B41FA5}">
                          <a16:colId xmlns:a16="http://schemas.microsoft.com/office/drawing/2014/main" val="1357324624"/>
                        </a:ext>
                      </a:extLst>
                    </a:gridCol>
                    <a:gridCol w="2198127">
                      <a:extLst>
                        <a:ext uri="{9D8B030D-6E8A-4147-A177-3AD203B41FA5}">
                          <a16:colId xmlns:a16="http://schemas.microsoft.com/office/drawing/2014/main" val="2043327492"/>
                        </a:ext>
                      </a:extLst>
                    </a:gridCol>
                    <a:gridCol w="2181585">
                      <a:extLst>
                        <a:ext uri="{9D8B030D-6E8A-4147-A177-3AD203B41FA5}">
                          <a16:colId xmlns:a16="http://schemas.microsoft.com/office/drawing/2014/main" val="2126383086"/>
                        </a:ext>
                      </a:extLst>
                    </a:gridCol>
                  </a:tblGrid>
                  <a:tr h="680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Null hypothesis is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True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False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2880776"/>
                      </a:ext>
                    </a:extLst>
                  </a:tr>
                  <a:tr h="1232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Rejected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Type – 1 error</a:t>
                          </a:r>
                        </a:p>
                        <a:p>
                          <a:pPr algn="ctr"/>
                          <a:r>
                            <a:rPr lang="en-US" sz="1800"/>
                            <a:t>False positive </a:t>
                          </a:r>
                        </a:p>
                        <a:p>
                          <a:pPr algn="ctr"/>
                          <a:br>
                            <a:rPr lang="en-US" sz="1800"/>
                          </a:br>
                          <a:r>
                            <a:rPr lang="en-US" sz="1800"/>
                            <a:t>Probability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1800"/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Correct decision</a:t>
                          </a:r>
                        </a:p>
                        <a:p>
                          <a:pPr algn="ctr"/>
                          <a:endParaRPr lang="en-US" sz="1800"/>
                        </a:p>
                        <a:p>
                          <a:pPr algn="ctr"/>
                          <a:endParaRPr lang="en-US" sz="180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/>
                            <a:t>Probability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l-GR" sz="1800" b="0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endParaRPr lang="en-US" sz="1800"/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617984"/>
                      </a:ext>
                    </a:extLst>
                  </a:tr>
                  <a:tr h="1508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Not rejected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/>
                            <a:t>Correct decision</a:t>
                          </a:r>
                          <a:br>
                            <a:rPr lang="en-US" sz="1800"/>
                          </a:br>
                          <a:endParaRPr lang="en-US" sz="180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US" sz="1800"/>
                          </a:br>
                          <a:r>
                            <a:rPr lang="en-US" sz="1800"/>
                            <a:t>Probability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1800"/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Type – II error</a:t>
                          </a:r>
                        </a:p>
                        <a:p>
                          <a:pPr algn="ctr"/>
                          <a:r>
                            <a:rPr lang="en-US" sz="1800"/>
                            <a:t>False negative</a:t>
                          </a:r>
                        </a:p>
                        <a:p>
                          <a:pPr algn="ctr"/>
                          <a:endParaRPr lang="en-US" sz="1800"/>
                        </a:p>
                        <a:p>
                          <a:pPr algn="ctr"/>
                          <a:endParaRPr lang="en-US" sz="180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/>
                            <a:t>Probability 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b="0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endParaRPr lang="en-US" sz="1800"/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3131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A7029B1-9CB8-4783-9C7B-7BB24D1F04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0800306"/>
                  </p:ext>
                </p:extLst>
              </p:nvPr>
            </p:nvGraphicFramePr>
            <p:xfrm>
              <a:off x="5175250" y="1638431"/>
              <a:ext cx="6254751" cy="342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75039">
                      <a:extLst>
                        <a:ext uri="{9D8B030D-6E8A-4147-A177-3AD203B41FA5}">
                          <a16:colId xmlns:a16="http://schemas.microsoft.com/office/drawing/2014/main" val="1357324624"/>
                        </a:ext>
                      </a:extLst>
                    </a:gridCol>
                    <a:gridCol w="2198127">
                      <a:extLst>
                        <a:ext uri="{9D8B030D-6E8A-4147-A177-3AD203B41FA5}">
                          <a16:colId xmlns:a16="http://schemas.microsoft.com/office/drawing/2014/main" val="2043327492"/>
                        </a:ext>
                      </a:extLst>
                    </a:gridCol>
                    <a:gridCol w="2181585">
                      <a:extLst>
                        <a:ext uri="{9D8B030D-6E8A-4147-A177-3AD203B41FA5}">
                          <a16:colId xmlns:a16="http://schemas.microsoft.com/office/drawing/2014/main" val="2126383086"/>
                        </a:ext>
                      </a:extLst>
                    </a:gridCol>
                  </a:tblGrid>
                  <a:tr h="680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Null hypothesis is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True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False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2880776"/>
                      </a:ext>
                    </a:extLst>
                  </a:tr>
                  <a:tr h="1232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Rejected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596" t="-55941" r="-100000" b="-1287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630" t="-55941" r="-557" b="-1287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617984"/>
                      </a:ext>
                    </a:extLst>
                  </a:tr>
                  <a:tr h="1508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Not rejected</a:t>
                          </a:r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596" t="-127016" r="-100000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64" marR="91964" marT="45982" marB="4598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630" t="-127016" r="-557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3131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680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F965-D3DD-4842-AD89-DE5310FA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Type-1 error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AEB2-B607-484D-9646-694561985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but we reject 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AEB2-B607-484D-9646-694561985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27022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20680</TotalTime>
  <Words>324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Gill Sans MT</vt:lpstr>
      <vt:lpstr>Impact</vt:lpstr>
      <vt:lpstr>Badge</vt:lpstr>
      <vt:lpstr>Statistics for Business</vt:lpstr>
      <vt:lpstr>Today’s topic</vt:lpstr>
      <vt:lpstr>By the end of class, we should know</vt:lpstr>
      <vt:lpstr>Null hypothesis (H_0)</vt:lpstr>
      <vt:lpstr>Alternate Hypothesis (H_A)</vt:lpstr>
      <vt:lpstr>Examples</vt:lpstr>
      <vt:lpstr>Hypothesis testing</vt:lpstr>
      <vt:lpstr>Errors</vt:lpstr>
      <vt:lpstr>Type-1 error</vt:lpstr>
      <vt:lpstr>Significance level (α)</vt:lpstr>
      <vt:lpstr>Type-2 error</vt:lpstr>
      <vt:lpstr>Example</vt:lpstr>
      <vt:lpstr>Example One tailed test</vt:lpstr>
      <vt:lpstr>Example two tailed test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90</cp:revision>
  <dcterms:created xsi:type="dcterms:W3CDTF">2021-10-16T02:05:39Z</dcterms:created>
  <dcterms:modified xsi:type="dcterms:W3CDTF">2022-03-05T02:48:59Z</dcterms:modified>
</cp:coreProperties>
</file>